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471" r:id="rId3"/>
    <p:sldId id="479" r:id="rId4"/>
    <p:sldId id="481" r:id="rId5"/>
    <p:sldId id="480" r:id="rId6"/>
    <p:sldId id="482" r:id="rId7"/>
    <p:sldId id="483" r:id="rId8"/>
    <p:sldId id="484" r:id="rId9"/>
    <p:sldId id="485" r:id="rId10"/>
    <p:sldId id="486" r:id="rId11"/>
    <p:sldId id="488" r:id="rId12"/>
    <p:sldId id="487" r:id="rId13"/>
    <p:sldId id="489" r:id="rId14"/>
    <p:sldId id="490" r:id="rId15"/>
    <p:sldId id="491" r:id="rId16"/>
    <p:sldId id="492" r:id="rId17"/>
    <p:sldId id="305" r:id="rId18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  <a:srgbClr val="358745"/>
    <a:srgbClr val="999999"/>
    <a:srgbClr val="990099"/>
    <a:srgbClr val="009999"/>
    <a:srgbClr val="999900"/>
    <a:srgbClr val="000088"/>
    <a:srgbClr val="008800"/>
    <a:srgbClr val="880000"/>
    <a:srgbClr val="008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5" autoAdjust="0"/>
    <p:restoredTop sz="95332" autoAdjust="0"/>
  </p:normalViewPr>
  <p:slideViewPr>
    <p:cSldViewPr>
      <p:cViewPr varScale="1">
        <p:scale>
          <a:sx n="125" d="100"/>
          <a:sy n="125" d="100"/>
        </p:scale>
        <p:origin x="88" y="288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12. 4. 2021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12. 4. 2021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49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86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32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29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87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0D2D591E-A3FD-435A-B319-588C028814F5}" type="datetime1">
              <a:rPr lang="cs-CZ" smtClean="0"/>
              <a:t>12. 4. 2021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02633" y="4857758"/>
            <a:ext cx="733863" cy="20574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6A18E7D0-CA01-48C3-839C-031DD2A8A773}" type="datetime1">
              <a:rPr lang="cs-CZ" smtClean="0"/>
              <a:t>12. 4. 2021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034123F2-7E99-45F1-B9CD-EA404591D10E}" type="datetime1">
              <a:rPr lang="cs-CZ" smtClean="0"/>
              <a:t>12. 4. 2021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406904" cy="42636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204400" y="4857758"/>
            <a:ext cx="733888" cy="205741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4617B94-64F8-41F1-8829-63A8B302204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5C9840CB-0A58-42F1-9CB7-45017DC08985}" type="datetime1">
              <a:rPr lang="cs-CZ" smtClean="0"/>
              <a:t>12. 4. 2021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81081D98-C087-401E-AEB9-0BDD6AFD67E1}" type="datetime1">
              <a:rPr lang="cs-CZ" smtClean="0"/>
              <a:t>12. 4. 2021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51217526-1FE9-41C1-8A4D-5A62CB3B598B}" type="datetime1">
              <a:rPr lang="cs-CZ" smtClean="0"/>
              <a:t>12. 4. 2021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3266FE21-B20D-4B7B-8E0F-E23BEF874D33}" type="datetime1">
              <a:rPr lang="cs-CZ" smtClean="0"/>
              <a:t>12. 4. 2021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01BFA798-00F9-4D34-95A3-7061730986FA}" type="datetime1">
              <a:rPr lang="cs-CZ" smtClean="0"/>
              <a:t>12. 4. 2021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B08BE041-8ED6-4C83-9B16-E9C02E0E0D1A}" type="datetime1">
              <a:rPr lang="cs-CZ" smtClean="0"/>
              <a:t>12. 4. 2021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  <a:prstGeom prst="rect">
            <a:avLst/>
          </a:prstGeom>
        </p:spPr>
        <p:txBody>
          <a:bodyPr/>
          <a:lstStyle/>
          <a:p>
            <a:fld id="{D22BE2A6-E952-499C-99D7-33CA7C32DB6E}" type="datetime1">
              <a:rPr lang="cs-CZ" smtClean="0"/>
              <a:t>12. 4. 2021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  <a:prstGeom prst="rect">
            <a:avLst/>
          </a:prstGeo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4"/>
            <a:ext cx="8740746" cy="41150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noFill/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noFill/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30867" cy="324819"/>
          </a:xfrm>
          <a:prstGeom prst="rect">
            <a:avLst/>
          </a:prstGeom>
        </p:spPr>
        <p:txBody>
          <a:bodyPr vert="horz" lIns="57150" rIns="28575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cap="none" spc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</a:rPr>
              <a:t>01. Hardware a software, kódování, digitální</a:t>
            </a:r>
            <a:r>
              <a:rPr lang="cs-CZ" sz="1400" b="0" cap="none" spc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</a:rPr>
              <a:t> zařízení</a:t>
            </a:r>
            <a:endParaRPr lang="cs-CZ" sz="1400" b="0" cap="none" spc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546526"/>
            <a:ext cx="9144000" cy="0"/>
          </a:xfrm>
          <a:prstGeom prst="line">
            <a:avLst/>
          </a:prstGeom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0" y="4789138"/>
            <a:ext cx="9144000" cy="29543"/>
          </a:xfrm>
          <a:prstGeom prst="line">
            <a:avLst/>
          </a:prstGeom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rgbClr val="0070C0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rgbClr val="0070C0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  <a:lumMod val="99000"/>
                <a:lumOff val="1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323528" y="2964122"/>
            <a:ext cx="3691942" cy="327708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1600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1600" dirty="0">
                <a:solidFill>
                  <a:srgbClr val="FFFFFF"/>
                </a:solidFill>
                <a:latin typeface="Calibri" pitchFamily="34" charset="0"/>
              </a:rPr>
              <a:t>. Pavel Roubal</a:t>
            </a: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5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</a:t>
            </a:r>
            <a:r>
              <a:rPr lang="cs-CZ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TECHNOLOGIE</a:t>
            </a: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1. stupeň ZŠ</a:t>
            </a:r>
            <a:endParaRPr lang="cs-CZ" sz="20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96"/>
            <a:ext cx="1619672" cy="1694177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323528" y="267494"/>
            <a:ext cx="4248472" cy="1944216"/>
          </a:xfrm>
          <a:prstGeom prst="rect">
            <a:avLst/>
          </a:prstGeom>
        </p:spPr>
        <p:txBody>
          <a:bodyPr vert="horz" lIns="68572" tIns="0" rIns="34286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2000" dirty="0" smtClean="0">
                <a:solidFill>
                  <a:schemeClr val="bg1"/>
                </a:solidFill>
              </a:rPr>
              <a:t>01</a:t>
            </a:r>
          </a:p>
          <a:p>
            <a:r>
              <a:rPr lang="cs-CZ" sz="4400" dirty="0" smtClean="0">
                <a:solidFill>
                  <a:schemeClr val="bg1"/>
                </a:solidFill>
              </a:rPr>
              <a:t>HARDWARE A SOFTWARE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323528" y="3075805"/>
            <a:ext cx="4176464" cy="28803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1704970"/>
            <a:ext cx="4267177" cy="2090916"/>
          </a:xfrm>
          <a:prstGeom prst="rect">
            <a:avLst/>
          </a:prstGeom>
          <a:ln>
            <a:noFill/>
          </a:ln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1704970"/>
            <a:ext cx="4267175" cy="209091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Procesor počítá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písmena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71550"/>
            <a:ext cx="3888432" cy="2046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Už víme, že výkonný díl počítače, jeho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procesor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 pouze nesmírně rychle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počítá čísla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Ovšem počítače pracují s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písmeny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 (texty),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barevnými body 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(obrázky),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pohyblivými obrázky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 (videem),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zvuky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 atd.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Jak je to možné? Není to složité.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Vše v počítači je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zakódováno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pomocí čísel.</a:t>
            </a: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79512" y="3003798"/>
            <a:ext cx="3886088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 cap="sq" cmpd="sng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b="1" dirty="0" smtClean="0">
                <a:solidFill>
                  <a:schemeClr val="tx1"/>
                </a:solidFill>
              </a:rPr>
              <a:t>Pro zvídavé: </a:t>
            </a:r>
            <a:r>
              <a:rPr lang="cs-CZ" dirty="0" smtClean="0">
                <a:solidFill>
                  <a:schemeClr val="tx1"/>
                </a:solidFill>
              </a:rPr>
              <a:t>možná vám někdo řekl, že počítače používají pouze </a:t>
            </a:r>
            <a:r>
              <a:rPr lang="cs-CZ" b="1" dirty="0" smtClean="0">
                <a:solidFill>
                  <a:schemeClr val="tx1"/>
                </a:solidFill>
              </a:rPr>
              <a:t>0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b="1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, takzvanou </a:t>
            </a:r>
            <a:r>
              <a:rPr lang="cs-CZ" b="1" dirty="0" smtClean="0">
                <a:solidFill>
                  <a:schemeClr val="tx1"/>
                </a:solidFill>
              </a:rPr>
              <a:t>dvojkovou</a:t>
            </a:r>
            <a:r>
              <a:rPr lang="cs-CZ" dirty="0" smtClean="0">
                <a:solidFill>
                  <a:schemeClr val="tx1"/>
                </a:solidFill>
              </a:rPr>
              <a:t> soustavu. Ano, je to pravda. Různá čísla se dají zapisovat pomocí číslic </a:t>
            </a:r>
            <a:r>
              <a:rPr lang="cs-CZ" b="1" dirty="0" smtClean="0">
                <a:solidFill>
                  <a:schemeClr val="tx1"/>
                </a:solidFill>
              </a:rPr>
              <a:t>0 1 2 3 4 5 6 7 8 9, </a:t>
            </a:r>
            <a:r>
              <a:rPr lang="cs-CZ" dirty="0" smtClean="0">
                <a:solidFill>
                  <a:schemeClr val="tx1"/>
                </a:solidFill>
              </a:rPr>
              <a:t>které dnes používáme my. Dají se však také zapisovat pouze pomocí číslic </a:t>
            </a:r>
            <a:r>
              <a:rPr lang="cs-CZ" b="1" dirty="0" smtClean="0">
                <a:solidFill>
                  <a:schemeClr val="tx1"/>
                </a:solidFill>
              </a:rPr>
              <a:t>0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b="1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. Třeba číslo 42 by se ve dvojkové soustavě zapsalo </a:t>
            </a:r>
            <a:r>
              <a:rPr lang="cs-CZ" dirty="0">
                <a:solidFill>
                  <a:schemeClr val="tx1"/>
                </a:solidFill>
              </a:rPr>
              <a:t>jako </a:t>
            </a:r>
            <a:r>
              <a:rPr lang="cs-CZ" dirty="0" smtClean="0">
                <a:solidFill>
                  <a:schemeClr val="tx1"/>
                </a:solidFill>
              </a:rPr>
              <a:t>[101010</a:t>
            </a:r>
            <a:r>
              <a:rPr lang="cs-CZ" dirty="0">
                <a:solidFill>
                  <a:schemeClr val="tx1"/>
                </a:solidFill>
              </a:rPr>
              <a:t>].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27984" y="770940"/>
            <a:ext cx="2383247" cy="38933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Kódování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 znaků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– příklad: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Znak	Kód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A	65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66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C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67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D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68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69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F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70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G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71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H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72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73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…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27255" y="770940"/>
            <a:ext cx="2009241" cy="3662541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 je zde (počítačovým kódem) napsáno?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72, 69, 68, 65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H    E     D   A</a:t>
            </a:r>
            <a:endParaRPr lang="cs-CZ" sz="1600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A co zde?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65, 66, 66,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65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A    B     </a:t>
            </a:r>
            <a:r>
              <a:rPr lang="cs-CZ" sz="1600" b="1" dirty="0" err="1" smtClean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  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A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Zkuste zakódovat slovo </a:t>
            </a:r>
            <a:endParaRPr lang="cs-CZ" sz="1600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A   B   E   C   E   D   A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65 66 69 67 69 68 65</a:t>
            </a:r>
            <a:endParaRPr lang="cs-CZ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1" grpId="0" uiExpand="1" build="p" animBg="1"/>
      <p:bldP spid="12" grpId="0" uiExpand="1" build="p" animBg="1"/>
      <p:bldP spid="1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059832" y="290224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70C0"/>
                </a:solidFill>
              </a:rPr>
              <a:t>Máte to namalované </a:t>
            </a:r>
            <a:r>
              <a:rPr lang="cs-CZ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?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Procesor počítá </a:t>
            </a:r>
            <a:r>
              <a:rPr lang="cs-CZ" dirty="0" smtClean="0">
                <a:solidFill>
                  <a:srgbClr val="C00000"/>
                </a:solidFill>
              </a:rPr>
              <a:t>b</a:t>
            </a:r>
            <a:r>
              <a:rPr lang="cs-CZ" dirty="0" smtClean="0">
                <a:solidFill>
                  <a:srgbClr val="00B050"/>
                </a:solidFill>
              </a:rPr>
              <a:t>a</a:t>
            </a:r>
            <a:r>
              <a:rPr lang="cs-CZ" dirty="0" smtClean="0"/>
              <a:t>r</a:t>
            </a:r>
            <a:r>
              <a:rPr lang="cs-CZ" dirty="0" smtClean="0">
                <a:solidFill>
                  <a:srgbClr val="C00000"/>
                </a:solidFill>
              </a:rPr>
              <a:t>v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71550"/>
            <a:ext cx="3888432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Z příkladu s písmeny již asi tušíte, že nějak podobně počítač kóduje také barvy.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Vše v počítači je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zakódováno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pomocí čísel.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Tedy i </a:t>
            </a:r>
            <a:r>
              <a:rPr lang="cs-CZ" sz="1600" b="1" dirty="0" smtClean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cs-CZ" sz="1600" b="1" dirty="0" smtClean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r</a:t>
            </a:r>
            <a:r>
              <a:rPr lang="cs-CZ" sz="1600" b="1" dirty="0" smtClean="0">
                <a:solidFill>
                  <a:srgbClr val="C00000"/>
                </a:solidFill>
                <a:latin typeface="Calibri" pitchFamily="34" charset="0"/>
              </a:rPr>
              <a:t>v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y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mají svá čísla.</a:t>
            </a: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653249" y="770940"/>
            <a:ext cx="2383247" cy="3801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Kódování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 barev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– příklad: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Barva	Kód</a:t>
            </a:r>
          </a:p>
          <a:p>
            <a:pPr>
              <a:spcBef>
                <a:spcPts val="100"/>
              </a:spcBef>
              <a:buClr>
                <a:schemeClr val="accent1"/>
              </a:buClr>
              <a:buSzPct val="80000"/>
            </a:pPr>
            <a:r>
              <a:rPr lang="cs-CZ" sz="2000" b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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	000000</a:t>
            </a:r>
          </a:p>
          <a:p>
            <a:pPr>
              <a:spcBef>
                <a:spcPts val="100"/>
              </a:spcBef>
              <a:buClr>
                <a:schemeClr val="accent1"/>
              </a:buClr>
              <a:buSzPct val="80000"/>
            </a:pPr>
            <a:r>
              <a:rPr lang="cs-CZ" sz="2000" b="1" dirty="0">
                <a:solidFill>
                  <a:srgbClr val="880000"/>
                </a:solidFill>
                <a:latin typeface="Calibri" pitchFamily="34" charset="0"/>
                <a:sym typeface="Wingdings" panose="05000000000000000000" pitchFamily="2" charset="2"/>
              </a:rPr>
              <a:t>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880000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100"/>
              </a:spcBef>
              <a:buClr>
                <a:schemeClr val="accent1"/>
              </a:buClr>
              <a:buSzPct val="80000"/>
            </a:pPr>
            <a:r>
              <a:rPr lang="cs-CZ" sz="2000" b="1" dirty="0">
                <a:solidFill>
                  <a:srgbClr val="008800"/>
                </a:solidFill>
                <a:latin typeface="Calibri" pitchFamily="34" charset="0"/>
                <a:sym typeface="Wingdings" panose="05000000000000000000" pitchFamily="2" charset="2"/>
              </a:rPr>
              <a:t>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008800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100"/>
              </a:spcBef>
              <a:buClr>
                <a:schemeClr val="accent1"/>
              </a:buClr>
              <a:buSzPct val="80000"/>
            </a:pPr>
            <a:r>
              <a:rPr lang="cs-CZ" sz="2000" b="1" dirty="0">
                <a:solidFill>
                  <a:srgbClr val="000088"/>
                </a:solidFill>
                <a:latin typeface="Calibri" pitchFamily="34" charset="0"/>
                <a:sym typeface="Wingdings" panose="05000000000000000000" pitchFamily="2" charset="2"/>
              </a:rPr>
              <a:t>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000088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100"/>
              </a:spcBef>
              <a:buClr>
                <a:schemeClr val="accent1"/>
              </a:buClr>
              <a:buSzPct val="80000"/>
            </a:pPr>
            <a:r>
              <a:rPr lang="cs-CZ" sz="2000" b="1" dirty="0">
                <a:solidFill>
                  <a:srgbClr val="999900"/>
                </a:solidFill>
                <a:latin typeface="Calibri" pitchFamily="34" charset="0"/>
                <a:sym typeface="Wingdings" panose="05000000000000000000" pitchFamily="2" charset="2"/>
              </a:rPr>
              <a:t>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999900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100"/>
              </a:spcBef>
              <a:buClr>
                <a:schemeClr val="accent1"/>
              </a:buClr>
              <a:buSzPct val="80000"/>
            </a:pPr>
            <a:r>
              <a:rPr lang="cs-CZ" sz="2000" b="1" dirty="0">
                <a:solidFill>
                  <a:srgbClr val="009999"/>
                </a:solidFill>
                <a:latin typeface="Calibri" pitchFamily="34" charset="0"/>
                <a:sym typeface="Wingdings" panose="05000000000000000000" pitchFamily="2" charset="2"/>
              </a:rPr>
              <a:t>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009999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100"/>
              </a:spcBef>
              <a:buClr>
                <a:schemeClr val="accent1"/>
              </a:buClr>
              <a:buSzPct val="80000"/>
            </a:pPr>
            <a:r>
              <a:rPr lang="cs-CZ" sz="2000" b="1" dirty="0">
                <a:solidFill>
                  <a:srgbClr val="990099"/>
                </a:solidFill>
                <a:latin typeface="Calibri" pitchFamily="34" charset="0"/>
                <a:sym typeface="Wingdings" panose="05000000000000000000" pitchFamily="2" charset="2"/>
              </a:rPr>
              <a:t>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990099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100"/>
              </a:spcBef>
              <a:buClr>
                <a:schemeClr val="accent1"/>
              </a:buClr>
              <a:buSzPct val="80000"/>
            </a:pPr>
            <a:r>
              <a:rPr lang="cs-CZ" sz="2000" b="1" dirty="0">
                <a:solidFill>
                  <a:srgbClr val="999999"/>
                </a:solidFill>
                <a:latin typeface="Calibri" pitchFamily="34" charset="0"/>
                <a:sym typeface="Wingdings" panose="05000000000000000000" pitchFamily="2" charset="2"/>
              </a:rPr>
              <a:t>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999999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100"/>
              </a:spcBef>
              <a:buClr>
                <a:schemeClr val="accent1"/>
              </a:buClr>
              <a:buSzPct val="80000"/>
            </a:pPr>
            <a:r>
              <a:rPr lang="cs-CZ" sz="2000" b="1" dirty="0">
                <a:solidFill>
                  <a:srgbClr val="358745"/>
                </a:solidFill>
                <a:latin typeface="Calibri" pitchFamily="34" charset="0"/>
                <a:sym typeface="Wingdings" panose="05000000000000000000" pitchFamily="2" charset="2"/>
              </a:rPr>
              <a:t>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358745</a:t>
            </a:r>
            <a:endParaRPr lang="cs-CZ" sz="16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3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… a miliony dalších barev.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2" y="2067694"/>
            <a:ext cx="5400600" cy="2677656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Co je zde (počítačovým kódem) namalováno? 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endParaRPr lang="cs-CZ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endParaRPr lang="cs-CZ" sz="16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endParaRPr lang="cs-CZ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endParaRPr lang="cs-CZ" sz="16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endParaRPr lang="cs-CZ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endParaRPr lang="cs-CZ" sz="16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endParaRPr lang="cs-CZ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841" y="2355726"/>
            <a:ext cx="2330250" cy="234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2" y="2355726"/>
            <a:ext cx="2357599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 animBg="1"/>
      <p:bldP spid="12" grpId="0" uiExpand="1" build="p" animBg="1"/>
      <p:bldP spid="1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se počítače označují jako </a:t>
            </a:r>
            <a:r>
              <a:rPr lang="cs-CZ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digitální</a:t>
            </a:r>
            <a:r>
              <a:rPr lang="cs-CZ" dirty="0" smtClean="0"/>
              <a:t> zařízení?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71550"/>
            <a:ext cx="3960440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Vše v počítači je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zakódováno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pomocí čísel.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To už víme.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Číslo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(číslice) se anglicky řekne </a:t>
            </a:r>
            <a:r>
              <a:rPr lang="cs-CZ" sz="1600" b="1" dirty="0" err="1" smtClean="0">
                <a:solidFill>
                  <a:srgbClr val="0070C0"/>
                </a:solidFill>
                <a:latin typeface="Calibri" pitchFamily="34" charset="0"/>
              </a:rPr>
              <a:t>digit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A od tohoto pojmu se odvozuje označení počítačových zařízení: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digitální zařízení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81855" y="2499742"/>
            <a:ext cx="3958053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 cap="sq" cmpd="sng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dirty="0" smtClean="0">
                <a:solidFill>
                  <a:schemeClr val="tx1"/>
                </a:solidFill>
              </a:rPr>
              <a:t>Jak již bylo zmíněno, počítače používají čísla. Vystačí si navíc pouze s číslicemi </a:t>
            </a:r>
            <a:r>
              <a:rPr lang="cs-CZ" b="1" dirty="0" smtClean="0">
                <a:solidFill>
                  <a:schemeClr val="tx1"/>
                </a:solidFill>
              </a:rPr>
              <a:t>0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b="1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, nepotřebují naše číslice 0, 1, 2… až 9.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Proto často vidíte obrázky, kde svět plný počítačů, tedy </a:t>
            </a:r>
            <a:r>
              <a:rPr lang="cs-CZ" b="1" dirty="0" smtClean="0">
                <a:solidFill>
                  <a:schemeClr val="tx1"/>
                </a:solidFill>
              </a:rPr>
              <a:t>digitálních zařízení</a:t>
            </a:r>
            <a:r>
              <a:rPr lang="cs-CZ" dirty="0" smtClean="0">
                <a:solidFill>
                  <a:schemeClr val="tx1"/>
                </a:solidFill>
              </a:rPr>
              <a:t>, je </a:t>
            </a:r>
            <a:r>
              <a:rPr lang="cs-CZ" b="1" dirty="0" smtClean="0">
                <a:solidFill>
                  <a:schemeClr val="tx1"/>
                </a:solidFill>
              </a:rPr>
              <a:t>svět plný nul a jedniček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771550"/>
            <a:ext cx="4598294" cy="3240360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18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1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Hardware – počítačové díly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427985" y="627534"/>
            <a:ext cx="460851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Doslova tedy hardware = tvrdé zboží</a:t>
            </a:r>
            <a:r>
              <a:rPr lang="cs-CZ" dirty="0" smtClean="0"/>
              <a:t>.</a:t>
            </a:r>
          </a:p>
          <a:p>
            <a:r>
              <a:rPr lang="cs-CZ" b="0" dirty="0" smtClean="0"/>
              <a:t>Pokud nám hardware spadne na zem, tak se většinou rozbije.</a:t>
            </a:r>
            <a:endParaRPr lang="cs-CZ" b="0" dirty="0"/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77" y="2531052"/>
            <a:ext cx="3946288" cy="2151960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179512" y="627534"/>
            <a:ext cx="4162312" cy="180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4"/>
              </a:buBlip>
            </a:pP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Počítačové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díly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se 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označují anglickým slovem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hardware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[</a:t>
            </a:r>
            <a:r>
              <a:rPr lang="cs-CZ" sz="1600" dirty="0" err="1">
                <a:solidFill>
                  <a:schemeClr val="tx1"/>
                </a:solidFill>
                <a:latin typeface="Calibri" pitchFamily="34" charset="0"/>
              </a:rPr>
              <a:t>hardvér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].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Co to znamená?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4"/>
              </a:buBlip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Hard = tvrdý, pevný.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4"/>
              </a:buBlip>
            </a:pPr>
            <a:r>
              <a:rPr lang="cs-CZ" sz="1600" dirty="0" err="1" smtClean="0">
                <a:solidFill>
                  <a:schemeClr val="tx1"/>
                </a:solidFill>
                <a:latin typeface="Calibri" pitchFamily="34" charset="0"/>
              </a:rPr>
              <a:t>Ware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= zboží.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Hardwarových (technických) dílů je mnoho, časem se s nimi podrobněji seznámíte. 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644008" y="1567810"/>
            <a:ext cx="4396249" cy="3092172"/>
            <a:chOff x="4644008" y="1567810"/>
            <a:chExt cx="4396249" cy="3092172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3113" y="1779662"/>
              <a:ext cx="1242887" cy="1194337"/>
            </a:xfrm>
            <a:prstGeom prst="rect">
              <a:avLst/>
            </a:prstGeom>
          </p:spPr>
        </p:pic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875" y="1567810"/>
              <a:ext cx="1448382" cy="2353814"/>
            </a:xfrm>
            <a:prstGeom prst="rect">
              <a:avLst/>
            </a:prstGeom>
          </p:spPr>
        </p:pic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4008" y="3181661"/>
              <a:ext cx="1797350" cy="1478321"/>
            </a:xfrm>
            <a:prstGeom prst="rect">
              <a:avLst/>
            </a:prstGeom>
          </p:spPr>
        </p:pic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2551" y="3891030"/>
              <a:ext cx="1495833" cy="768952"/>
            </a:xfrm>
            <a:prstGeom prst="rect">
              <a:avLst/>
            </a:prstGeom>
          </p:spPr>
        </p:pic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7028" y="4028929"/>
              <a:ext cx="581260" cy="546747"/>
            </a:xfrm>
            <a:prstGeom prst="rect">
              <a:avLst/>
            </a:prstGeom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630859" y="2605175"/>
              <a:ext cx="771515" cy="519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7699" y="1800391"/>
              <a:ext cx="1050350" cy="1050350"/>
            </a:xfrm>
            <a:prstGeom prst="rect">
              <a:avLst/>
            </a:prstGeom>
          </p:spPr>
        </p:pic>
      </p:grpSp>
      <p:sp>
        <p:nvSpPr>
          <p:cNvPr id="27" name="TextovéPole 26"/>
          <p:cNvSpPr txBox="1"/>
          <p:nvPr/>
        </p:nvSpPr>
        <p:spPr>
          <a:xfrm>
            <a:off x="2699792" y="3799142"/>
            <a:ext cx="955758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Notebook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275079" y="2893661"/>
            <a:ext cx="3648849" cy="1120100"/>
            <a:chOff x="275079" y="2893661"/>
            <a:chExt cx="3648849" cy="1120100"/>
          </a:xfrm>
        </p:grpSpPr>
        <p:sp>
          <p:nvSpPr>
            <p:cNvPr id="4" name="Ovál 3"/>
            <p:cNvSpPr/>
            <p:nvPr/>
          </p:nvSpPr>
          <p:spPr>
            <a:xfrm>
              <a:off x="3635928" y="3402793"/>
              <a:ext cx="288000" cy="288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1</a:t>
              </a:r>
              <a:endParaRPr lang="cs-CZ" b="1" dirty="0"/>
            </a:p>
          </p:txBody>
        </p:sp>
        <p:sp>
          <p:nvSpPr>
            <p:cNvPr id="36" name="Ovál 35"/>
            <p:cNvSpPr/>
            <p:nvPr/>
          </p:nvSpPr>
          <p:spPr>
            <a:xfrm>
              <a:off x="275079" y="3725761"/>
              <a:ext cx="288000" cy="288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/>
                <a:t>2</a:t>
              </a:r>
            </a:p>
          </p:txBody>
        </p:sp>
        <p:sp>
          <p:nvSpPr>
            <p:cNvPr id="38" name="Ovál 37"/>
            <p:cNvSpPr/>
            <p:nvPr/>
          </p:nvSpPr>
          <p:spPr>
            <a:xfrm>
              <a:off x="539552" y="3397214"/>
              <a:ext cx="288000" cy="288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3</a:t>
              </a:r>
              <a:endParaRPr lang="cs-CZ" b="1" dirty="0"/>
            </a:p>
          </p:txBody>
        </p:sp>
        <p:sp>
          <p:nvSpPr>
            <p:cNvPr id="39" name="Ovál 38"/>
            <p:cNvSpPr/>
            <p:nvPr/>
          </p:nvSpPr>
          <p:spPr>
            <a:xfrm>
              <a:off x="1115616" y="2893661"/>
              <a:ext cx="288000" cy="288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/>
                <a:t>4</a:t>
              </a:r>
            </a:p>
          </p:txBody>
        </p:sp>
      </p:grpSp>
      <p:sp>
        <p:nvSpPr>
          <p:cNvPr id="35" name="TextovéPole 34"/>
          <p:cNvSpPr txBox="1"/>
          <p:nvPr/>
        </p:nvSpPr>
        <p:spPr>
          <a:xfrm>
            <a:off x="4442135" y="1233446"/>
            <a:ext cx="459436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Uměli byste pojmenovat </a:t>
            </a:r>
            <a:r>
              <a:rPr lang="cs-CZ" sz="1600" b="1" dirty="0" smtClean="0">
                <a:solidFill>
                  <a:schemeClr val="accent2">
                    <a:lumMod val="75000"/>
                  </a:schemeClr>
                </a:solidFill>
              </a:rPr>
              <a:t>hardware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 na obrázcích? 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61672" y="4352205"/>
            <a:ext cx="1269967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Chytrý telefon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881098" y="3636440"/>
            <a:ext cx="668177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Tablet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1516570" y="2912626"/>
            <a:ext cx="1327238" cy="5232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Počítač v monitoru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4509667" y="1722226"/>
            <a:ext cx="3950399" cy="2712577"/>
            <a:chOff x="4509667" y="1722226"/>
            <a:chExt cx="3950399" cy="2712577"/>
          </a:xfrm>
        </p:grpSpPr>
        <p:sp>
          <p:nvSpPr>
            <p:cNvPr id="43" name="Ovál 42"/>
            <p:cNvSpPr/>
            <p:nvPr/>
          </p:nvSpPr>
          <p:spPr>
            <a:xfrm>
              <a:off x="4649518" y="1722226"/>
              <a:ext cx="288000" cy="288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5</a:t>
              </a:r>
              <a:endParaRPr lang="cs-CZ" b="1" dirty="0"/>
            </a:p>
          </p:txBody>
        </p:sp>
        <p:sp>
          <p:nvSpPr>
            <p:cNvPr id="44" name="Ovál 43"/>
            <p:cNvSpPr/>
            <p:nvPr/>
          </p:nvSpPr>
          <p:spPr>
            <a:xfrm>
              <a:off x="4509667" y="3066892"/>
              <a:ext cx="288000" cy="288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7</a:t>
              </a:r>
              <a:endParaRPr lang="cs-CZ" b="1" dirty="0"/>
            </a:p>
          </p:txBody>
        </p:sp>
        <p:sp>
          <p:nvSpPr>
            <p:cNvPr id="45" name="Ovál 44"/>
            <p:cNvSpPr/>
            <p:nvPr/>
          </p:nvSpPr>
          <p:spPr>
            <a:xfrm>
              <a:off x="7587726" y="1733924"/>
              <a:ext cx="288000" cy="288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6</a:t>
              </a:r>
              <a:endParaRPr lang="cs-CZ" b="1" dirty="0"/>
            </a:p>
          </p:txBody>
        </p:sp>
        <p:sp>
          <p:nvSpPr>
            <p:cNvPr id="46" name="Ovál 45"/>
            <p:cNvSpPr/>
            <p:nvPr/>
          </p:nvSpPr>
          <p:spPr>
            <a:xfrm>
              <a:off x="6502080" y="3740929"/>
              <a:ext cx="288000" cy="288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/>
                <a:t>8</a:t>
              </a:r>
            </a:p>
          </p:txBody>
        </p:sp>
        <p:sp>
          <p:nvSpPr>
            <p:cNvPr id="47" name="Ovál 46"/>
            <p:cNvSpPr/>
            <p:nvPr/>
          </p:nvSpPr>
          <p:spPr>
            <a:xfrm>
              <a:off x="8172066" y="4146803"/>
              <a:ext cx="288000" cy="288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9</a:t>
              </a:r>
              <a:endParaRPr lang="cs-CZ" b="1" dirty="0"/>
            </a:p>
          </p:txBody>
        </p:sp>
        <p:sp>
          <p:nvSpPr>
            <p:cNvPr id="48" name="Ovál 47"/>
            <p:cNvSpPr/>
            <p:nvPr/>
          </p:nvSpPr>
          <p:spPr>
            <a:xfrm>
              <a:off x="6141357" y="1902920"/>
              <a:ext cx="518875" cy="28100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10</a:t>
              </a:r>
              <a:endParaRPr lang="cs-CZ" b="1" dirty="0"/>
            </a:p>
          </p:txBody>
        </p:sp>
      </p:grpSp>
      <p:sp>
        <p:nvSpPr>
          <p:cNvPr id="49" name="TextovéPole 48"/>
          <p:cNvSpPr txBox="1"/>
          <p:nvPr/>
        </p:nvSpPr>
        <p:spPr>
          <a:xfrm>
            <a:off x="4655441" y="2123052"/>
            <a:ext cx="955758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Procesor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7787676" y="2083325"/>
            <a:ext cx="1073573" cy="5232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Počítačová</a:t>
            </a:r>
          </a:p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sestava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797667" y="3291830"/>
            <a:ext cx="1536011" cy="9541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Monitor,</a:t>
            </a:r>
          </a:p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také se označuje jako </a:t>
            </a:r>
          </a:p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LCD panel</a:t>
            </a:r>
            <a:r>
              <a:rPr lang="cs-CZ" sz="1400" dirty="0" smtClean="0">
                <a:solidFill>
                  <a:schemeClr val="bg1"/>
                </a:solidFill>
              </a:rPr>
              <a:t>.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6802588" y="4071106"/>
            <a:ext cx="955758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Klávesnice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8532440" y="3919134"/>
            <a:ext cx="584310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Myš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6022722" y="2306793"/>
            <a:ext cx="1073573" cy="7386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Disky.</a:t>
            </a:r>
          </a:p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Ty ještě probereme.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3" grpId="0" uiExpand="1" build="p" animBg="1"/>
      <p:bldP spid="27" grpId="0" animBg="1"/>
      <p:bldP spid="35" grpId="0" uiExpand="1" build="p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Software – počítačové programy neboli aplikace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427985" y="627534"/>
            <a:ext cx="4608512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Doslova tedy </a:t>
            </a:r>
            <a:r>
              <a:rPr lang="cs-CZ" dirty="0" smtClean="0"/>
              <a:t>software = měkké </a:t>
            </a:r>
            <a:r>
              <a:rPr lang="cs-CZ" dirty="0"/>
              <a:t>zboží</a:t>
            </a:r>
            <a:r>
              <a:rPr lang="cs-CZ" dirty="0" smtClean="0"/>
              <a:t>.</a:t>
            </a:r>
          </a:p>
          <a:p>
            <a:r>
              <a:rPr lang="cs-CZ" b="0" dirty="0" smtClean="0"/>
              <a:t>Software nám nemůže spadnout na zem. Může však přestat fungovat – také se pak říká, že program „spadl“.</a:t>
            </a:r>
          </a:p>
          <a:p>
            <a:r>
              <a:rPr lang="cs-CZ" b="0" dirty="0" smtClean="0"/>
              <a:t>A co hůře: software mohou být </a:t>
            </a:r>
            <a:r>
              <a:rPr lang="cs-CZ" dirty="0" smtClean="0"/>
              <a:t>viry</a:t>
            </a:r>
            <a:r>
              <a:rPr lang="cs-CZ" b="0" dirty="0" smtClean="0"/>
              <a:t>, které ničí naši práci.</a:t>
            </a:r>
            <a:endParaRPr lang="cs-CZ" b="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79512" y="627534"/>
            <a:ext cx="4162312" cy="180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Počítačové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programy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 neboli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aplikace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se označují 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anglickým slovem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software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[</a:t>
            </a:r>
            <a:r>
              <a:rPr lang="cs-CZ" sz="1600" dirty="0" err="1" smtClean="0">
                <a:solidFill>
                  <a:schemeClr val="tx1"/>
                </a:solidFill>
                <a:latin typeface="Calibri" pitchFamily="34" charset="0"/>
              </a:rPr>
              <a:t>softvér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]. Co to znamená?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Soft = měkký.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sz="1600" dirty="0" err="1" smtClean="0">
                <a:solidFill>
                  <a:schemeClr val="tx1"/>
                </a:solidFill>
                <a:latin typeface="Calibri" pitchFamily="34" charset="0"/>
              </a:rPr>
              <a:t>Ware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= zboží.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Software = programy, dnes jsou jich miliony. 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4427984" y="1687737"/>
            <a:ext cx="4649362" cy="2972245"/>
            <a:chOff x="4427984" y="1687737"/>
            <a:chExt cx="4649362" cy="2972245"/>
          </a:xfrm>
        </p:grpSpPr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8964" y="1874120"/>
              <a:ext cx="1448382" cy="2353814"/>
            </a:xfrm>
            <a:prstGeom prst="rect">
              <a:avLst/>
            </a:prstGeom>
          </p:spPr>
        </p:pic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7984" y="1687737"/>
              <a:ext cx="3089558" cy="2539230"/>
            </a:xfrm>
            <a:prstGeom prst="rect">
              <a:avLst/>
            </a:prstGeom>
          </p:spPr>
        </p:pic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216" y="3867894"/>
              <a:ext cx="1495833" cy="768952"/>
            </a:xfrm>
            <a:prstGeom prst="rect">
              <a:avLst/>
            </a:prstGeom>
          </p:spPr>
        </p:pic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8424" y="4113235"/>
              <a:ext cx="581260" cy="546747"/>
            </a:xfrm>
            <a:prstGeom prst="rect">
              <a:avLst/>
            </a:prstGeom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525603" y="3219822"/>
              <a:ext cx="389413" cy="26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5233" y="2761678"/>
              <a:ext cx="530152" cy="530152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5148" y="2139702"/>
              <a:ext cx="609797" cy="585977"/>
            </a:xfrm>
            <a:prstGeom prst="rect">
              <a:avLst/>
            </a:prstGeom>
          </p:spPr>
        </p:pic>
      </p:grpSp>
      <p:sp>
        <p:nvSpPr>
          <p:cNvPr id="55" name="TextovéPole 54"/>
          <p:cNvSpPr txBox="1"/>
          <p:nvPr/>
        </p:nvSpPr>
        <p:spPr>
          <a:xfrm>
            <a:off x="179512" y="2718668"/>
            <a:ext cx="4162312" cy="830997"/>
          </a:xfrm>
          <a:prstGeom prst="rect">
            <a:avLst/>
          </a:prstGeom>
          <a:solidFill>
            <a:srgbClr val="E7F5FF"/>
          </a:solidFill>
          <a:ln w="76200" cap="sq" cmpd="sng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sz="1600" dirty="0" smtClean="0">
                <a:solidFill>
                  <a:schemeClr val="tx1"/>
                </a:solidFill>
              </a:rPr>
              <a:t>Již také víme, že </a:t>
            </a:r>
            <a:r>
              <a:rPr lang="cs-CZ" sz="1600" b="1" dirty="0" smtClean="0">
                <a:solidFill>
                  <a:schemeClr val="tx1"/>
                </a:solidFill>
              </a:rPr>
              <a:t>základní software</a:t>
            </a:r>
            <a:r>
              <a:rPr lang="cs-CZ" sz="1600" dirty="0" smtClean="0">
                <a:solidFill>
                  <a:schemeClr val="tx1"/>
                </a:solidFill>
              </a:rPr>
              <a:t>, který </a:t>
            </a:r>
            <a:r>
              <a:rPr lang="cs-CZ" sz="1600" b="1" dirty="0" smtClean="0">
                <a:solidFill>
                  <a:schemeClr val="tx1"/>
                </a:solidFill>
              </a:rPr>
              <a:t>oživuje hardware </a:t>
            </a:r>
            <a:r>
              <a:rPr lang="cs-CZ" sz="1600" dirty="0" smtClean="0">
                <a:solidFill>
                  <a:schemeClr val="tx1"/>
                </a:solidFill>
              </a:rPr>
              <a:t>a umožňuje nám s počítačem pracovat, se jmenuje </a:t>
            </a:r>
            <a:r>
              <a:rPr lang="cs-CZ" sz="1600" b="1" dirty="0" smtClean="0">
                <a:solidFill>
                  <a:srgbClr val="0070C0"/>
                </a:solidFill>
              </a:rPr>
              <a:t>operační systém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179512" y="2748865"/>
            <a:ext cx="4162312" cy="830997"/>
          </a:xfrm>
          <a:prstGeom prst="rect">
            <a:avLst/>
          </a:prstGeom>
          <a:noFill/>
          <a:ln w="28575" cmpd="sng">
            <a:solidFill>
              <a:srgbClr val="0088E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644008" y="2144586"/>
            <a:ext cx="2376264" cy="715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Samotný </a:t>
            </a:r>
            <a:r>
              <a:rPr lang="cs-CZ" b="1" dirty="0" smtClean="0">
                <a:solidFill>
                  <a:srgbClr val="0070C0"/>
                </a:solidFill>
              </a:rPr>
              <a:t>hardware</a:t>
            </a:r>
            <a:r>
              <a:rPr lang="cs-CZ" b="1" dirty="0" smtClean="0"/>
              <a:t> nic nedělá, ke své práci potřebuje </a:t>
            </a:r>
            <a:r>
              <a:rPr lang="cs-CZ" b="1" dirty="0" smtClean="0">
                <a:solidFill>
                  <a:srgbClr val="0070C0"/>
                </a:solidFill>
              </a:rPr>
              <a:t>software</a:t>
            </a:r>
            <a:r>
              <a:rPr lang="cs-CZ" b="1" dirty="0" smtClean="0"/>
              <a:t>.</a:t>
            </a:r>
            <a:endParaRPr lang="cs-CZ" b="1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490" y="1782343"/>
            <a:ext cx="2915461" cy="1857134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>
            <a:off x="3514302" y="3363838"/>
            <a:ext cx="1724161" cy="0"/>
          </a:xfrm>
          <a:prstGeom prst="straightConnector1">
            <a:avLst/>
          </a:prstGeom>
          <a:ln cmpd="sng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31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23" grpId="0" uiExpand="1" build="p" animBg="1"/>
      <p:bldP spid="55" grpId="0" uiExpand="1" build="p" animBg="1"/>
      <p:bldP spid="5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Práce s počítačem = ovládání software 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179512" y="627534"/>
            <a:ext cx="4162312" cy="2693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Práce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s počítačem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je velmi jednoduchá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 :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Stačí najít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zapínací tlačítko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a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stisknout ho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Vše ostatní je již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práce s programy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, které počítač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oživují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zejména s jeho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operačním systémem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Pamatujete si, který systém se dnes nejčastěji používá na stolních počítačích a noteboocích?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A které dva systémy se používají na tabletech a mobilních telefonech?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000" y="703140"/>
            <a:ext cx="3992440" cy="2300658"/>
          </a:xfrm>
          <a:prstGeom prst="rect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8532" y="3196377"/>
            <a:ext cx="729852" cy="1499847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" name="TextovéPole 23"/>
          <p:cNvSpPr txBox="1"/>
          <p:nvPr/>
        </p:nvSpPr>
        <p:spPr>
          <a:xfrm>
            <a:off x="7066079" y="790993"/>
            <a:ext cx="1872209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Microsoft Windows 10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156176" y="3281460"/>
            <a:ext cx="1368152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Google Android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9" y="3464595"/>
            <a:ext cx="1634109" cy="1247369"/>
          </a:xfrm>
          <a:prstGeom prst="rect">
            <a:avLst/>
          </a:prstGeom>
          <a:ln>
            <a:noFill/>
          </a:ln>
        </p:spPr>
      </p:pic>
      <p:sp>
        <p:nvSpPr>
          <p:cNvPr id="27" name="TextovéPole 26"/>
          <p:cNvSpPr txBox="1"/>
          <p:nvPr/>
        </p:nvSpPr>
        <p:spPr>
          <a:xfrm>
            <a:off x="3563888" y="4352205"/>
            <a:ext cx="1368152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Apple </a:t>
            </a:r>
            <a:r>
              <a:rPr lang="cs-CZ" dirty="0" smtClean="0"/>
              <a:t>(</a:t>
            </a:r>
            <a:r>
              <a:rPr lang="cs-CZ" dirty="0" err="1" smtClean="0"/>
              <a:t>iOS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179512" y="3435846"/>
            <a:ext cx="3528392" cy="7386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Práci s programy a s dokumenty v </a:t>
            </a:r>
            <a:r>
              <a:rPr lang="cs-CZ" b="0" dirty="0" smtClean="0"/>
              <a:t>operačním systému Microsoft Windows 10 bude věnována další lekce.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011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uiExpand="1" build="p" animBg="1"/>
      <p:bldP spid="24" grpId="0" animBg="1"/>
      <p:bldP spid="25" grpId="0" animBg="1"/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Shrnutí látky: h</a:t>
            </a:r>
            <a:r>
              <a:rPr lang="de-DE" dirty="0" err="1" smtClean="0"/>
              <a:t>ardware</a:t>
            </a:r>
            <a:r>
              <a:rPr lang="de-DE" dirty="0" smtClean="0"/>
              <a:t> </a:t>
            </a:r>
            <a:r>
              <a:rPr lang="de-DE" dirty="0"/>
              <a:t>a </a:t>
            </a:r>
            <a:r>
              <a:rPr lang="de-DE" dirty="0" err="1" smtClean="0"/>
              <a:t>software</a:t>
            </a:r>
            <a:r>
              <a:rPr lang="cs-CZ" dirty="0" smtClean="0"/>
              <a:t>, </a:t>
            </a:r>
            <a:r>
              <a:rPr lang="de-DE" dirty="0" err="1" smtClean="0"/>
              <a:t>digitální</a:t>
            </a:r>
            <a:r>
              <a:rPr lang="de-DE" dirty="0" smtClean="0"/>
              <a:t> </a:t>
            </a:r>
            <a:r>
              <a:rPr lang="de-DE" dirty="0" err="1" smtClean="0"/>
              <a:t>zařízení</a:t>
            </a:r>
            <a:r>
              <a:rPr lang="cs-CZ" dirty="0" smtClean="0"/>
              <a:t>, kódování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251520" y="627534"/>
            <a:ext cx="878497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arenBoth"/>
            </a:pPr>
            <a:r>
              <a:rPr lang="cs-CZ" sz="1400" dirty="0" smtClean="0">
                <a:latin typeface="Calibri" pitchFamily="34" charset="0"/>
              </a:rPr>
              <a:t>V </a:t>
            </a:r>
            <a:r>
              <a:rPr lang="cs-CZ" sz="1400" dirty="0">
                <a:latin typeface="Calibri" pitchFamily="34" charset="0"/>
              </a:rPr>
              <a:t>každém </a:t>
            </a:r>
            <a:r>
              <a:rPr lang="cs-CZ" sz="1400" b="1" dirty="0">
                <a:latin typeface="Calibri" pitchFamily="34" charset="0"/>
              </a:rPr>
              <a:t>chytrém zařízení </a:t>
            </a:r>
            <a:r>
              <a:rPr lang="cs-CZ" sz="1400" b="1" dirty="0" smtClean="0">
                <a:latin typeface="Calibri" pitchFamily="34" charset="0"/>
              </a:rPr>
              <a:t>           </a:t>
            </a:r>
            <a:r>
              <a:rPr lang="cs-CZ" sz="1400" dirty="0" smtClean="0">
                <a:latin typeface="Calibri" pitchFamily="34" charset="0"/>
              </a:rPr>
              <a:t>je </a:t>
            </a:r>
            <a:r>
              <a:rPr lang="cs-CZ" sz="1400" dirty="0">
                <a:latin typeface="Calibri" pitchFamily="34" charset="0"/>
              </a:rPr>
              <a:t>zabudován malý </a:t>
            </a:r>
            <a:r>
              <a:rPr lang="cs-CZ" sz="1400" b="1" dirty="0">
                <a:solidFill>
                  <a:srgbClr val="0070C0"/>
                </a:solidFill>
                <a:latin typeface="Calibri" pitchFamily="34" charset="0"/>
              </a:rPr>
              <a:t>………………                 </a:t>
            </a:r>
            <a:endParaRPr lang="cs-CZ" sz="1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arenBoth"/>
            </a:pPr>
            <a:r>
              <a:rPr lang="cs-CZ" sz="1400" dirty="0" smtClean="0">
                <a:latin typeface="Calibri" pitchFamily="34" charset="0"/>
              </a:rPr>
              <a:t>Díky tomu na chytrých </a:t>
            </a:r>
            <a:r>
              <a:rPr lang="cs-CZ" sz="1400" dirty="0">
                <a:latin typeface="Calibri" pitchFamily="34" charset="0"/>
              </a:rPr>
              <a:t>zařízeních mohou </a:t>
            </a:r>
            <a:r>
              <a:rPr lang="cs-CZ" sz="1400" b="1" dirty="0">
                <a:latin typeface="Calibri" pitchFamily="34" charset="0"/>
              </a:rPr>
              <a:t>běžet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b="1" dirty="0">
                <a:solidFill>
                  <a:srgbClr val="0070C0"/>
                </a:solidFill>
                <a:latin typeface="Calibri" pitchFamily="34" charset="0"/>
              </a:rPr>
              <a:t>………………</a:t>
            </a:r>
            <a:r>
              <a:rPr lang="cs-CZ" sz="1400" dirty="0" smtClean="0">
                <a:latin typeface="Calibri" pitchFamily="34" charset="0"/>
              </a:rPr>
              <a:t> </a:t>
            </a:r>
            <a:r>
              <a:rPr lang="cs-CZ" sz="1400" dirty="0">
                <a:latin typeface="Calibri" pitchFamily="34" charset="0"/>
              </a:rPr>
              <a:t>neboli </a:t>
            </a:r>
            <a:r>
              <a:rPr lang="cs-CZ" sz="1400" b="1" dirty="0">
                <a:solidFill>
                  <a:srgbClr val="0070C0"/>
                </a:solidFill>
                <a:latin typeface="Calibri" pitchFamily="34" charset="0"/>
              </a:rPr>
              <a:t>………………. </a:t>
            </a:r>
            <a:endParaRPr lang="cs-CZ" sz="1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arenBoth"/>
            </a:pPr>
            <a:r>
              <a:rPr lang="cs-CZ" sz="1400" dirty="0" smtClean="0">
                <a:latin typeface="Calibri" pitchFamily="34" charset="0"/>
              </a:rPr>
              <a:t>Člověk </a:t>
            </a:r>
            <a:r>
              <a:rPr lang="cs-CZ" sz="1400" dirty="0">
                <a:latin typeface="Calibri" pitchFamily="34" charset="0"/>
              </a:rPr>
              <a:t>má svoji </a:t>
            </a:r>
            <a:r>
              <a:rPr lang="cs-CZ" sz="1400" dirty="0" smtClean="0">
                <a:latin typeface="Calibri" pitchFamily="34" charset="0"/>
              </a:rPr>
              <a:t>              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………………</a:t>
            </a:r>
            <a:r>
              <a:rPr lang="cs-CZ" sz="1400" dirty="0" smtClean="0">
                <a:latin typeface="Calibri" pitchFamily="34" charset="0"/>
              </a:rPr>
              <a:t> </a:t>
            </a:r>
            <a:r>
              <a:rPr lang="cs-CZ" sz="1400" dirty="0">
                <a:latin typeface="Calibri" pitchFamily="34" charset="0"/>
              </a:rPr>
              <a:t>a v ní mozek – nástroj na 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……………………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arenBoth"/>
            </a:pPr>
            <a:r>
              <a:rPr lang="cs-CZ" sz="1400" dirty="0" smtClean="0">
                <a:latin typeface="Calibri" pitchFamily="34" charset="0"/>
              </a:rPr>
              <a:t>Počítačová </a:t>
            </a:r>
            <a:r>
              <a:rPr lang="cs-CZ" sz="1400" dirty="0">
                <a:latin typeface="Calibri" pitchFamily="34" charset="0"/>
              </a:rPr>
              <a:t>zařízení </a:t>
            </a:r>
            <a:r>
              <a:rPr lang="cs-CZ" sz="1400" dirty="0" smtClean="0">
                <a:latin typeface="Calibri" pitchFamily="34" charset="0"/>
              </a:rPr>
              <a:t>mají </a:t>
            </a:r>
            <a:r>
              <a:rPr lang="cs-CZ" sz="1400" b="1" dirty="0" smtClean="0">
                <a:latin typeface="Calibri" pitchFamily="34" charset="0"/>
              </a:rPr>
              <a:t>technické díly</a:t>
            </a:r>
            <a:r>
              <a:rPr lang="cs-CZ" sz="1400" dirty="0" smtClean="0">
                <a:latin typeface="Calibri" pitchFamily="34" charset="0"/>
              </a:rPr>
              <a:t>, takzvaný 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………………</a:t>
            </a:r>
            <a:r>
              <a:rPr lang="cs-CZ" sz="1400" dirty="0" smtClean="0">
                <a:latin typeface="Calibri" pitchFamily="34" charset="0"/>
              </a:rPr>
              <a:t>  a dále </a:t>
            </a:r>
            <a:r>
              <a:rPr lang="cs-CZ" sz="1400" b="1" dirty="0" smtClean="0">
                <a:latin typeface="Calibri" pitchFamily="34" charset="0"/>
              </a:rPr>
              <a:t>pokyny</a:t>
            </a:r>
            <a:r>
              <a:rPr lang="cs-CZ" sz="1400" dirty="0" smtClean="0">
                <a:latin typeface="Calibri" pitchFamily="34" charset="0"/>
              </a:rPr>
              <a:t> </a:t>
            </a:r>
            <a:r>
              <a:rPr lang="cs-CZ" sz="1400" b="1" dirty="0" smtClean="0">
                <a:latin typeface="Calibri" pitchFamily="34" charset="0"/>
              </a:rPr>
              <a:t>pro práci </a:t>
            </a:r>
            <a:r>
              <a:rPr lang="cs-CZ" sz="1400" dirty="0" smtClean="0">
                <a:latin typeface="Calibri" pitchFamily="34" charset="0"/>
              </a:rPr>
              <a:t>zařízení, takzvaný 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………………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arenBoth"/>
            </a:pPr>
            <a:r>
              <a:rPr lang="cs-CZ" sz="1400" b="1" dirty="0" smtClean="0">
                <a:latin typeface="Calibri" pitchFamily="34" charset="0"/>
              </a:rPr>
              <a:t>Programy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cs-CZ" sz="1400" dirty="0" smtClean="0">
                <a:latin typeface="Calibri" pitchFamily="34" charset="0"/>
              </a:rPr>
              <a:t>se také označují slovem 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……..…………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arenBoth"/>
            </a:pPr>
            <a:r>
              <a:rPr lang="cs-CZ" sz="1400" dirty="0" smtClean="0">
                <a:latin typeface="Calibri" pitchFamily="34" charset="0"/>
              </a:rPr>
              <a:t>Zapnutý počítač oživuje </a:t>
            </a:r>
            <a:r>
              <a:rPr lang="cs-CZ" sz="1400" b="1" dirty="0" smtClean="0">
                <a:latin typeface="Calibri" pitchFamily="34" charset="0"/>
              </a:rPr>
              <a:t>základní program</a:t>
            </a:r>
            <a:r>
              <a:rPr lang="cs-CZ" sz="1400" dirty="0" smtClean="0">
                <a:latin typeface="Calibri" pitchFamily="34" charset="0"/>
              </a:rPr>
              <a:t>, jeho 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…………………….………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arenBoth"/>
            </a:pPr>
            <a:r>
              <a:rPr lang="cs-CZ" sz="1400" b="1" dirty="0">
                <a:latin typeface="Calibri" pitchFamily="34" charset="0"/>
              </a:rPr>
              <a:t>„Mozkem“ počítače </a:t>
            </a:r>
            <a:r>
              <a:rPr lang="cs-CZ" sz="1400" dirty="0">
                <a:latin typeface="Calibri" pitchFamily="34" charset="0"/>
              </a:rPr>
              <a:t>je jeho nejdůležitější díl, </a:t>
            </a:r>
            <a:r>
              <a:rPr lang="cs-CZ" sz="1400" dirty="0" smtClean="0">
                <a:latin typeface="Calibri" pitchFamily="34" charset="0"/>
              </a:rPr>
              <a:t>jeho 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……..…………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arenBoth"/>
            </a:pPr>
            <a:r>
              <a:rPr lang="cs-CZ" sz="1400" dirty="0" smtClean="0">
                <a:latin typeface="Calibri" pitchFamily="34" charset="0"/>
              </a:rPr>
              <a:t>               .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………………… </a:t>
            </a:r>
            <a:r>
              <a:rPr lang="cs-CZ" sz="1400" dirty="0" smtClean="0">
                <a:latin typeface="Calibri" pitchFamily="34" charset="0"/>
              </a:rPr>
              <a:t>počítače </a:t>
            </a:r>
            <a:r>
              <a:rPr lang="cs-CZ" sz="1400" b="1" dirty="0" smtClean="0">
                <a:latin typeface="Calibri" pitchFamily="34" charset="0"/>
              </a:rPr>
              <a:t>vykonává operace</a:t>
            </a:r>
            <a:r>
              <a:rPr lang="cs-CZ" sz="1400" dirty="0" smtClean="0">
                <a:latin typeface="Calibri" pitchFamily="34" charset="0"/>
              </a:rPr>
              <a:t>, neustále nesmírně rychle </a:t>
            </a:r>
            <a:r>
              <a:rPr lang="cs-CZ" sz="1400" b="1" dirty="0">
                <a:solidFill>
                  <a:srgbClr val="0070C0"/>
                </a:solidFill>
                <a:latin typeface="Calibri" pitchFamily="34" charset="0"/>
              </a:rPr>
              <a:t>……..…………</a:t>
            </a:r>
            <a:endParaRPr lang="cs-CZ" sz="1400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arenBoth"/>
            </a:pPr>
            <a:r>
              <a:rPr lang="cs-CZ" sz="1400" dirty="0">
                <a:latin typeface="Calibri" pitchFamily="34" charset="0"/>
              </a:rPr>
              <a:t>Vše v počítači je </a:t>
            </a:r>
            <a:r>
              <a:rPr lang="cs-CZ" sz="1400" b="1" dirty="0">
                <a:latin typeface="Calibri" pitchFamily="34" charset="0"/>
              </a:rPr>
              <a:t>zakódováno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dirty="0" smtClean="0">
                <a:latin typeface="Calibri" pitchFamily="34" charset="0"/>
              </a:rPr>
              <a:t>pomocí 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…………………</a:t>
            </a:r>
            <a:r>
              <a:rPr lang="cs-CZ" sz="1400" dirty="0" smtClean="0">
                <a:latin typeface="Calibri" pitchFamily="34" charset="0"/>
              </a:rPr>
              <a:t> Počítače se proto označují jako takzvaná 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……………………………….…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AutoNum type="arabicParenBoth"/>
            </a:pPr>
            <a:r>
              <a:rPr lang="cs-CZ" sz="1400" dirty="0" smtClean="0">
                <a:latin typeface="Calibri" pitchFamily="34" charset="0"/>
              </a:rPr>
              <a:t>Kód </a:t>
            </a:r>
            <a:r>
              <a:rPr lang="cs-CZ" sz="1400" b="1" dirty="0" smtClean="0">
                <a:latin typeface="Calibri" pitchFamily="34" charset="0"/>
              </a:rPr>
              <a:t>72  65  70 </a:t>
            </a:r>
            <a:r>
              <a:rPr lang="cs-CZ" sz="1400" dirty="0" smtClean="0">
                <a:latin typeface="Calibri" pitchFamily="34" charset="0"/>
              </a:rPr>
              <a:t>převedený na písmena znamená: </a:t>
            </a:r>
            <a:r>
              <a:rPr lang="cs-CZ" sz="1400" b="1" dirty="0" smtClean="0">
                <a:solidFill>
                  <a:srgbClr val="0070C0"/>
                </a:solidFill>
                <a:latin typeface="Calibri" pitchFamily="34" charset="0"/>
              </a:rPr>
              <a:t>…………………</a:t>
            </a:r>
            <a:r>
              <a:rPr lang="cs-CZ" sz="1400" dirty="0" smtClean="0">
                <a:latin typeface="Calibri" pitchFamily="34" charset="0"/>
              </a:rPr>
              <a:t>  Čtvereček s kódem barvy </a:t>
            </a:r>
            <a:r>
              <a:rPr lang="cs-CZ" sz="1400" b="1" dirty="0" smtClean="0">
                <a:latin typeface="Calibri" pitchFamily="34" charset="0"/>
              </a:rPr>
              <a:t>880000</a:t>
            </a:r>
            <a:r>
              <a:rPr lang="cs-CZ" sz="1400" dirty="0" smtClean="0">
                <a:latin typeface="Calibri" pitchFamily="34" charset="0"/>
              </a:rPr>
              <a:t> bude </a:t>
            </a:r>
            <a:r>
              <a:rPr lang="cs-CZ" sz="1400" b="1" dirty="0">
                <a:solidFill>
                  <a:srgbClr val="0070C0"/>
                </a:solidFill>
                <a:latin typeface="Calibri" pitchFamily="34" charset="0"/>
              </a:rPr>
              <a:t>…………………</a:t>
            </a:r>
            <a:endParaRPr lang="cs-CZ" sz="14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699542"/>
            <a:ext cx="360040" cy="3600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92770"/>
            <a:ext cx="549126" cy="7200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384356"/>
            <a:ext cx="397750" cy="539322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7521373" y="624020"/>
            <a:ext cx="1299099" cy="1083634"/>
            <a:chOff x="7521373" y="624020"/>
            <a:chExt cx="1299099" cy="1083634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1373" y="627534"/>
              <a:ext cx="540060" cy="108012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6043" y="624020"/>
              <a:ext cx="544429" cy="1083414"/>
            </a:xfrm>
            <a:prstGeom prst="rect">
              <a:avLst/>
            </a:prstGeom>
          </p:spPr>
        </p:pic>
      </p:grpSp>
      <p:grpSp>
        <p:nvGrpSpPr>
          <p:cNvPr id="19" name="Skupina 18"/>
          <p:cNvGrpSpPr/>
          <p:nvPr/>
        </p:nvGrpSpPr>
        <p:grpSpPr>
          <a:xfrm>
            <a:off x="5683007" y="2139702"/>
            <a:ext cx="2890508" cy="792000"/>
            <a:chOff x="5683007" y="2139702"/>
            <a:chExt cx="2890508" cy="792000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3007" y="2156255"/>
              <a:ext cx="1227620" cy="775447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2595" y="2139702"/>
              <a:ext cx="1037555" cy="79200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8217" y="2139702"/>
              <a:ext cx="385298" cy="792000"/>
            </a:xfrm>
            <a:prstGeom prst="rect">
              <a:avLst/>
            </a:prstGeom>
          </p:spPr>
        </p:pic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931790"/>
            <a:ext cx="496174" cy="476792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363838"/>
            <a:ext cx="496174" cy="476792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34" y="3048469"/>
            <a:ext cx="714726" cy="72663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3032212"/>
            <a:ext cx="469232" cy="9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</a:t>
            </a:r>
            <a:r>
              <a:rPr lang="cs-CZ" sz="1350" dirty="0" smtClean="0"/>
              <a:t>:</a:t>
            </a:r>
          </a:p>
          <a:p>
            <a:pPr marL="89154" indent="0" algn="ctr">
              <a:spcBef>
                <a:spcPts val="900"/>
              </a:spcBef>
              <a:buNone/>
            </a:pPr>
            <a:r>
              <a:rPr lang="cs-CZ" sz="2400" dirty="0" smtClean="0">
                <a:hlinkClick r:id="rId5"/>
              </a:rPr>
              <a:t>https</a:t>
            </a:r>
            <a:r>
              <a:rPr lang="cs-CZ" sz="2400" dirty="0">
                <a:hlinkClick r:id="rId5"/>
              </a:rPr>
              <a:t>://opocitacich.cz</a:t>
            </a:r>
            <a:r>
              <a:rPr lang="cs-CZ" sz="2400" dirty="0" smtClean="0">
                <a:hlinkClick r:id="rId5"/>
              </a:rPr>
              <a:t>/</a:t>
            </a:r>
            <a:r>
              <a:rPr lang="cs-CZ" sz="240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89144" indent="0">
              <a:buNone/>
            </a:pPr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/>
            <a:r>
              <a:rPr lang="cs-CZ" sz="2000" dirty="0">
                <a:solidFill>
                  <a:srgbClr val="ADC5E1"/>
                </a:solidFill>
              </a:rPr>
              <a:t>Rámcový vzdělávací program pro základní </a:t>
            </a:r>
            <a:r>
              <a:rPr lang="cs-CZ" sz="2000" dirty="0" smtClean="0">
                <a:solidFill>
                  <a:srgbClr val="ADC5E1"/>
                </a:solidFill>
              </a:rPr>
              <a:t>vzdělávání, MŠMT ČR, Praha </a:t>
            </a:r>
            <a:r>
              <a:rPr lang="cs-CZ" sz="2000" dirty="0">
                <a:solidFill>
                  <a:srgbClr val="ADC5E1"/>
                </a:solidFill>
              </a:rPr>
              <a:t>2021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56" name="Zástupný symbol pro obsah 1"/>
          <p:cNvSpPr>
            <a:spLocks noGrp="1"/>
          </p:cNvSpPr>
          <p:nvPr>
            <p:ph idx="1"/>
          </p:nvPr>
        </p:nvSpPr>
        <p:spPr>
          <a:xfrm>
            <a:off x="467544" y="776793"/>
            <a:ext cx="3600399" cy="3667166"/>
          </a:xfrm>
        </p:spPr>
        <p:txBody>
          <a:bodyPr>
            <a:noAutofit/>
          </a:bodyPr>
          <a:lstStyle/>
          <a:p>
            <a:pPr marL="89144" indent="0" algn="ctr">
              <a:spcBef>
                <a:spcPts val="600"/>
              </a:spcBef>
              <a:buNone/>
            </a:pPr>
            <a:r>
              <a:rPr lang="cs-CZ" sz="2400" b="1" dirty="0">
                <a:solidFill>
                  <a:schemeClr val="accent6">
                    <a:lumMod val="50000"/>
                  </a:schemeClr>
                </a:solidFill>
              </a:rPr>
              <a:t>DIGITÁLNÍ TECHNOLOGIE</a:t>
            </a:r>
            <a:endParaRPr lang="cs-CZ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9144" indent="0" algn="ctr">
              <a:spcBef>
                <a:spcPts val="2400"/>
              </a:spcBef>
              <a:spcAft>
                <a:spcPts val="1200"/>
              </a:spcAft>
              <a:buNone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Očekávané výstupy </a:t>
            </a:r>
            <a:b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pro 1. stupeň ZŠ</a:t>
            </a:r>
          </a:p>
          <a:p>
            <a:pPr marL="89144" indent="0">
              <a:spcBef>
                <a:spcPts val="600"/>
              </a:spcBef>
              <a:buNone/>
            </a:pPr>
            <a:r>
              <a:rPr lang="cs-CZ" sz="1400" i="1" dirty="0"/>
              <a:t>I-5-4-01 najde a spustí aplikaci, pracuje s daty různého typu</a:t>
            </a:r>
          </a:p>
          <a:p>
            <a:pPr marL="89144" indent="0">
              <a:spcBef>
                <a:spcPts val="600"/>
              </a:spcBef>
              <a:buNone/>
            </a:pPr>
            <a:r>
              <a:rPr lang="cs-CZ" sz="1400" i="1" dirty="0"/>
              <a:t>I-5-4-02 propojí digitální zařízení, uvede možná rizika, která s takovým propojením</a:t>
            </a:r>
          </a:p>
          <a:p>
            <a:pPr marL="89144" indent="0">
              <a:spcBef>
                <a:spcPts val="600"/>
              </a:spcBef>
              <a:buNone/>
            </a:pPr>
            <a:r>
              <a:rPr lang="cs-CZ" sz="1400" i="1" dirty="0"/>
              <a:t>souvisejí</a:t>
            </a:r>
          </a:p>
          <a:p>
            <a:pPr marL="89144" indent="0">
              <a:spcBef>
                <a:spcPts val="600"/>
              </a:spcBef>
              <a:buNone/>
            </a:pPr>
            <a:r>
              <a:rPr lang="cs-CZ" sz="1400" i="1" dirty="0"/>
              <a:t>I-5-4-03 dodržuje bezpečnostní a jiná pravidla pro práci s digitálními technologiemi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6408" y="1085010"/>
            <a:ext cx="1020088" cy="7666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568" y="1995686"/>
            <a:ext cx="852920" cy="1184971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4652392" y="915566"/>
            <a:ext cx="3173385" cy="36724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Učivo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hardware a software: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digitální zařízení a jejich účel;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prvky v uživatelském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rozhraní; spouštění, 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přepínání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ovládání aplikací; uložení dat, otevírání souborů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počítačové </a:t>
            </a: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sítě: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propojení technologií, (bez)drátové připojení; internet, práce ve sdíleném prostředí</a:t>
            </a:r>
            <a:r>
              <a:rPr lang="cs-CZ" sz="14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sdílení dat</a:t>
            </a: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bezpečnost</a:t>
            </a:r>
            <a:r>
              <a:rPr lang="cs-CZ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pravidla bezpečné práce s digitálním zařízením; uživatelské účty, hesla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568" y="3363838"/>
            <a:ext cx="836680" cy="10672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Obdélník 11"/>
          <p:cNvSpPr/>
          <p:nvPr/>
        </p:nvSpPr>
        <p:spPr>
          <a:xfrm>
            <a:off x="4860033" y="1203598"/>
            <a:ext cx="2965744" cy="468000"/>
          </a:xfrm>
          <a:prstGeom prst="rect">
            <a:avLst/>
          </a:prstGeom>
          <a:noFill/>
          <a:ln w="28575" cmpd="sng">
            <a:solidFill>
              <a:srgbClr val="0088E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5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Chytrá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1" y="771550"/>
            <a:ext cx="414562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/>
              <a:t>Některé moderní přístroje a některá zařízení se označují jako takzvaná </a:t>
            </a:r>
            <a:r>
              <a:rPr lang="cs-CZ" sz="1600" b="1" dirty="0" smtClean="0">
                <a:solidFill>
                  <a:srgbClr val="0070C0"/>
                </a:solidFill>
              </a:rPr>
              <a:t>chytrá zařízení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Znáte nějaká?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1" y="2499742"/>
            <a:ext cx="414562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</a:rPr>
              <a:t>Chytrých zařízení</a:t>
            </a:r>
            <a:r>
              <a:rPr lang="cs-CZ" sz="1600" dirty="0"/>
              <a:t> </a:t>
            </a:r>
            <a:r>
              <a:rPr lang="cs-CZ" sz="1600" dirty="0" smtClean="0"/>
              <a:t>je dnes již mnoho a stále přibývají. Patří mezi ně například tato zařízení: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39" y="123478"/>
            <a:ext cx="2740961" cy="160742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000618" y="267494"/>
            <a:ext cx="955758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</a:rPr>
              <a:t>Počítač</a:t>
            </a:r>
            <a:endParaRPr lang="cs-CZ" sz="1600" dirty="0" smtClean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746" y="786098"/>
            <a:ext cx="1560438" cy="116944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499992" y="1975941"/>
            <a:ext cx="2088232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Chytrý mobilní telefon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507854"/>
            <a:ext cx="837259" cy="837259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203848" y="4155926"/>
            <a:ext cx="1440160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Chytré hodinky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56488"/>
            <a:ext cx="896958" cy="128341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11" y="3332092"/>
            <a:ext cx="1753393" cy="1414425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389998" y="3385324"/>
            <a:ext cx="877746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Tablet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135952" y="3723878"/>
            <a:ext cx="1380264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Domácí asistent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600" y="1851670"/>
            <a:ext cx="802298" cy="803508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7668344" y="2499742"/>
            <a:ext cx="1269919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Chytrá žárovka</a:t>
            </a: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297" y="3067889"/>
            <a:ext cx="2117703" cy="1736109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6804248" y="2941325"/>
            <a:ext cx="1440160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Chytrá </a:t>
            </a:r>
            <a:r>
              <a:rPr lang="cs-CZ" dirty="0" smtClean="0"/>
              <a:t>televize</a:t>
            </a:r>
            <a:endParaRPr lang="cs-CZ" dirty="0"/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  <p:bldP spid="15" grpId="0" animBg="1"/>
      <p:bldP spid="18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znamená, že zařízení je chytré?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771550"/>
            <a:ext cx="4968552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V každém 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chytrém zařízení 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je zabudován malý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počítač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To, že je v 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počítači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počítač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asi nikoho nepřekvapí.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Dnes může být počítač i v televizoru, v hodinkách,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nebo 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dokonce 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i v žárovce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endParaRPr lang="cs-CZ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Jaké vlastnosti díky zabudovanému počítači </a:t>
            </a:r>
            <a:b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chytré zařízení získá?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771550"/>
            <a:ext cx="2049559" cy="205265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08104" y="843558"/>
            <a:ext cx="1380264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Svítící diody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40008" y="1759917"/>
            <a:ext cx="1596288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Miniaturní počítač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40995" y="2624013"/>
            <a:ext cx="1596288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Ovládací aplikace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9512" y="3183240"/>
            <a:ext cx="4968552" cy="115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Například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chytrá žárovka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může měnit barvu a sílu světla, můžeme ji zapínat a vypínat na dálku atd.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Chytrý mobilní telefon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nám umožňuje využívat různé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programy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neboli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aplikace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, například na něm hrát hry.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598280"/>
            <a:ext cx="1036031" cy="2061702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660232" y="3075806"/>
            <a:ext cx="2160240" cy="1323439"/>
          </a:xfrm>
          <a:prstGeom prst="rect">
            <a:avLst/>
          </a:prstGeom>
          <a:solidFill>
            <a:srgbClr val="E7F5FF"/>
          </a:solidFill>
          <a:ln w="76200" cap="sq" cmpd="sng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600" b="1">
                <a:solidFill>
                  <a:srgbClr val="0070C0"/>
                </a:solidFill>
              </a:defRPr>
            </a:lvl1pPr>
          </a:lstStyle>
          <a:p>
            <a:r>
              <a:rPr lang="cs-CZ" b="0" dirty="0">
                <a:solidFill>
                  <a:schemeClr val="tx1"/>
                </a:solidFill>
              </a:rPr>
              <a:t>Na chytrých zařízeních mohou běžet </a:t>
            </a:r>
            <a:r>
              <a:rPr lang="cs-CZ" dirty="0"/>
              <a:t>programy</a:t>
            </a:r>
            <a:r>
              <a:rPr lang="cs-CZ" b="0" dirty="0">
                <a:solidFill>
                  <a:schemeClr val="tx1"/>
                </a:solidFill>
              </a:rPr>
              <a:t> neboli </a:t>
            </a:r>
            <a:r>
              <a:rPr lang="cs-CZ" dirty="0"/>
              <a:t>aplikace</a:t>
            </a:r>
            <a:r>
              <a:rPr lang="cs-CZ" b="0" dirty="0">
                <a:solidFill>
                  <a:schemeClr val="tx1"/>
                </a:solidFill>
              </a:rPr>
              <a:t>, které je řídí a se kterými </a:t>
            </a:r>
            <a:r>
              <a:rPr lang="cs-CZ" b="0" dirty="0" smtClean="0">
                <a:solidFill>
                  <a:schemeClr val="tx1"/>
                </a:solidFill>
              </a:rPr>
              <a:t>my můžeme </a:t>
            </a:r>
            <a:r>
              <a:rPr lang="cs-CZ" b="0" dirty="0">
                <a:solidFill>
                  <a:schemeClr val="tx1"/>
                </a:solidFill>
              </a:rPr>
              <a:t>pracovat.</a:t>
            </a:r>
          </a:p>
        </p:txBody>
      </p:sp>
      <p:cxnSp>
        <p:nvCxnSpPr>
          <p:cNvPr id="15" name="Přímá spojnice 14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660232" y="4352205"/>
            <a:ext cx="2160240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b="1" dirty="0" smtClean="0"/>
              <a:t>Programy</a:t>
            </a:r>
            <a:r>
              <a:rPr lang="cs-CZ" dirty="0" smtClean="0"/>
              <a:t> = </a:t>
            </a:r>
            <a:r>
              <a:rPr lang="cs-CZ" b="1" dirty="0" smtClean="0"/>
              <a:t>aplikace</a:t>
            </a:r>
            <a:r>
              <a:rPr lang="cs-CZ" dirty="0"/>
              <a:t>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660232" y="3096704"/>
            <a:ext cx="2149298" cy="1554147"/>
          </a:xfrm>
          <a:prstGeom prst="rect">
            <a:avLst/>
          </a:prstGeom>
          <a:noFill/>
          <a:ln w="28575" cmpd="sng">
            <a:solidFill>
              <a:srgbClr val="0088E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1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1" animBg="1"/>
      <p:bldP spid="10" grpId="1" animBg="1"/>
      <p:bldP spid="11" grpId="1" animBg="1"/>
      <p:bldP spid="12" grpId="0" uiExpand="1" build="p" animBg="1"/>
      <p:bldP spid="14" grpId="0" uiExpand="1" build="p" animBg="1"/>
      <p:bldP spid="16" grpId="0" uiExpand="1" build="p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Chytrý člověk a chytré zařízení, hardware a software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71550"/>
            <a:ext cx="3888432" cy="172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Každý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(chytrý)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člověk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má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svoji 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hlavu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a v ní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mozek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– nástroj na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myšlení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Díky 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mozku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můžeme 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myslet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, tedy mít (zpracovávat) nějaké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myšlenky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A jak funguje chytrost u chytrých zařízení? Mají také hlavu a v ní mozek?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2643758"/>
            <a:ext cx="3591046" cy="2160240"/>
          </a:xfrm>
          <a:prstGeom prst="rect">
            <a:avLst/>
          </a:prstGeom>
        </p:spPr>
      </p:pic>
      <p:sp>
        <p:nvSpPr>
          <p:cNvPr id="9" name="Bublinový popisek ve tvaru obláčku 8"/>
          <p:cNvSpPr/>
          <p:nvPr/>
        </p:nvSpPr>
        <p:spPr>
          <a:xfrm>
            <a:off x="2268213" y="2642984"/>
            <a:ext cx="1800200" cy="771592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771550"/>
            <a:ext cx="3888000" cy="19697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Chytrá, tedy počítačová zařízení mozek v lidském významu nemají.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Mají takzvaný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hardware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– technické díly, které pracují (vykonávají operace).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A dále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software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programy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neboli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aplikace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, které fungují díky hardware a které také hardware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oživují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777441" y="3788510"/>
            <a:ext cx="1107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skříň počítače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5" y="2898879"/>
            <a:ext cx="3888000" cy="1905119"/>
          </a:xfrm>
          <a:prstGeom prst="rect">
            <a:avLst/>
          </a:prstGeom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5714811" y="3459435"/>
            <a:ext cx="1107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Na tomto počítači neběží žádný software</a:t>
            </a:r>
            <a:endParaRPr lang="cs-CZ" sz="1400" b="1" dirty="0">
              <a:solidFill>
                <a:schemeClr val="bg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6" y="2898878"/>
            <a:ext cx="3888000" cy="1905120"/>
          </a:xfrm>
          <a:prstGeom prst="rect">
            <a:avLst/>
          </a:prstGeom>
          <a:ln>
            <a:noFill/>
          </a:ln>
        </p:spPr>
      </p:pic>
      <p:cxnSp>
        <p:nvCxnSpPr>
          <p:cNvPr id="10" name="Přímá spojnice 9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5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animBg="1"/>
      <p:bldP spid="11" grpId="0" uiExpand="1" build="p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Hardware a software, operační systém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71550"/>
            <a:ext cx="3888432" cy="2785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Raději ještě jednou: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Počítačová zařízení mají svoji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technickou část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, takzvaný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hardware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díly, 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které pracují (vykonávají operace).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Tato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technická část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umí nesmírně rychle vykonávat pokyny. Ale sama o sobě žádné pokyny neobsahuje.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Pokyny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pro práci zařízení, to jsou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programy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neboli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aplikace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. Označují se anglickým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slovem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software. 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771550"/>
            <a:ext cx="3888000" cy="584775"/>
          </a:xfrm>
          <a:prstGeom prst="rect">
            <a:avLst/>
          </a:prstGeom>
          <a:solidFill>
            <a:srgbClr val="E7F5FF"/>
          </a:solidFill>
          <a:ln w="76200" cap="sq" cmpd="sng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6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Stručně můžeme říci:</a:t>
            </a:r>
          </a:p>
          <a:p>
            <a:r>
              <a:rPr lang="cs-CZ" b="1" dirty="0">
                <a:solidFill>
                  <a:srgbClr val="0070C0"/>
                </a:solidFill>
              </a:rPr>
              <a:t>Software</a:t>
            </a:r>
            <a:r>
              <a:rPr lang="cs-CZ" dirty="0"/>
              <a:t> oživuje </a:t>
            </a:r>
            <a:r>
              <a:rPr lang="cs-CZ" b="1" dirty="0">
                <a:solidFill>
                  <a:srgbClr val="0070C0"/>
                </a:solidFill>
              </a:rPr>
              <a:t>hardware</a:t>
            </a:r>
            <a:r>
              <a:rPr lang="cs-CZ" dirty="0"/>
              <a:t>.</a:t>
            </a: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47" y="1563638"/>
            <a:ext cx="3648017" cy="1859844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5796136" y="1923678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</a:rPr>
              <a:t>Počítač je vypnutý, jeho hardware </a:t>
            </a:r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</a:rPr>
              <a:t>nepracuje </a:t>
            </a:r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</a:rPr>
              <a:t>a software neběží.</a:t>
            </a:r>
            <a:endParaRPr lang="cs-CZ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495" y="1673701"/>
            <a:ext cx="2808312" cy="15247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19" name="TextovéPole 18"/>
          <p:cNvSpPr txBox="1"/>
          <p:nvPr/>
        </p:nvSpPr>
        <p:spPr>
          <a:xfrm>
            <a:off x="5004048" y="3579862"/>
            <a:ext cx="3888000" cy="1154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600"/>
              </a:spcBef>
              <a:buClr>
                <a:schemeClr val="accent1"/>
              </a:buClr>
              <a:buSzPct val="80000"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15979" indent="-215979">
              <a:buBlip>
                <a:blip r:embed="rId2"/>
              </a:buBlip>
            </a:pP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Zapnutý počítač má spuštěný základní program, takzvaný </a:t>
            </a:r>
            <a:r>
              <a:rPr lang="cs-CZ" b="1" dirty="0">
                <a:solidFill>
                  <a:srgbClr val="0070C0"/>
                </a:solidFill>
                <a:latin typeface="Calibri" pitchFamily="34" charset="0"/>
              </a:rPr>
              <a:t>operační </a:t>
            </a:r>
            <a:r>
              <a:rPr lang="cs-CZ" b="1" dirty="0" smtClean="0">
                <a:solidFill>
                  <a:srgbClr val="0070C0"/>
                </a:solidFill>
                <a:latin typeface="Calibri" pitchFamily="34" charset="0"/>
              </a:rPr>
              <a:t>systém.</a:t>
            </a:r>
          </a:p>
          <a:p>
            <a:pPr marL="215979" indent="-215979">
              <a:buBlip>
                <a:blip r:embed="rId2"/>
              </a:buBlip>
            </a:pPr>
            <a:r>
              <a:rPr lang="cs-CZ" b="1" dirty="0" smtClean="0">
                <a:solidFill>
                  <a:srgbClr val="0070C0"/>
                </a:solidFill>
                <a:latin typeface="Calibri" pitchFamily="34" charset="0"/>
              </a:rPr>
              <a:t>Operační systém počítač oživuje. </a:t>
            </a:r>
            <a:r>
              <a:rPr lang="cs-CZ" dirty="0" smtClean="0">
                <a:solidFill>
                  <a:schemeClr val="tx1"/>
                </a:solidFill>
                <a:latin typeface="Calibri" pitchFamily="34" charset="0"/>
              </a:rPr>
              <a:t>Nyní </a:t>
            </a: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můžeme na počítači pracovat.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7308304" y="2319910"/>
            <a:ext cx="1629959" cy="1692000"/>
            <a:chOff x="7308304" y="2319910"/>
            <a:chExt cx="1629959" cy="1692000"/>
          </a:xfrm>
        </p:grpSpPr>
        <p:cxnSp>
          <p:nvCxnSpPr>
            <p:cNvPr id="6" name="Pravoúhlá spojnice 5"/>
            <p:cNvCxnSpPr/>
            <p:nvPr/>
          </p:nvCxnSpPr>
          <p:spPr>
            <a:xfrm rot="16200000" flipV="1">
              <a:off x="7272304" y="2355910"/>
              <a:ext cx="1692000" cy="1620000"/>
            </a:xfrm>
            <a:prstGeom prst="bentConnector3">
              <a:avLst>
                <a:gd name="adj1" fmla="val 99772"/>
              </a:avLst>
            </a:prstGeom>
            <a:ln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8340807" y="4011910"/>
              <a:ext cx="597456" cy="0"/>
            </a:xfrm>
            <a:prstGeom prst="line">
              <a:avLst/>
            </a:prstGeom>
            <a:ln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Obdélník 20"/>
          <p:cNvSpPr/>
          <p:nvPr/>
        </p:nvSpPr>
        <p:spPr>
          <a:xfrm>
            <a:off x="5004048" y="782892"/>
            <a:ext cx="3888000" cy="573434"/>
          </a:xfrm>
          <a:prstGeom prst="rect">
            <a:avLst/>
          </a:prstGeom>
          <a:noFill/>
          <a:ln w="28575" cmpd="sng">
            <a:solidFill>
              <a:srgbClr val="0088E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1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1" grpId="0" uiExpand="1" build="p" animBg="1"/>
      <p:bldP spid="17" grpId="0"/>
      <p:bldP spid="19" grpId="0" uiExpand="1" build="p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Operačních systémů je více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67694"/>
            <a:ext cx="2736304" cy="1728432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1" name="Přímá spojnice 10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343253"/>
            <a:ext cx="2736304" cy="160347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08304" y="751595"/>
            <a:ext cx="1595289" cy="10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58158"/>
            <a:ext cx="974123" cy="2001824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5401734" y="147338"/>
            <a:ext cx="1872209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Microsoft Windows 10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73742" y="2355726"/>
            <a:ext cx="1258498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Apple </a:t>
            </a:r>
            <a:r>
              <a:rPr lang="cs-CZ" dirty="0" smtClean="0"/>
              <a:t>(</a:t>
            </a:r>
            <a:r>
              <a:rPr lang="cs-CZ" dirty="0" err="1" smtClean="0"/>
              <a:t>macOS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668344" y="627534"/>
            <a:ext cx="1368152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Apple </a:t>
            </a:r>
            <a:r>
              <a:rPr lang="cs-CZ" dirty="0" smtClean="0"/>
              <a:t>(</a:t>
            </a:r>
            <a:r>
              <a:rPr lang="cs-CZ" dirty="0" err="1" smtClean="0"/>
              <a:t>iOS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68344" y="2499742"/>
            <a:ext cx="1368152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/>
              <a:t>Google Android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771550"/>
            <a:ext cx="3888432" cy="3354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Přemýšleli jste někdy o tom, proč se různá počítačová zařízení chovají a ovládají různě?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7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Je tomu tak proto, protože 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je oživují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různé operační systémy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7"/>
              </a:buBlip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Počítače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ve škole a možná i u vás doma nejspíše oživuje systém firmy 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Microsoft s názvem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Microsoft Windows 10.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7"/>
              </a:buBlip>
            </a:pP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Počítače a tablety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Apple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používají operační </a:t>
            </a:r>
            <a:r>
              <a:rPr lang="cs-CZ" sz="1600" smtClean="0">
                <a:solidFill>
                  <a:schemeClr val="tx1"/>
                </a:solidFill>
                <a:latin typeface="Calibri" pitchFamily="34" charset="0"/>
              </a:rPr>
              <a:t>systémy od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firmy Apple. 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7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Na 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mobilních telefonech 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mnoha různých výrobců se využívá operační systém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od firmy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Google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s názvem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Android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1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 animBg="1"/>
      <p:bldP spid="16" grpId="0" animBg="1"/>
      <p:bldP spid="17" grpId="0" animBg="1"/>
      <p:bldP spid="21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„Mozek“ počítače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71550"/>
            <a:ext cx="3888432" cy="16466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Víme, že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člověk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má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svoji </a:t>
            </a:r>
            <a:r>
              <a:rPr lang="cs-CZ" sz="1600" b="1" dirty="0">
                <a:solidFill>
                  <a:schemeClr val="tx1"/>
                </a:solidFill>
                <a:latin typeface="Calibri" pitchFamily="34" charset="0"/>
              </a:rPr>
              <a:t>hlavu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a v ní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mozek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 – nástroj na </a:t>
            </a:r>
            <a:r>
              <a:rPr lang="cs-CZ" sz="1600" b="1" dirty="0">
                <a:solidFill>
                  <a:srgbClr val="0070C0"/>
                </a:solidFill>
                <a:latin typeface="Calibri" pitchFamily="34" charset="0"/>
              </a:rPr>
              <a:t>myšlení</a:t>
            </a:r>
            <a:r>
              <a:rPr lang="cs-CZ" sz="160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Počítače fungují trochu podobně. Nemají hlavu ani skutečný mozek, mají však jeden díl, který se dá trochu nadneseně označit jako „mozek“ počítače.</a:t>
            </a:r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452332"/>
            <a:ext cx="2246922" cy="1351665"/>
          </a:xfrm>
          <a:prstGeom prst="rect">
            <a:avLst/>
          </a:prstGeom>
        </p:spPr>
      </p:pic>
      <p:sp>
        <p:nvSpPr>
          <p:cNvPr id="9" name="Bublinový popisek ve tvaru obláčku 8"/>
          <p:cNvSpPr/>
          <p:nvPr/>
        </p:nvSpPr>
        <p:spPr>
          <a:xfrm>
            <a:off x="1259632" y="3178182"/>
            <a:ext cx="1439691" cy="673256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771550"/>
            <a:ext cx="3888000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„Mozkem“ počítače je jeho nejdůležitější díl, který se jmenuje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procesor.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Procesor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je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malý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elektronický díl.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Označuje se také jako </a:t>
            </a: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mikroprocesor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b="1" dirty="0" err="1" smtClean="0">
                <a:solidFill>
                  <a:schemeClr val="accent2">
                    <a:lumMod val="75000"/>
                  </a:schemeClr>
                </a:solidFill>
              </a:rPr>
              <a:t>Micro</a:t>
            </a: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 [čteme mikro] = malý, miniaturní.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905159"/>
            <a:ext cx="1845181" cy="1773103"/>
          </a:xfrm>
          <a:prstGeom prst="rect">
            <a:avLst/>
          </a:prstGeom>
        </p:spPr>
      </p:pic>
      <p:sp>
        <p:nvSpPr>
          <p:cNvPr id="16" name="Bublinový popisek ve tvaru obláčku 15"/>
          <p:cNvSpPr/>
          <p:nvPr/>
        </p:nvSpPr>
        <p:spPr>
          <a:xfrm>
            <a:off x="7505076" y="2614028"/>
            <a:ext cx="1439691" cy="673256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004048" y="2439468"/>
            <a:ext cx="2160240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b="1" dirty="0" smtClean="0"/>
              <a:t>Procesor </a:t>
            </a:r>
            <a:r>
              <a:rPr lang="cs-CZ" dirty="0" smtClean="0"/>
              <a:t>= </a:t>
            </a:r>
            <a:r>
              <a:rPr lang="cs-CZ" b="1" dirty="0" smtClean="0"/>
              <a:t>mikroprocesor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987824" y="2928895"/>
            <a:ext cx="3024335" cy="1646605"/>
          </a:xfrm>
          <a:prstGeom prst="rect">
            <a:avLst/>
          </a:prstGeom>
          <a:solidFill>
            <a:srgbClr val="E7F5FF"/>
          </a:solidFill>
          <a:ln w="76200" cap="sq" cmpd="sng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sz="1600" b="1" dirty="0" smtClean="0">
                <a:solidFill>
                  <a:srgbClr val="0070C0"/>
                </a:solidFill>
              </a:rPr>
              <a:t>Procesor</a:t>
            </a: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 je elektronický díl vykonávající všechny operace v každém počítači.</a:t>
            </a:r>
          </a:p>
          <a:p>
            <a:pPr algn="l">
              <a:spcBef>
                <a:spcPts val="600"/>
              </a:spcBef>
            </a:pPr>
            <a:r>
              <a:rPr lang="cs-CZ" sz="1600" b="1" dirty="0" smtClean="0">
                <a:solidFill>
                  <a:schemeClr val="accent5">
                    <a:lumMod val="50000"/>
                  </a:schemeClr>
                </a:solidFill>
              </a:rPr>
              <a:t>Elektronický</a:t>
            </a: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 znamená, že pracuje na elektřinu. Bez elektrického napájení tedy nefunguje. </a:t>
            </a:r>
            <a:endParaRPr lang="cs-CZ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44208" y="343584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procesor</a:t>
            </a:r>
            <a:endParaRPr lang="cs-CZ" sz="2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998766" y="2928895"/>
            <a:ext cx="3013393" cy="1646905"/>
          </a:xfrm>
          <a:prstGeom prst="rect">
            <a:avLst/>
          </a:prstGeom>
          <a:noFill/>
          <a:ln w="28575" cmpd="sng">
            <a:solidFill>
              <a:srgbClr val="0088E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7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animBg="1"/>
      <p:bldP spid="11" grpId="0" uiExpand="1" build="p" animBg="1"/>
      <p:bldP spid="16" grpId="0" animBg="1"/>
      <p:bldP spid="17" grpId="0" uiExpand="1" build="p" animBg="1"/>
      <p:bldP spid="18" grpId="0" uiExpand="1" build="p" animBg="1"/>
      <p:bldP spid="5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dělá procesor?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771550"/>
            <a:ext cx="3888432" cy="1800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cs-CZ" sz="1600" dirty="0" smtClean="0">
                <a:solidFill>
                  <a:schemeClr val="accent2">
                    <a:lumMod val="75000"/>
                  </a:schemeClr>
                </a:solidFill>
              </a:rPr>
              <a:t>Co to znamená, že procesor vykonává operace, co přesně dělá?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b="1" dirty="0" smtClean="0">
                <a:solidFill>
                  <a:srgbClr val="0070C0"/>
                </a:solidFill>
                <a:latin typeface="Calibri" pitchFamily="34" charset="0"/>
              </a:rPr>
              <a:t>Počítá.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Přesněji: vykonává (nesmírně rychle) matematické operace. </a:t>
            </a:r>
          </a:p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Tedy vlastně: </a:t>
            </a:r>
            <a:r>
              <a:rPr lang="cs-CZ" sz="1600" b="1" dirty="0" smtClean="0">
                <a:solidFill>
                  <a:schemeClr val="tx1"/>
                </a:solidFill>
                <a:latin typeface="Calibri" pitchFamily="34" charset="0"/>
              </a:rPr>
              <a:t>počítá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Calibri" pitchFamily="34" charset="0"/>
                <a:sym typeface="Wingdings" panose="05000000000000000000" pitchFamily="2" charset="2"/>
              </a:rPr>
              <a:t>.</a:t>
            </a:r>
            <a:endParaRPr lang="cs-CZ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803998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871" y="771550"/>
            <a:ext cx="3746760" cy="360040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7596336" y="967829"/>
            <a:ext cx="1358230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Procesor</a:t>
            </a:r>
            <a:endParaRPr lang="cs-CZ" sz="1800" dirty="0" smtClean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4048" y="1203598"/>
            <a:ext cx="2808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1 + 0 = 1 + 5 = 6 – 3 = 3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8 + 12 + 20 = 40 – 39 = 1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0 + 1 + 1 +0 + 1 + 0+ = 3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45 + 55 + 100 + 10= 210 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155 + 65 – 50 – 28 = 142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48/8 *5 + 999 – 1 = 1028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32*8 = 256/8 + 8 = 40</a:t>
            </a:r>
          </a:p>
          <a:p>
            <a:r>
              <a:rPr lang="cs-CZ" sz="2000" b="1" dirty="0">
                <a:solidFill>
                  <a:schemeClr val="bg1"/>
                </a:solidFill>
              </a:rPr>
              <a:t>512 – 256 = 256/2 = 128</a:t>
            </a:r>
            <a:endParaRPr lang="cs-CZ" sz="2000" b="1" dirty="0" smtClean="0">
              <a:solidFill>
                <a:schemeClr val="bg1"/>
              </a:solidFill>
            </a:endParaRPr>
          </a:p>
          <a:p>
            <a:r>
              <a:rPr lang="cs-CZ" sz="2000" b="1" dirty="0" smtClean="0">
                <a:solidFill>
                  <a:schemeClr val="bg1"/>
                </a:solidFill>
              </a:rPr>
              <a:t>0 + 1 + 1 + 0 – 0 – 1 = 1</a:t>
            </a:r>
          </a:p>
          <a:p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9512" y="3222724"/>
            <a:ext cx="3886088" cy="1077218"/>
          </a:xfrm>
          <a:prstGeom prst="rect">
            <a:avLst/>
          </a:prstGeom>
          <a:solidFill>
            <a:srgbClr val="E7F5FF"/>
          </a:solidFill>
          <a:ln w="76200" cap="sq" cmpd="sng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sz="1600" b="1" dirty="0" smtClean="0">
                <a:solidFill>
                  <a:schemeClr val="tx1"/>
                </a:solidFill>
              </a:rPr>
              <a:t>Počítač</a:t>
            </a:r>
            <a:r>
              <a:rPr lang="cs-CZ" sz="1600" dirty="0" smtClean="0">
                <a:solidFill>
                  <a:schemeClr val="tx1"/>
                </a:solidFill>
              </a:rPr>
              <a:t> se označuje slovem </a:t>
            </a:r>
            <a:r>
              <a:rPr lang="cs-CZ" sz="1600" b="1" dirty="0" smtClean="0">
                <a:solidFill>
                  <a:srgbClr val="0070C0"/>
                </a:solidFill>
              </a:rPr>
              <a:t>počítač </a:t>
            </a:r>
            <a:r>
              <a:rPr lang="cs-CZ" sz="1600" dirty="0" smtClean="0">
                <a:solidFill>
                  <a:schemeClr val="accent5">
                    <a:lumMod val="50000"/>
                  </a:schemeClr>
                </a:solidFill>
              </a:rPr>
              <a:t>zcela správně. Jeho „mozek“, procesor, funguje tak, že neustále nesmírně rychle počítá nějaká čísla.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179512" y="3222724"/>
            <a:ext cx="3886088" cy="1077218"/>
          </a:xfrm>
          <a:prstGeom prst="rect">
            <a:avLst/>
          </a:prstGeom>
          <a:noFill/>
          <a:ln w="28575" cmpd="sng">
            <a:solidFill>
              <a:srgbClr val="0088E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9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1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2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73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24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75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6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77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58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15" grpId="0" animBg="1"/>
      <p:bldP spid="6" grpId="0" uiExpand="1" build="p"/>
      <p:bldP spid="20" grpId="0" uiExpand="1" build="p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Vlastní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70C0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12809</TotalTime>
  <Words>1846</Words>
  <Application>Microsoft Office PowerPoint</Application>
  <PresentationFormat>Předvádění na obrazovce (16:9)</PresentationFormat>
  <Paragraphs>250</Paragraphs>
  <Slides>17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Rámcový vzdělávací program pro základní vzdělávání, MŠMT ČR, Praha 2021</vt:lpstr>
      <vt:lpstr>Chytrá zařízení</vt:lpstr>
      <vt:lpstr>Co to znamená, že zařízení je chytré?</vt:lpstr>
      <vt:lpstr>Chytrý člověk a chytré zařízení, hardware a software</vt:lpstr>
      <vt:lpstr>Hardware a software, operační systém</vt:lpstr>
      <vt:lpstr>Operačních systémů je více</vt:lpstr>
      <vt:lpstr>„Mozek“ počítače</vt:lpstr>
      <vt:lpstr>Co dělá procesor?</vt:lpstr>
      <vt:lpstr>Procesor počítá písmena?</vt:lpstr>
      <vt:lpstr>Procesor počítá barvy?</vt:lpstr>
      <vt:lpstr>Proč se počítače označují jako digitální zařízení?</vt:lpstr>
      <vt:lpstr>Hardware – počítačové díly</vt:lpstr>
      <vt:lpstr>Software – počítačové programy neboli aplikace</vt:lpstr>
      <vt:lpstr>Práce s počítačem = ovládání software </vt:lpstr>
      <vt:lpstr>Shrnutí látky: hardware a software, digitální zařízení, kódování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3978</cp:revision>
  <dcterms:created xsi:type="dcterms:W3CDTF">2008-10-13T12:28:51Z</dcterms:created>
  <dcterms:modified xsi:type="dcterms:W3CDTF">2021-04-12T12:10:55Z</dcterms:modified>
</cp:coreProperties>
</file>