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480" r:id="rId3"/>
    <p:sldId id="482" r:id="rId4"/>
    <p:sldId id="483" r:id="rId5"/>
    <p:sldId id="485" r:id="rId6"/>
    <p:sldId id="486" r:id="rId7"/>
    <p:sldId id="484" r:id="rId8"/>
    <p:sldId id="487" r:id="rId9"/>
    <p:sldId id="488" r:id="rId10"/>
    <p:sldId id="489" r:id="rId11"/>
    <p:sldId id="490" r:id="rId12"/>
    <p:sldId id="491" r:id="rId13"/>
    <p:sldId id="492" r:id="rId14"/>
    <p:sldId id="494" r:id="rId15"/>
    <p:sldId id="460" r:id="rId16"/>
    <p:sldId id="305" r:id="rId17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EA4"/>
    <a:srgbClr val="4070AA"/>
    <a:srgbClr val="ADC5E1"/>
    <a:srgbClr val="85248F"/>
    <a:srgbClr val="FFCA08"/>
    <a:srgbClr val="7EA3D0"/>
    <a:srgbClr val="233E5F"/>
    <a:srgbClr val="FF342F"/>
    <a:srgbClr val="00A24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860" autoAdjust="0"/>
    <p:restoredTop sz="95332" autoAdjust="0"/>
  </p:normalViewPr>
  <p:slideViewPr>
    <p:cSldViewPr>
      <p:cViewPr varScale="1">
        <p:scale>
          <a:sx n="140" d="100"/>
          <a:sy n="140" d="100"/>
        </p:scale>
        <p:origin x="84" y="10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1. 5. 2021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1. 5. 2021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087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60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78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905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2000" indent="-252000">
              <a:spcBef>
                <a:spcPts val="1200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66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2000" indent="-252000">
              <a:spcBef>
                <a:spcPts val="1200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67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8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2000" indent="-252000">
              <a:spcBef>
                <a:spcPts val="1200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9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8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00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2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2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1. 5. 2021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1. 5. 2021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1. 5. 2021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1. 5. 2021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1. 5. 2021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1. 5. 2021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1. 5. 2021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1. 5. 2021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1. 5. 2021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1. 5. 2021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1. 5. 2021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DIGITÁLNÍ TECHNOLOGIE,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8.jpeg"/><Relationship Id="rId5" Type="http://schemas.openxmlformats.org/officeDocument/2006/relationships/image" Target="../media/image7.png"/><Relationship Id="rId10" Type="http://schemas.openxmlformats.org/officeDocument/2006/relationships/image" Target="../media/image27.jpe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  <a:lumMod val="99000"/>
                <a:lumOff val="1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6"/>
            <a:ext cx="3365503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DIGITÁLNÍ TECHNOLOGIE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274783"/>
            <a:ext cx="3691942" cy="1089055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8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8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8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8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8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8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Hardware a software</a:t>
            </a: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907704" y="1068516"/>
            <a:ext cx="3365503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3"/>
            <a:ext cx="4326765" cy="386126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Ano, je. </a:t>
            </a:r>
            <a:r>
              <a:rPr lang="cs-CZ" sz="1400" dirty="0" smtClean="0"/>
              <a:t>Mobilní telefon je „zázrak“ moderní techniky, malý svými rozměry, velký svým významem.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mobilní telefon hardware, je to počítač?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11560" y="3789399"/>
            <a:ext cx="7992888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Navíc má v sobě </a:t>
            </a:r>
            <a:r>
              <a:rPr lang="cs-CZ" sz="1400" b="1" dirty="0" smtClean="0"/>
              <a:t>vysílač a přijímač </a:t>
            </a:r>
            <a:r>
              <a:rPr lang="cs-CZ" sz="1400" dirty="0" smtClean="0"/>
              <a:t>bezdrátové sítě, </a:t>
            </a:r>
            <a:r>
              <a:rPr lang="cs-CZ" sz="1400" b="1" dirty="0" smtClean="0"/>
              <a:t>mikrofon</a:t>
            </a:r>
            <a:r>
              <a:rPr lang="cs-CZ" sz="1400" dirty="0" smtClean="0"/>
              <a:t> pro snímání hlasu a </a:t>
            </a:r>
            <a:r>
              <a:rPr lang="cs-CZ" sz="1400" b="1" dirty="0" smtClean="0"/>
              <a:t>reproduktor</a:t>
            </a:r>
            <a:r>
              <a:rPr lang="cs-CZ" sz="1400" dirty="0" smtClean="0"/>
              <a:t> (sluchátko) pro jeho přehrávání. Má také vestavěnou </a:t>
            </a:r>
            <a:r>
              <a:rPr lang="cs-CZ" sz="1400" b="1" dirty="0" smtClean="0"/>
              <a:t>baterii</a:t>
            </a:r>
            <a:r>
              <a:rPr lang="cs-CZ" sz="1400" dirty="0" smtClean="0"/>
              <a:t>, může tedy nějakou dobu pracovat bez napájení. Navíc má </a:t>
            </a:r>
            <a:r>
              <a:rPr lang="cs-CZ" sz="1400" b="1" dirty="0" smtClean="0"/>
              <a:t>čip</a:t>
            </a:r>
            <a:r>
              <a:rPr lang="cs-CZ" sz="1400" dirty="0" smtClean="0"/>
              <a:t> pro příjem signálu z družic, může tedy vypočítat svoji polohu. Obsahuje také </a:t>
            </a:r>
            <a:r>
              <a:rPr lang="cs-CZ" sz="1400" b="1" dirty="0" smtClean="0"/>
              <a:t>fotoaparáty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764790" y="2726332"/>
            <a:ext cx="127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skříň počítače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7624" y="483518"/>
            <a:ext cx="2016224" cy="4032448"/>
          </a:xfrm>
          <a:prstGeom prst="rect">
            <a:avLst/>
          </a:prstGeom>
        </p:spPr>
      </p:pic>
      <p:sp>
        <p:nvSpPr>
          <p:cNvPr id="24" name="Zástupný symbol pro obsah 3"/>
          <p:cNvSpPr txBox="1">
            <a:spLocks/>
          </p:cNvSpPr>
          <p:nvPr/>
        </p:nvSpPr>
        <p:spPr>
          <a:xfrm>
            <a:off x="935596" y="1752376"/>
            <a:ext cx="2520280" cy="146744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spcBef>
                <a:spcPts val="900"/>
              </a:spcBef>
              <a:buFont typeface="Wingdings 2"/>
              <a:buNone/>
            </a:pPr>
            <a:r>
              <a:rPr lang="cs-CZ" sz="1600" dirty="0" smtClean="0"/>
              <a:t>Současný </a:t>
            </a:r>
            <a:r>
              <a:rPr lang="cs-CZ" sz="1600" b="1" dirty="0" smtClean="0"/>
              <a:t>chytrý telefon </a:t>
            </a:r>
            <a:r>
              <a:rPr lang="cs-CZ" sz="1600" dirty="0" smtClean="0"/>
              <a:t>je </a:t>
            </a:r>
            <a:r>
              <a:rPr lang="cs-CZ" sz="1600" b="1" dirty="0" smtClean="0"/>
              <a:t>kompletní počítač</a:t>
            </a:r>
            <a:r>
              <a:rPr lang="cs-CZ" sz="1600" dirty="0" smtClean="0"/>
              <a:t>, má tedy </a:t>
            </a:r>
            <a:r>
              <a:rPr lang="cs-CZ" sz="1600" b="1" dirty="0" smtClean="0">
                <a:solidFill>
                  <a:srgbClr val="0070C0"/>
                </a:solidFill>
              </a:rPr>
              <a:t>procesor</a:t>
            </a:r>
            <a:r>
              <a:rPr lang="cs-CZ" sz="1600" dirty="0" smtClean="0"/>
              <a:t>, </a:t>
            </a:r>
            <a:r>
              <a:rPr lang="cs-CZ" sz="1600" b="1" dirty="0" smtClean="0">
                <a:solidFill>
                  <a:srgbClr val="0070C0"/>
                </a:solidFill>
              </a:rPr>
              <a:t>operační paměť </a:t>
            </a:r>
            <a:r>
              <a:rPr lang="cs-CZ" sz="1600" dirty="0" smtClean="0"/>
              <a:t>a (SSD) </a:t>
            </a:r>
            <a:r>
              <a:rPr lang="cs-CZ" sz="1600" b="1" dirty="0" smtClean="0">
                <a:solidFill>
                  <a:srgbClr val="0070C0"/>
                </a:solidFill>
              </a:rPr>
              <a:t>disk</a:t>
            </a:r>
            <a:r>
              <a:rPr lang="cs-CZ" sz="1600" dirty="0" smtClean="0"/>
              <a:t> pro ukládání dat.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689024" y="1779661"/>
            <a:ext cx="4249239" cy="1152129"/>
          </a:xfrm>
          <a:prstGeom prst="rect">
            <a:avLst/>
          </a:prstGeom>
          <a:solidFill>
            <a:srgbClr val="8524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Mobilní telefon </a:t>
            </a:r>
            <a:r>
              <a:rPr lang="cs-CZ" b="0" dirty="0" smtClean="0"/>
              <a:t>je neuvěřitelně </a:t>
            </a:r>
            <a:r>
              <a:rPr lang="cs-CZ" dirty="0" smtClean="0"/>
              <a:t>složité počítačové zařízení</a:t>
            </a:r>
            <a:r>
              <a:rPr lang="cs-CZ" b="0" dirty="0" smtClean="0"/>
              <a:t>. Všechny jeho díly (</a:t>
            </a:r>
            <a:r>
              <a:rPr lang="cs-CZ" dirty="0" smtClean="0"/>
              <a:t>hardware</a:t>
            </a:r>
            <a:r>
              <a:rPr lang="cs-CZ" b="0" dirty="0" smtClean="0"/>
              <a:t>) jsou nesmírně </a:t>
            </a:r>
            <a:r>
              <a:rPr lang="cs-CZ" dirty="0" smtClean="0"/>
              <a:t>malé</a:t>
            </a:r>
            <a:r>
              <a:rPr lang="cs-CZ" b="0" dirty="0" smtClean="0"/>
              <a:t>, přitom velmi </a:t>
            </a:r>
            <a:r>
              <a:rPr lang="cs-CZ" dirty="0" smtClean="0"/>
              <a:t>výkonné</a:t>
            </a:r>
            <a:r>
              <a:rPr lang="cs-CZ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4" grpId="0" uiExpand="1" build="p"/>
      <p:bldP spid="27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669" y="1278017"/>
            <a:ext cx="2139610" cy="128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341426" cy="122413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Mozek</a:t>
            </a:r>
            <a:r>
              <a:rPr lang="cs-CZ" sz="1400" dirty="0" smtClean="0"/>
              <a:t>, který vykonává naše </a:t>
            </a:r>
            <a:r>
              <a:rPr lang="cs-CZ" sz="1400" b="1" dirty="0" smtClean="0">
                <a:solidFill>
                  <a:srgbClr val="0070C0"/>
                </a:solidFill>
              </a:rPr>
              <a:t>myšlenky, </a:t>
            </a:r>
            <a:r>
              <a:rPr lang="cs-CZ" sz="1400" dirty="0" smtClean="0"/>
              <a:t>jsi můžeme představit jako „hardware“, jako jakýsi lidský procesor.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Mozek je „hardware“, myšlenky jsou…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41269"/>
            <a:ext cx="2026552" cy="17225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6" y="1923678"/>
            <a:ext cx="1641680" cy="15775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37" y="2076207"/>
            <a:ext cx="1208999" cy="120899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230597"/>
            <a:ext cx="2072668" cy="550553"/>
          </a:xfrm>
          <a:prstGeom prst="rect">
            <a:avLst/>
          </a:prstGeom>
        </p:spPr>
      </p:pic>
      <p:sp>
        <p:nvSpPr>
          <p:cNvPr id="18" name="Zástupný symbol pro obsah 1"/>
          <p:cNvSpPr txBox="1">
            <a:spLocks/>
          </p:cNvSpPr>
          <p:nvPr/>
        </p:nvSpPr>
        <p:spPr>
          <a:xfrm>
            <a:off x="35497" y="2715766"/>
            <a:ext cx="4341426" cy="122413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215979" indent="-215979">
              <a:spcBef>
                <a:spcPts val="600"/>
              </a:spcBef>
              <a:buClr>
                <a:schemeClr val="accent1"/>
              </a:buClr>
              <a:buSzPct val="80000"/>
              <a:buFontTx/>
              <a:buBlip>
                <a:blip r:embed="rId8"/>
              </a:buBlip>
              <a:defRPr kumimoji="0" sz="1400" b="1">
                <a:solidFill>
                  <a:srgbClr val="0070C0"/>
                </a:solidFill>
                <a:latin typeface="Calibri" pitchFamily="34" charset="0"/>
              </a:defRPr>
            </a:lvl1pPr>
            <a:lvl2pPr marL="548582" indent="-205718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>
                <a:solidFill>
                  <a:srgbClr val="0070C0"/>
                </a:solidFill>
                <a:latin typeface="Calibri" pitchFamily="34" charset="0"/>
              </a:defRPr>
            </a:lvl2pPr>
            <a:lvl3pPr marL="747445" indent="-17143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>
                <a:latin typeface="Calibri" pitchFamily="34" charset="0"/>
              </a:defRPr>
            </a:lvl3pPr>
            <a:lvl4pPr marL="912019" indent="-137149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>
                <a:latin typeface="Calibri" pitchFamily="34" charset="0"/>
              </a:defRPr>
            </a:lvl4pPr>
            <a:lvl5pPr marL="1069735" indent="-137149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>
                <a:latin typeface="Calibri" pitchFamily="34" charset="0"/>
              </a:defRPr>
            </a:lvl5pPr>
            <a:lvl6pPr marL="1220597" indent="-137149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/>
            </a:lvl6pPr>
            <a:lvl7pPr marL="1371458" indent="-137149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/>
            </a:lvl7pPr>
            <a:lvl8pPr marL="1522316" indent="-137149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/>
            </a:lvl8pPr>
            <a:lvl9pPr marL="1673176" indent="-137149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baseline="0"/>
            </a:lvl9pPr>
            <a:extLst/>
          </a:lstStyle>
          <a:p>
            <a:r>
              <a:rPr lang="cs-CZ" b="0" dirty="0">
                <a:solidFill>
                  <a:schemeClr val="tx1"/>
                </a:solidFill>
              </a:rPr>
              <a:t>Co jsou potom naše </a:t>
            </a:r>
            <a:r>
              <a:rPr lang="cs-CZ" dirty="0">
                <a:solidFill>
                  <a:schemeClr val="tx1"/>
                </a:solidFill>
              </a:rPr>
              <a:t>myšlenky</a:t>
            </a:r>
            <a:r>
              <a:rPr lang="cs-CZ" b="0" dirty="0">
                <a:solidFill>
                  <a:schemeClr val="tx1"/>
                </a:solidFill>
              </a:rPr>
              <a:t>? </a:t>
            </a:r>
            <a:endParaRPr lang="cs-CZ" b="0" dirty="0" smtClean="0">
              <a:solidFill>
                <a:schemeClr val="tx1"/>
              </a:solidFill>
            </a:endParaRPr>
          </a:p>
          <a:p>
            <a:r>
              <a:rPr lang="cs-CZ" b="0" dirty="0" smtClean="0">
                <a:solidFill>
                  <a:schemeClr val="tx1"/>
                </a:solidFill>
              </a:rPr>
              <a:t>Jsou </a:t>
            </a:r>
            <a:r>
              <a:rPr lang="cs-CZ" b="0" dirty="0">
                <a:solidFill>
                  <a:schemeClr val="tx1"/>
                </a:solidFill>
              </a:rPr>
              <a:t>to </a:t>
            </a:r>
            <a:r>
              <a:rPr lang="cs-CZ" dirty="0">
                <a:solidFill>
                  <a:schemeClr val="tx1"/>
                </a:solidFill>
              </a:rPr>
              <a:t>postupy</a:t>
            </a:r>
            <a:r>
              <a:rPr lang="cs-CZ" b="0" dirty="0">
                <a:solidFill>
                  <a:schemeClr val="tx1"/>
                </a:solidFill>
              </a:rPr>
              <a:t>, které můžeme díky mozku promýšlet a realizovat. </a:t>
            </a:r>
          </a:p>
          <a:p>
            <a:endParaRPr lang="cs-CZ" dirty="0"/>
          </a:p>
        </p:txBody>
      </p:sp>
      <p:sp>
        <p:nvSpPr>
          <p:cNvPr id="23" name="Bublinový popisek ve tvaru obláčku 22"/>
          <p:cNvSpPr/>
          <p:nvPr/>
        </p:nvSpPr>
        <p:spPr>
          <a:xfrm>
            <a:off x="3203848" y="1268377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440" y="1886714"/>
            <a:ext cx="1594761" cy="248809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571999" y="771550"/>
            <a:ext cx="4464497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pt-BR" sz="1400" b="1" dirty="0"/>
              <a:t>V počítačích se postupům říká </a:t>
            </a:r>
            <a:r>
              <a:rPr lang="pt-BR" sz="1400" b="1" dirty="0">
                <a:solidFill>
                  <a:srgbClr val="0070C0"/>
                </a:solidFill>
              </a:rPr>
              <a:t>algoritmy</a:t>
            </a:r>
            <a:r>
              <a:rPr lang="pt-BR" sz="1400" b="1" dirty="0" smtClean="0"/>
              <a:t>.</a:t>
            </a:r>
            <a:endParaRPr lang="cs-CZ" sz="1400" b="1" dirty="0" smtClean="0"/>
          </a:p>
          <a:p>
            <a:r>
              <a:rPr lang="cs-CZ" sz="1400" dirty="0" smtClean="0"/>
              <a:t>Provádí je tzv. </a:t>
            </a:r>
            <a:r>
              <a:rPr lang="cs-CZ" sz="1400" b="1" dirty="0" smtClean="0">
                <a:solidFill>
                  <a:srgbClr val="0070C0"/>
                </a:solidFill>
              </a:rPr>
              <a:t>programy</a:t>
            </a:r>
            <a:r>
              <a:rPr lang="cs-CZ" sz="1400" dirty="0" smtClean="0"/>
              <a:t>. Programům se říká také </a:t>
            </a:r>
            <a:r>
              <a:rPr lang="cs-CZ" sz="1400" b="1" dirty="0" smtClean="0">
                <a:solidFill>
                  <a:srgbClr val="0070C0"/>
                </a:solidFill>
              </a:rPr>
              <a:t>aplikace</a:t>
            </a:r>
            <a:r>
              <a:rPr lang="cs-CZ" sz="1400" dirty="0" smtClean="0"/>
              <a:t>, tedy můžeme říci, že </a:t>
            </a:r>
            <a:r>
              <a:rPr lang="cs-CZ" sz="1400" i="1" dirty="0" smtClean="0"/>
              <a:t>Kalkulačka je program,</a:t>
            </a:r>
            <a:r>
              <a:rPr lang="cs-CZ" sz="1400" dirty="0" smtClean="0"/>
              <a:t> nebo že </a:t>
            </a:r>
            <a:r>
              <a:rPr lang="cs-CZ" sz="1400" i="1" dirty="0" smtClean="0"/>
              <a:t>Kalkulačka je aplikace</a:t>
            </a:r>
            <a:r>
              <a:rPr lang="cs-CZ" sz="1400" dirty="0" smtClean="0"/>
              <a:t>, je to to samé. </a:t>
            </a:r>
            <a:endParaRPr lang="pt-BR" sz="1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572000" y="3052072"/>
            <a:ext cx="1728192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b="1" dirty="0" smtClean="0"/>
              <a:t>Počítačový </a:t>
            </a:r>
            <a:r>
              <a:rPr lang="cs-CZ" sz="1400" b="1" dirty="0" smtClean="0">
                <a:solidFill>
                  <a:srgbClr val="0070C0"/>
                </a:solidFill>
              </a:rPr>
              <a:t>hardware</a:t>
            </a:r>
            <a:r>
              <a:rPr lang="cs-CZ" sz="1400" dirty="0" smtClean="0"/>
              <a:t> představuje procesor s operační pamětí. </a:t>
            </a:r>
          </a:p>
          <a:p>
            <a:pPr>
              <a:spcBef>
                <a:spcPts val="450"/>
              </a:spcBef>
            </a:pPr>
            <a:r>
              <a:rPr lang="cs-CZ" sz="1400" dirty="0" smtClean="0"/>
              <a:t>To už víme.</a:t>
            </a:r>
          </a:p>
        </p:txBody>
      </p:sp>
    </p:spTree>
    <p:extLst>
      <p:ext uri="{BB962C8B-B14F-4D97-AF65-F5344CB8AC3E}">
        <p14:creationId xmlns:p14="http://schemas.microsoft.com/office/powerpoint/2010/main" val="13868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11" grpId="0" animBg="1"/>
      <p:bldP spid="24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154352" cy="386126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Počítačové programy (aplikace), </a:t>
            </a:r>
            <a:r>
              <a:rPr lang="cs-CZ" sz="1400" dirty="0" smtClean="0"/>
              <a:t>tedy postupy, které počítač (jeho procesor) vykonává</a:t>
            </a:r>
            <a:r>
              <a:rPr lang="cs-CZ" sz="1400" b="1" dirty="0" smtClean="0"/>
              <a:t>, </a:t>
            </a:r>
            <a:r>
              <a:rPr lang="cs-CZ" sz="1400" dirty="0" smtClean="0"/>
              <a:t>se označují anglickým slovem </a:t>
            </a:r>
            <a:r>
              <a:rPr lang="cs-CZ" sz="1400" b="1" dirty="0" smtClean="0">
                <a:solidFill>
                  <a:srgbClr val="0070C0"/>
                </a:solidFill>
              </a:rPr>
              <a:t>software</a:t>
            </a:r>
            <a:r>
              <a:rPr lang="cs-CZ" sz="1400" dirty="0" smtClean="0"/>
              <a:t> [</a:t>
            </a:r>
            <a:r>
              <a:rPr lang="cs-CZ" sz="1400" dirty="0" err="1" smtClean="0"/>
              <a:t>softvér</a:t>
            </a:r>
            <a:r>
              <a:rPr lang="cs-CZ" sz="1400" dirty="0" smtClean="0"/>
              <a:t>].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400" dirty="0" smtClean="0"/>
              <a:t>Soft = měkký.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400" dirty="0" err="1" smtClean="0"/>
              <a:t>Ware</a:t>
            </a:r>
            <a:r>
              <a:rPr lang="cs-CZ" sz="1400" dirty="0" smtClean="0"/>
              <a:t> = zboží.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Software</a:t>
            </a:r>
            <a:r>
              <a:rPr lang="cs-CZ" sz="1400" b="1" dirty="0" smtClean="0"/>
              <a:t> jsou </a:t>
            </a:r>
            <a:r>
              <a:rPr lang="cs-CZ" sz="1400" b="1" dirty="0" smtClean="0">
                <a:solidFill>
                  <a:srgbClr val="0070C0"/>
                </a:solidFill>
              </a:rPr>
              <a:t>programy</a:t>
            </a:r>
            <a:r>
              <a:rPr lang="cs-CZ" sz="1400" b="1" dirty="0" smtClean="0"/>
              <a:t> (</a:t>
            </a:r>
            <a:r>
              <a:rPr lang="cs-CZ" sz="1400" b="1" dirty="0" smtClean="0">
                <a:solidFill>
                  <a:srgbClr val="0070C0"/>
                </a:solidFill>
              </a:rPr>
              <a:t>aplikace</a:t>
            </a:r>
            <a:r>
              <a:rPr lang="cs-CZ" sz="1400" b="1" dirty="0" smtClean="0"/>
              <a:t>), které na počítači nebo na mobilu (mobil je také počítač) využíváme.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Software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571999" y="771550"/>
            <a:ext cx="4464497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Doslova tedy </a:t>
            </a:r>
            <a:r>
              <a:rPr lang="cs-CZ" sz="1400" b="1" dirty="0" smtClean="0"/>
              <a:t>software = měkké zboží.</a:t>
            </a:r>
            <a:endParaRPr lang="cs-CZ" sz="14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764790" y="2726332"/>
            <a:ext cx="127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skříň počítače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707" y="1599655"/>
            <a:ext cx="4456790" cy="2183826"/>
          </a:xfrm>
          <a:prstGeom prst="rect">
            <a:avLst/>
          </a:prstGeom>
          <a:ln>
            <a:noFill/>
          </a:ln>
        </p:spPr>
      </p:pic>
      <p:sp>
        <p:nvSpPr>
          <p:cNvPr id="27" name="TextovéPole 26"/>
          <p:cNvSpPr txBox="1"/>
          <p:nvPr/>
        </p:nvSpPr>
        <p:spPr>
          <a:xfrm>
            <a:off x="5702160" y="2283718"/>
            <a:ext cx="127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Na tomto počítači neběží žádný software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708" y="1612060"/>
            <a:ext cx="4456788" cy="2183826"/>
          </a:xfrm>
          <a:prstGeom prst="rect">
            <a:avLst/>
          </a:prstGeom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40772"/>
            <a:ext cx="4082344" cy="15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431" y="1275606"/>
            <a:ext cx="3648017" cy="1859844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3888431" cy="386126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Program</a:t>
            </a:r>
            <a:r>
              <a:rPr lang="cs-CZ" sz="1400" dirty="0" smtClean="0"/>
              <a:t>, který umožňuje naši práci na počítači, se označuje jako takzvaný </a:t>
            </a:r>
            <a:r>
              <a:rPr lang="cs-CZ" sz="1400" b="1" dirty="0" smtClean="0">
                <a:solidFill>
                  <a:srgbClr val="0070C0"/>
                </a:solidFill>
              </a:rPr>
              <a:t>operační systém. 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Operační systém </a:t>
            </a:r>
            <a:r>
              <a:rPr lang="cs-CZ" sz="1400" b="1" dirty="0" smtClean="0"/>
              <a:t>se stará o to, aby počítač vůbec fungoval.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Zobrazuje</a:t>
            </a:r>
            <a:r>
              <a:rPr lang="cs-CZ" sz="1400" dirty="0" smtClean="0"/>
              <a:t> okna, ikony, </a:t>
            </a:r>
            <a:r>
              <a:rPr lang="cs-CZ" sz="1400" b="1" dirty="0" smtClean="0"/>
              <a:t>načítá</a:t>
            </a:r>
            <a:r>
              <a:rPr lang="cs-CZ" sz="1400" dirty="0" smtClean="0"/>
              <a:t> data do aplikací nebo je </a:t>
            </a:r>
            <a:r>
              <a:rPr lang="cs-CZ" sz="1400" b="1" dirty="0" smtClean="0"/>
              <a:t>ukládá</a:t>
            </a:r>
            <a:r>
              <a:rPr lang="cs-CZ" sz="1400" dirty="0" smtClean="0"/>
              <a:t> na disk, </a:t>
            </a:r>
            <a:r>
              <a:rPr lang="cs-CZ" sz="1400" b="1" dirty="0" smtClean="0"/>
              <a:t>umožňuje nám pracovat </a:t>
            </a:r>
            <a:r>
              <a:rPr lang="cs-CZ" sz="1400" dirty="0" smtClean="0"/>
              <a:t>se soubory…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/>
              <a:t>Ovládání </a:t>
            </a:r>
            <a:r>
              <a:rPr lang="cs-CZ" sz="1400" b="1" dirty="0">
                <a:solidFill>
                  <a:srgbClr val="0070C0"/>
                </a:solidFill>
              </a:rPr>
              <a:t>počítače</a:t>
            </a:r>
            <a:r>
              <a:rPr lang="cs-CZ" sz="1400" b="1" dirty="0"/>
              <a:t> </a:t>
            </a:r>
            <a:r>
              <a:rPr lang="cs-CZ" sz="1400" dirty="0"/>
              <a:t>je poměrně jednoduché – stačí </a:t>
            </a:r>
            <a:r>
              <a:rPr lang="cs-CZ" sz="1400" b="1" dirty="0"/>
              <a:t>najít jeho vypínač a stisknout </a:t>
            </a:r>
            <a:r>
              <a:rPr lang="cs-CZ" sz="1400" b="1" dirty="0" smtClean="0"/>
              <a:t>ho </a:t>
            </a:r>
            <a:r>
              <a:rPr lang="cs-CZ" sz="1400" b="1" dirty="0" smtClean="0">
                <a:sym typeface="Wingdings" panose="05000000000000000000" pitchFamily="2" charset="2"/>
              </a:rPr>
              <a:t></a:t>
            </a:r>
            <a:r>
              <a:rPr lang="cs-CZ" sz="1400" dirty="0" smtClean="0"/>
              <a:t>.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Vše </a:t>
            </a:r>
            <a:r>
              <a:rPr lang="cs-CZ" sz="1400" dirty="0"/>
              <a:t>ostatní je už </a:t>
            </a:r>
            <a:r>
              <a:rPr lang="cs-CZ" sz="1400" b="1" dirty="0">
                <a:solidFill>
                  <a:srgbClr val="0070C0"/>
                </a:solidFill>
              </a:rPr>
              <a:t>ovládání operačního systému</a:t>
            </a:r>
            <a:r>
              <a:rPr lang="cs-CZ" sz="1400" dirty="0"/>
              <a:t>, který počítač oživuje.</a:t>
            </a:r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 systém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580112" y="168849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</a:rPr>
              <a:t>Počítač je vypnutý, operační systém neběží.</a:t>
            </a: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479" y="1347614"/>
            <a:ext cx="2808312" cy="15247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8" name="TextovéPole 17"/>
          <p:cNvSpPr txBox="1"/>
          <p:nvPr/>
        </p:nvSpPr>
        <p:spPr>
          <a:xfrm>
            <a:off x="4956431" y="3331729"/>
            <a:ext cx="3648017" cy="80278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Zapnutý počítač má </a:t>
            </a:r>
            <a:r>
              <a:rPr lang="cs-CZ" sz="1400" b="1" dirty="0" smtClean="0"/>
              <a:t>spuštěný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operační systém</a:t>
            </a:r>
            <a:r>
              <a:rPr lang="cs-CZ" sz="1400" dirty="0" smtClean="0"/>
              <a:t>, který počítač oživuje.</a:t>
            </a:r>
          </a:p>
          <a:p>
            <a:r>
              <a:rPr lang="cs-CZ" sz="1400" dirty="0" smtClean="0"/>
              <a:t>Nyní můžeme na počítači pracovat.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5892" y="3569166"/>
            <a:ext cx="4332092" cy="58734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Vzhledu </a:t>
            </a:r>
            <a:r>
              <a:rPr lang="cs-CZ" sz="1400" b="1" dirty="0" smtClean="0"/>
              <a:t>operačního systému </a:t>
            </a:r>
            <a:r>
              <a:rPr lang="cs-CZ" sz="1400" dirty="0" smtClean="0"/>
              <a:t>se říká </a:t>
            </a:r>
            <a:r>
              <a:rPr lang="cs-CZ" sz="1400" b="1" dirty="0" smtClean="0">
                <a:solidFill>
                  <a:srgbClr val="0070C0"/>
                </a:solidFill>
              </a:rPr>
              <a:t>uživatelské rozhraní. 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Uživatelské </a:t>
            </a:r>
            <a:r>
              <a:rPr lang="cs-CZ" sz="1400" b="1" dirty="0">
                <a:solidFill>
                  <a:srgbClr val="0070C0"/>
                </a:solidFill>
              </a:rPr>
              <a:t>rozhraní </a:t>
            </a:r>
            <a:r>
              <a:rPr lang="cs-CZ" sz="1400" dirty="0" smtClean="0"/>
              <a:t>musíme znát a umět s ním pracovat.</a:t>
            </a:r>
            <a:endParaRPr lang="cs-CZ" sz="1400" dirty="0"/>
          </a:p>
        </p:txBody>
      </p:sp>
      <p:cxnSp>
        <p:nvCxnSpPr>
          <p:cNvPr id="12" name="Pravoúhlá spojnice 11"/>
          <p:cNvCxnSpPr/>
          <p:nvPr/>
        </p:nvCxnSpPr>
        <p:spPr>
          <a:xfrm flipV="1">
            <a:off x="3984323" y="2106503"/>
            <a:ext cx="1811813" cy="1450728"/>
          </a:xfrm>
          <a:prstGeom prst="bentConnector3">
            <a:avLst>
              <a:gd name="adj1" fmla="val -74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3945870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400" b="1" dirty="0"/>
              <a:t>Proč vypadají různé počítače různě?</a:t>
            </a:r>
            <a:endParaRPr lang="cs-CZ" sz="1400" b="1" dirty="0" smtClean="0"/>
          </a:p>
          <a:p>
            <a:pPr marL="215979" indent="-215979"/>
            <a:r>
              <a:rPr lang="cs-CZ" sz="1400" b="1" dirty="0" smtClean="0">
                <a:solidFill>
                  <a:srgbClr val="0070C0"/>
                </a:solidFill>
              </a:rPr>
              <a:t>Protože je oživují různé operační systémy</a:t>
            </a:r>
            <a:r>
              <a:rPr lang="cs-CZ" sz="1400" dirty="0" smtClean="0">
                <a:solidFill>
                  <a:srgbClr val="0070C0"/>
                </a:solidFill>
              </a:rPr>
              <a:t>.</a:t>
            </a:r>
          </a:p>
          <a:p>
            <a:pPr marL="215979" indent="-215979"/>
            <a:endParaRPr lang="cs-CZ" sz="1400" dirty="0" smtClean="0">
              <a:solidFill>
                <a:srgbClr val="0070C0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Většinu </a:t>
            </a:r>
            <a:r>
              <a:rPr lang="cs-CZ" sz="1400" dirty="0"/>
              <a:t>běžných počítačů </a:t>
            </a:r>
            <a:r>
              <a:rPr lang="cs-CZ" sz="1400" dirty="0" smtClean="0"/>
              <a:t>v naší části světa dnes </a:t>
            </a:r>
            <a:r>
              <a:rPr lang="cs-CZ" sz="1400" dirty="0"/>
              <a:t>oživují systémy </a:t>
            </a:r>
            <a:r>
              <a:rPr lang="cs-CZ" sz="1400" dirty="0" smtClean="0"/>
              <a:t>americké firmy </a:t>
            </a:r>
            <a:r>
              <a:rPr lang="cs-CZ" sz="1400" b="1" dirty="0"/>
              <a:t>Microsoft</a:t>
            </a:r>
            <a:r>
              <a:rPr lang="cs-CZ" sz="1400" dirty="0"/>
              <a:t> </a:t>
            </a:r>
            <a:r>
              <a:rPr lang="cs-CZ" sz="1400" dirty="0" smtClean="0"/>
              <a:t>s názvem </a:t>
            </a:r>
            <a:r>
              <a:rPr lang="cs-CZ" sz="1400" b="1" dirty="0" smtClean="0">
                <a:solidFill>
                  <a:srgbClr val="0070C0"/>
                </a:solidFill>
              </a:rPr>
              <a:t>Microsoft Windows 10</a:t>
            </a:r>
            <a:r>
              <a:rPr lang="cs-CZ" sz="14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dirty="0"/>
              <a:t>Na počítačích </a:t>
            </a:r>
            <a:r>
              <a:rPr lang="cs-CZ" sz="1400" b="1" dirty="0">
                <a:solidFill>
                  <a:srgbClr val="0070C0"/>
                </a:solidFill>
              </a:rPr>
              <a:t>Apple</a:t>
            </a:r>
            <a:r>
              <a:rPr lang="cs-CZ" sz="1400" dirty="0"/>
              <a:t> se používá operační systém </a:t>
            </a:r>
            <a:r>
              <a:rPr lang="cs-CZ" sz="1400" b="1" dirty="0" err="1">
                <a:solidFill>
                  <a:srgbClr val="0070C0"/>
                </a:solidFill>
              </a:rPr>
              <a:t>macOS</a:t>
            </a:r>
            <a:r>
              <a:rPr lang="cs-CZ" sz="1400" dirty="0"/>
              <a:t>. </a:t>
            </a: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Na mobilních </a:t>
            </a:r>
            <a:r>
              <a:rPr lang="cs-CZ" sz="1400" dirty="0"/>
              <a:t>telefonech iPhone </a:t>
            </a:r>
            <a:r>
              <a:rPr lang="cs-CZ" sz="1400" dirty="0" smtClean="0"/>
              <a:t>a tabletech používá </a:t>
            </a:r>
            <a:r>
              <a:rPr lang="cs-CZ" sz="1400" dirty="0"/>
              <a:t>firma </a:t>
            </a:r>
            <a:r>
              <a:rPr lang="cs-CZ" sz="1400" dirty="0" smtClean="0"/>
              <a:t>Apple systém </a:t>
            </a:r>
            <a:r>
              <a:rPr lang="cs-CZ" sz="1400" b="1" dirty="0" err="1" smtClean="0">
                <a:solidFill>
                  <a:srgbClr val="0070C0"/>
                </a:solidFill>
              </a:rPr>
              <a:t>iOS</a:t>
            </a:r>
            <a:r>
              <a:rPr lang="cs-CZ" sz="1400" dirty="0" smtClean="0"/>
              <a:t>.</a:t>
            </a:r>
            <a:endParaRPr lang="cs-CZ" sz="1800" b="1" dirty="0">
              <a:solidFill>
                <a:srgbClr val="C00000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400" dirty="0"/>
              <a:t>Na mobilních </a:t>
            </a:r>
            <a:r>
              <a:rPr lang="cs-CZ" sz="1400" dirty="0" smtClean="0"/>
              <a:t>telefonech mnoha různých výrobců se využívá operační systém </a:t>
            </a:r>
            <a:r>
              <a:rPr lang="cs-CZ" sz="1400" b="1" dirty="0" smtClean="0">
                <a:solidFill>
                  <a:srgbClr val="0070C0"/>
                </a:solidFill>
              </a:rPr>
              <a:t>Google Android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Operačních systémů je více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67495"/>
            <a:ext cx="2736304" cy="1728830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206062"/>
            <a:ext cx="2736304" cy="1877856"/>
          </a:xfrm>
          <a:prstGeom prst="rect">
            <a:avLst/>
          </a:prstGeom>
        </p:spPr>
      </p:pic>
      <p:pic>
        <p:nvPicPr>
          <p:cNvPr id="12" name="Picture 2" descr="iPad with Smart Keyboard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275606"/>
            <a:ext cx="1595289" cy="11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87774"/>
            <a:ext cx="1207443" cy="144893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401734" y="147338"/>
            <a:ext cx="1872209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Microsoft Windows 10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73742" y="2355726"/>
            <a:ext cx="1258498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Apple </a:t>
            </a:r>
            <a:r>
              <a:rPr lang="cs-CZ" sz="1400" dirty="0" err="1" smtClean="0"/>
              <a:t>macOS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668344" y="1131590"/>
            <a:ext cx="1368152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Apple </a:t>
            </a:r>
            <a:r>
              <a:rPr lang="cs-CZ" sz="1400" dirty="0" err="1" smtClean="0"/>
              <a:t>iOS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68344" y="2633885"/>
            <a:ext cx="1368152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Google Android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00985" y="3723878"/>
            <a:ext cx="3838967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Všechny současné operační systémy </a:t>
            </a:r>
            <a:r>
              <a:rPr lang="cs-CZ" sz="1400" b="1" dirty="0" smtClean="0"/>
              <a:t>vypadají</a:t>
            </a:r>
            <a:r>
              <a:rPr lang="cs-CZ" sz="1400" dirty="0" smtClean="0"/>
              <a:t> </a:t>
            </a:r>
            <a:r>
              <a:rPr lang="cs-CZ" sz="1400" b="1" dirty="0" smtClean="0"/>
              <a:t>podobně</a:t>
            </a:r>
            <a:r>
              <a:rPr lang="cs-CZ" sz="1400" dirty="0" smtClean="0"/>
              <a:t> a také se s nimi </a:t>
            </a:r>
            <a:r>
              <a:rPr lang="cs-CZ" sz="1400" b="1" dirty="0" smtClean="0"/>
              <a:t>podobně pracuje</a:t>
            </a:r>
            <a:r>
              <a:rPr lang="cs-CZ" sz="1400" dirty="0" smtClean="0"/>
              <a:t>.</a:t>
            </a:r>
          </a:p>
          <a:p>
            <a:r>
              <a:rPr lang="cs-CZ" sz="1400" dirty="0" smtClean="0"/>
              <a:t>Ne však úplně stejně, proto práce na cizím počítači (s jiným operačním  systémem) může být </a:t>
            </a:r>
            <a:r>
              <a:rPr lang="cs-CZ" sz="1400" b="1" dirty="0" smtClean="0"/>
              <a:t>obtížná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294431" y="3992746"/>
            <a:ext cx="4437340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>
                <a:solidFill>
                  <a:srgbClr val="0070C0"/>
                </a:solidFill>
              </a:rPr>
              <a:t>Uživatelská </a:t>
            </a:r>
            <a:r>
              <a:rPr lang="cs-CZ" sz="1400" b="1" dirty="0">
                <a:solidFill>
                  <a:srgbClr val="0070C0"/>
                </a:solidFill>
              </a:rPr>
              <a:t>rozhraní </a:t>
            </a:r>
            <a:r>
              <a:rPr lang="cs-CZ" sz="1400" dirty="0" smtClean="0"/>
              <a:t>moderních operačních systémů jsou si podobná, nejsou však úplně stejná.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675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859782"/>
            <a:ext cx="3112240" cy="187220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92488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Počítač funguje trochu jako člověk. A jak člověk funguje, když chce vyřešit nějaký úkol? </a:t>
            </a:r>
          </a:p>
          <a:p>
            <a:pPr marL="435411" lvl="1" indent="-215979">
              <a:spcBef>
                <a:spcPts val="300"/>
              </a:spcBef>
            </a:pPr>
            <a:r>
              <a:rPr lang="cs-CZ" sz="1400" dirty="0" smtClean="0"/>
              <a:t>Člověk má svoji </a:t>
            </a:r>
            <a:r>
              <a:rPr lang="cs-CZ" sz="1400" b="1" dirty="0" smtClean="0"/>
              <a:t>hlavu</a:t>
            </a:r>
            <a:r>
              <a:rPr lang="cs-CZ" sz="1400" dirty="0" smtClean="0"/>
              <a:t> a v ní </a:t>
            </a:r>
            <a:r>
              <a:rPr lang="cs-CZ" sz="1400" b="1" dirty="0" smtClean="0">
                <a:solidFill>
                  <a:srgbClr val="C00000"/>
                </a:solidFill>
              </a:rPr>
              <a:t>mozek</a:t>
            </a:r>
            <a:r>
              <a:rPr lang="cs-CZ" sz="1400" dirty="0" smtClean="0"/>
              <a:t> – nástroj na </a:t>
            </a:r>
            <a:r>
              <a:rPr lang="cs-CZ" sz="1400" b="1" dirty="0" smtClean="0"/>
              <a:t>myšlení</a:t>
            </a:r>
            <a:r>
              <a:rPr lang="cs-CZ" sz="1400" dirty="0" smtClean="0"/>
              <a:t>.</a:t>
            </a:r>
          </a:p>
          <a:p>
            <a:pPr marL="435411" lvl="1" indent="-215979">
              <a:spcBef>
                <a:spcPts val="300"/>
              </a:spcBef>
            </a:pPr>
            <a:r>
              <a:rPr lang="cs-CZ" sz="1400" b="1" dirty="0" smtClean="0"/>
              <a:t>Díky mozku můžeme myslet</a:t>
            </a:r>
            <a:r>
              <a:rPr lang="cs-CZ" sz="1400" dirty="0" smtClean="0"/>
              <a:t>, tedy mít (zpracovávat) nějaké </a:t>
            </a:r>
            <a:r>
              <a:rPr lang="cs-CZ" sz="1400" b="1" dirty="0" smtClean="0">
                <a:solidFill>
                  <a:srgbClr val="C00000"/>
                </a:solidFill>
              </a:rPr>
              <a:t>myšlenky</a:t>
            </a:r>
            <a:r>
              <a:rPr lang="cs-CZ" sz="1400" dirty="0" smtClean="0"/>
              <a:t>.</a:t>
            </a:r>
          </a:p>
          <a:p>
            <a:pPr marL="435411" lvl="1" indent="-215979">
              <a:spcBef>
                <a:spcPts val="300"/>
              </a:spcBef>
            </a:pPr>
            <a:r>
              <a:rPr lang="cs-CZ" sz="1400" b="1" dirty="0" smtClean="0"/>
              <a:t>Mozek</a:t>
            </a:r>
            <a:r>
              <a:rPr lang="cs-CZ" sz="1400" dirty="0" smtClean="0"/>
              <a:t> jsou nesmírně složitě propojené </a:t>
            </a:r>
            <a:r>
              <a:rPr lang="cs-CZ" sz="1400" b="1" dirty="0" smtClean="0"/>
              <a:t>buňky</a:t>
            </a:r>
            <a:r>
              <a:rPr lang="cs-CZ" sz="1400" dirty="0" smtClean="0"/>
              <a:t>. </a:t>
            </a:r>
            <a:br>
              <a:rPr lang="cs-CZ" sz="1400" dirty="0" smtClean="0"/>
            </a:br>
            <a:r>
              <a:rPr lang="cs-CZ" sz="1400" dirty="0" smtClean="0"/>
              <a:t>Ty se dají změřit, zvážit, pozorovat.</a:t>
            </a:r>
          </a:p>
          <a:p>
            <a:pPr marL="435411" lvl="1" indent="-215979">
              <a:spcBef>
                <a:spcPts val="300"/>
              </a:spcBef>
            </a:pPr>
            <a:r>
              <a:rPr lang="cs-CZ" sz="1400" dirty="0" smtClean="0"/>
              <a:t>Díky činnosti těchto buněk můžeme mít </a:t>
            </a:r>
            <a:br>
              <a:rPr lang="cs-CZ" sz="1400" dirty="0" smtClean="0"/>
            </a:br>
            <a:r>
              <a:rPr lang="cs-CZ" sz="1400" b="1" dirty="0" smtClean="0"/>
              <a:t>myšlenky</a:t>
            </a:r>
            <a:r>
              <a:rPr lang="cs-CZ" sz="1400" dirty="0" smtClean="0"/>
              <a:t>. Ty se nedají zvážit, </a:t>
            </a:r>
            <a:br>
              <a:rPr lang="cs-CZ" sz="1400" dirty="0" smtClean="0"/>
            </a:br>
            <a:r>
              <a:rPr lang="cs-CZ" sz="1400" dirty="0" smtClean="0"/>
              <a:t>dají se však pozorovat, </a:t>
            </a:r>
            <a:br>
              <a:rPr lang="cs-CZ" sz="1400" dirty="0" smtClean="0"/>
            </a:br>
            <a:r>
              <a:rPr lang="cs-CZ" sz="1400" dirty="0" smtClean="0"/>
              <a:t>sledovat i někam zapisovat</a:t>
            </a:r>
            <a:br>
              <a:rPr lang="cs-CZ" sz="1400" dirty="0" smtClean="0"/>
            </a:br>
            <a:r>
              <a:rPr lang="cs-CZ" sz="1400" dirty="0" smtClean="0"/>
              <a:t>– </a:t>
            </a:r>
            <a:r>
              <a:rPr lang="cs-CZ" sz="1400" b="1" dirty="0" smtClean="0"/>
              <a:t>ukládat</a:t>
            </a:r>
            <a:r>
              <a:rPr lang="cs-CZ" sz="1400" dirty="0" smtClean="0"/>
              <a:t>.</a:t>
            </a:r>
            <a:endParaRPr lang="cs-CZ" sz="1400" dirty="0"/>
          </a:p>
          <a:p>
            <a:pPr marL="0" indent="0">
              <a:spcBef>
                <a:spcPts val="600"/>
              </a:spcBef>
              <a:buNone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funguje člověk</a:t>
            </a:r>
            <a:r>
              <a:rPr lang="cs-CZ" dirty="0"/>
              <a:t>? A jak počítač? 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Bublinový popisek ve tvaru obláčku 4"/>
          <p:cNvSpPr/>
          <p:nvPr/>
        </p:nvSpPr>
        <p:spPr>
          <a:xfrm>
            <a:off x="3131840" y="2854172"/>
            <a:ext cx="1800200" cy="771592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1999" y="771550"/>
            <a:ext cx="4464497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/>
              <a:t>Počítač</a:t>
            </a:r>
            <a:r>
              <a:rPr lang="cs-CZ" sz="1400" dirty="0"/>
              <a:t> funguje </a:t>
            </a:r>
            <a:r>
              <a:rPr lang="cs-CZ" sz="1400" b="1" dirty="0"/>
              <a:t>podobně</a:t>
            </a:r>
            <a:r>
              <a:rPr lang="cs-CZ" sz="1400" dirty="0"/>
              <a:t> jako člověk. </a:t>
            </a:r>
            <a:r>
              <a:rPr lang="cs-CZ" sz="1400" b="1" dirty="0"/>
              <a:t>Ne však stejně</a:t>
            </a:r>
            <a:r>
              <a:rPr lang="cs-CZ" sz="1400" dirty="0"/>
              <a:t>: nemá (lidský) mozek. Má </a:t>
            </a:r>
            <a:r>
              <a:rPr lang="cs-CZ" sz="1400" b="1" dirty="0"/>
              <a:t>počítačové díly</a:t>
            </a:r>
            <a:r>
              <a:rPr lang="cs-CZ" sz="1400" dirty="0"/>
              <a:t>, které umí </a:t>
            </a:r>
            <a:r>
              <a:rPr lang="cs-CZ" sz="1400" b="1" dirty="0"/>
              <a:t>počítat</a:t>
            </a:r>
            <a:r>
              <a:rPr lang="cs-CZ" sz="1400" dirty="0"/>
              <a:t>, </a:t>
            </a:r>
            <a:r>
              <a:rPr lang="cs-CZ" sz="1400" b="1" dirty="0"/>
              <a:t>vykonávat</a:t>
            </a:r>
            <a:r>
              <a:rPr lang="cs-CZ" sz="1400" dirty="0"/>
              <a:t> matematické </a:t>
            </a:r>
            <a:r>
              <a:rPr lang="cs-CZ" sz="1400" b="1" dirty="0" smtClean="0"/>
              <a:t>operace</a:t>
            </a:r>
            <a:r>
              <a:rPr lang="cs-CZ" sz="1400" dirty="0"/>
              <a:t>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715766"/>
            <a:ext cx="2026552" cy="172256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571999" y="1635646"/>
            <a:ext cx="4464497" cy="80278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dirty="0" smtClean="0"/>
              <a:t>Počítačové díly tvoří takzvané </a:t>
            </a:r>
            <a:r>
              <a:rPr lang="cs-CZ" sz="1400" b="1" dirty="0" smtClean="0">
                <a:solidFill>
                  <a:srgbClr val="0070C0"/>
                </a:solidFill>
              </a:rPr>
              <a:t>čipy</a:t>
            </a:r>
            <a:r>
              <a:rPr lang="cs-CZ" sz="1400" dirty="0" smtClean="0"/>
              <a:t>.</a:t>
            </a:r>
          </a:p>
          <a:p>
            <a:pPr>
              <a:spcBef>
                <a:spcPts val="45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Čip</a:t>
            </a:r>
            <a:r>
              <a:rPr lang="cs-CZ" sz="1400" dirty="0" smtClean="0"/>
              <a:t> je malá součástka, která v sobě obsahuje milióny nesmírně drobných „buněk“, takzvaných </a:t>
            </a:r>
            <a:r>
              <a:rPr lang="cs-CZ" sz="1400" b="1" dirty="0" smtClean="0">
                <a:solidFill>
                  <a:srgbClr val="0070C0"/>
                </a:solidFill>
              </a:rPr>
              <a:t>tranzistorů</a:t>
            </a:r>
            <a:r>
              <a:rPr lang="cs-CZ" sz="1400" dirty="0" smtClean="0"/>
              <a:t>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6" y="2578374"/>
            <a:ext cx="1641680" cy="15775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37" y="2730903"/>
            <a:ext cx="1208999" cy="1208999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572000" y="3886257"/>
            <a:ext cx="3168351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dirty="0" smtClean="0"/>
              <a:t>Čip, který se chová jako „mozek“ počítače, se jmenuje </a:t>
            </a:r>
            <a:r>
              <a:rPr lang="cs-CZ" sz="1400" b="1" dirty="0" smtClean="0">
                <a:solidFill>
                  <a:srgbClr val="0070C0"/>
                </a:solidFill>
              </a:rPr>
              <a:t>mikroprocesor</a:t>
            </a:r>
            <a:r>
              <a:rPr lang="cs-CZ" sz="1400" dirty="0" smtClean="0"/>
              <a:t>. (Často se označuje pouze jako </a:t>
            </a:r>
            <a:r>
              <a:rPr lang="cs-CZ" sz="1400" b="1" dirty="0" smtClean="0">
                <a:solidFill>
                  <a:srgbClr val="0070C0"/>
                </a:solidFill>
              </a:rPr>
              <a:t>procesor</a:t>
            </a:r>
            <a:r>
              <a:rPr lang="cs-CZ" sz="1400" dirty="0" smtClean="0"/>
              <a:t>.)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885293"/>
            <a:ext cx="2072668" cy="550553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7139464" y="3396768"/>
            <a:ext cx="1907704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dirty="0" smtClean="0"/>
              <a:t>Procesor pro svoji práci potřebuje dočasnou, tzv.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paměť</a:t>
            </a:r>
            <a:r>
              <a:rPr lang="cs-CZ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2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uiExpand="1" build="p" animBg="1"/>
      <p:bldP spid="15" grpId="0" uiExpand="1" build="p" animBg="1"/>
      <p:bldP spid="1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301" y="341417"/>
            <a:ext cx="2819049" cy="33385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651" y="771550"/>
            <a:ext cx="1477211" cy="214853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64103" y="1419622"/>
            <a:ext cx="1226866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99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6599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92129" y="1419623"/>
            <a:ext cx="646303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99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64036" y="1419623"/>
            <a:ext cx="1226866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99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6599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792067" y="1419624"/>
            <a:ext cx="646303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99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332673" y="1491631"/>
            <a:ext cx="1672978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99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92" y="792724"/>
            <a:ext cx="713872" cy="606789"/>
          </a:xfrm>
          <a:prstGeom prst="rect">
            <a:avLst/>
          </a:prstGeom>
        </p:spPr>
      </p:pic>
      <p:sp>
        <p:nvSpPr>
          <p:cNvPr id="21" name="Zástupný symbol pro obsah 3"/>
          <p:cNvSpPr txBox="1">
            <a:spLocks/>
          </p:cNvSpPr>
          <p:nvPr/>
        </p:nvSpPr>
        <p:spPr>
          <a:xfrm>
            <a:off x="468054" y="3723878"/>
            <a:ext cx="8207906" cy="614883"/>
          </a:xfrm>
          <a:prstGeom prst="rect">
            <a:avLst/>
          </a:prstGeom>
        </p:spPr>
        <p:txBody>
          <a:bodyPr vert="horz" lIns="41143" tIns="68572" rtlCol="0">
            <a:normAutofit/>
          </a:bodyPr>
          <a:lstStyle>
            <a:lvl1pPr indent="0" algn="ctr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i="1">
                <a:latin typeface="Calibri" pitchFamily="34" charset="0"/>
              </a:defRPr>
            </a:lvl1pPr>
            <a:lvl2pPr marL="731520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>
                <a:latin typeface="Calibri" pitchFamily="34" charset="0"/>
              </a:defRPr>
            </a:lvl2pPr>
            <a:lvl3pPr marL="996696" indent="-22860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>
                <a:latin typeface="Calibri" pitchFamily="34" charset="0"/>
              </a:defRPr>
            </a:lvl3pPr>
            <a:lvl4pPr marL="1216152" indent="-182880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>
                <a:latin typeface="Calibri" pitchFamily="34" charset="0"/>
              </a:defRPr>
            </a:lvl4pPr>
            <a:lvl5pPr marL="1426464" indent="-182880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>
                <a:latin typeface="Calibri" pitchFamily="34" charset="0"/>
              </a:defRPr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  <a:extLst/>
          </a:lstStyle>
          <a:p>
            <a:r>
              <a:rPr lang="cs-CZ" sz="1600" b="0" i="0" dirty="0"/>
              <a:t>Pracuje tak, že neustále nesmírně rychle </a:t>
            </a:r>
            <a:r>
              <a:rPr lang="cs-CZ" sz="1600" i="0" dirty="0" smtClean="0">
                <a:solidFill>
                  <a:srgbClr val="0070C0"/>
                </a:solidFill>
              </a:rPr>
              <a:t>počítá</a:t>
            </a:r>
            <a:r>
              <a:rPr lang="cs-CZ" sz="1600" i="0" dirty="0"/>
              <a:t>.</a:t>
            </a:r>
            <a:endParaRPr lang="cs-CZ" sz="1600" b="0" i="0" dirty="0"/>
          </a:p>
        </p:txBody>
      </p:sp>
      <p:sp>
        <p:nvSpPr>
          <p:cNvPr id="16" name="Nadpis 2"/>
          <p:cNvSpPr>
            <a:spLocks noGrp="1"/>
          </p:cNvSpPr>
          <p:nvPr>
            <p:ph type="title"/>
          </p:nvPr>
        </p:nvSpPr>
        <p:spPr>
          <a:xfrm>
            <a:off x="198081" y="57464"/>
            <a:ext cx="8739674" cy="567170"/>
          </a:xfrm>
        </p:spPr>
        <p:txBody>
          <a:bodyPr>
            <a:normAutofit/>
          </a:bodyPr>
          <a:lstStyle/>
          <a:p>
            <a:r>
              <a:rPr lang="cs-CZ" dirty="0" smtClean="0"/>
              <a:t>Procesor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90047" y="2390519"/>
            <a:ext cx="4495079" cy="903331"/>
          </a:xfrm>
          <a:prstGeom prst="rect">
            <a:avLst/>
          </a:prstGeom>
          <a:solidFill>
            <a:srgbClr val="4070AA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15979">
              <a:spcBef>
                <a:spcPts val="1200"/>
              </a:spcBef>
            </a:pPr>
            <a:r>
              <a:rPr lang="cs-CZ" sz="1500" b="1" dirty="0">
                <a:solidFill>
                  <a:schemeClr val="lt1"/>
                </a:solidFill>
              </a:rPr>
              <a:t>Vše, co na počítači děláme </a:t>
            </a:r>
            <a:r>
              <a:rPr lang="cs-CZ" sz="1500" dirty="0">
                <a:solidFill>
                  <a:schemeClr val="lt1"/>
                </a:solidFill>
              </a:rPr>
              <a:t>(od zobrazení textu až po přehrávání videa), se dá </a:t>
            </a:r>
            <a:r>
              <a:rPr lang="cs-CZ" sz="1500" b="1" dirty="0">
                <a:solidFill>
                  <a:schemeClr val="lt1"/>
                </a:solidFill>
              </a:rPr>
              <a:t>převést na řadu výpočtů</a:t>
            </a:r>
            <a:r>
              <a:rPr lang="cs-CZ" sz="1500" dirty="0">
                <a:solidFill>
                  <a:schemeClr val="lt1"/>
                </a:solidFill>
              </a:rPr>
              <a:t>. </a:t>
            </a:r>
            <a:r>
              <a:rPr lang="cs-CZ" sz="1500" b="1" dirty="0">
                <a:solidFill>
                  <a:schemeClr val="bg1"/>
                </a:solidFill>
              </a:rPr>
              <a:t>Procesor</a:t>
            </a:r>
            <a:r>
              <a:rPr lang="cs-CZ" sz="1500" dirty="0">
                <a:solidFill>
                  <a:schemeClr val="lt1"/>
                </a:solidFill>
              </a:rPr>
              <a:t> jich vykoná </a:t>
            </a:r>
            <a:r>
              <a:rPr lang="cs-CZ" sz="1500" dirty="0" smtClean="0">
                <a:solidFill>
                  <a:schemeClr val="lt1"/>
                </a:solidFill>
              </a:rPr>
              <a:t>za sekundu</a:t>
            </a:r>
            <a:r>
              <a:rPr lang="cs-CZ" sz="1500" dirty="0" smtClean="0"/>
              <a:t> obrovské množství.</a:t>
            </a:r>
            <a:endParaRPr lang="cs-CZ" sz="1500" dirty="0">
              <a:solidFill>
                <a:schemeClr val="lt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4371950"/>
            <a:ext cx="914288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Označení </a:t>
            </a:r>
            <a:r>
              <a:rPr lang="cs-CZ" sz="1600" b="1" dirty="0" smtClean="0">
                <a:solidFill>
                  <a:srgbClr val="C00000"/>
                </a:solidFill>
              </a:rPr>
              <a:t>počítač</a:t>
            </a:r>
            <a:r>
              <a:rPr lang="cs-CZ" sz="1600" dirty="0" smtClean="0"/>
              <a:t> je tedy správné, počítač opravdu „pouze“ (nesmírně rychle) </a:t>
            </a:r>
            <a:r>
              <a:rPr lang="cs-CZ" sz="1600" b="1" dirty="0" smtClean="0">
                <a:solidFill>
                  <a:srgbClr val="C00000"/>
                </a:solidFill>
              </a:rPr>
              <a:t>počítá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4051" y="3435846"/>
            <a:ext cx="7775911" cy="39034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cs-CZ" sz="1600" b="1" dirty="0">
                <a:solidFill>
                  <a:srgbClr val="0070C0"/>
                </a:solidFill>
              </a:rPr>
              <a:t>Procesor</a:t>
            </a:r>
            <a:r>
              <a:rPr lang="cs-CZ" sz="1600" dirty="0"/>
              <a:t> (také mikroprocesor) si můžeme představit jako „</a:t>
            </a:r>
            <a:r>
              <a:rPr lang="cs-CZ" sz="1600" b="1" dirty="0"/>
              <a:t>mozek</a:t>
            </a:r>
            <a:r>
              <a:rPr lang="cs-CZ" sz="1600" dirty="0"/>
              <a:t>“ počítače.</a:t>
            </a:r>
          </a:p>
          <a:p>
            <a:pPr marL="89144" indent="0">
              <a:buNone/>
            </a:pPr>
            <a:endParaRPr lang="cs-CZ" sz="1600" i="1" dirty="0"/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92842" y="1119392"/>
            <a:ext cx="1459477" cy="14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9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7" grpId="0"/>
      <p:bldP spid="18" grpId="0"/>
      <p:bldP spid="21" grpId="0" uiExpand="1" build="p"/>
      <p:bldP spid="16" grpId="0"/>
      <p:bldP spid="2" grpId="0" animBg="1"/>
      <p:bldP spid="3" grpId="0" animBg="1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34402"/>
            <a:ext cx="4517957" cy="111958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656" y="402731"/>
            <a:ext cx="2868104" cy="34005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64103" y="1275606"/>
            <a:ext cx="1226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32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92129" y="1275611"/>
            <a:ext cx="646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cs-CZ" sz="32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64036" y="1340063"/>
            <a:ext cx="1226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cs-CZ" sz="32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792067" y="1275613"/>
            <a:ext cx="646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cs-CZ" sz="32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377332" y="1275610"/>
            <a:ext cx="1626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cs-CZ" sz="32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93" y="789775"/>
            <a:ext cx="497399" cy="422787"/>
          </a:xfrm>
          <a:prstGeom prst="rect">
            <a:avLst/>
          </a:prstGeom>
        </p:spPr>
      </p:pic>
      <p:sp>
        <p:nvSpPr>
          <p:cNvPr id="21" name="Zástupný symbol pro obsah 3"/>
          <p:cNvSpPr txBox="1">
            <a:spLocks/>
          </p:cNvSpPr>
          <p:nvPr/>
        </p:nvSpPr>
        <p:spPr>
          <a:xfrm>
            <a:off x="468054" y="4011910"/>
            <a:ext cx="8207906" cy="372333"/>
          </a:xfrm>
          <a:prstGeom prst="rect">
            <a:avLst/>
          </a:prstGeom>
        </p:spPr>
        <p:txBody>
          <a:bodyPr vert="horz" lIns="41143" tIns="68572" rtlCol="0">
            <a:normAutofit/>
          </a:bodyPr>
          <a:lstStyle>
            <a:lvl1pPr indent="0" algn="ctr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i="1">
                <a:latin typeface="Calibri" pitchFamily="34" charset="0"/>
              </a:defRPr>
            </a:lvl1pPr>
            <a:lvl2pPr marL="731520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>
                <a:latin typeface="Calibri" pitchFamily="34" charset="0"/>
              </a:defRPr>
            </a:lvl2pPr>
            <a:lvl3pPr marL="996696" indent="-22860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>
                <a:latin typeface="Calibri" pitchFamily="34" charset="0"/>
              </a:defRPr>
            </a:lvl3pPr>
            <a:lvl4pPr marL="1216152" indent="-182880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>
                <a:latin typeface="Calibri" pitchFamily="34" charset="0"/>
              </a:defRPr>
            </a:lvl4pPr>
            <a:lvl5pPr marL="1426464" indent="-182880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>
                <a:latin typeface="Calibri" pitchFamily="34" charset="0"/>
              </a:defRPr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  <a:extLst/>
          </a:lstStyle>
          <a:p>
            <a:endParaRPr lang="cs-CZ" sz="1600" b="0" i="0" dirty="0"/>
          </a:p>
        </p:txBody>
      </p:sp>
      <p:sp>
        <p:nvSpPr>
          <p:cNvPr id="16" name="Nadpis 2"/>
          <p:cNvSpPr>
            <a:spLocks noGrp="1"/>
          </p:cNvSpPr>
          <p:nvPr>
            <p:ph type="title"/>
          </p:nvPr>
        </p:nvSpPr>
        <p:spPr>
          <a:xfrm>
            <a:off x="198081" y="57464"/>
            <a:ext cx="8739674" cy="567170"/>
          </a:xfrm>
        </p:spPr>
        <p:txBody>
          <a:bodyPr>
            <a:normAutofit/>
          </a:bodyPr>
          <a:lstStyle/>
          <a:p>
            <a:r>
              <a:rPr lang="cs-CZ" dirty="0" smtClean="0"/>
              <a:t>Operační paměť</a:t>
            </a:r>
            <a:endParaRPr lang="cs-CZ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94524" y="1552888"/>
            <a:ext cx="1204413" cy="11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hnutá šipka dolů 2"/>
          <p:cNvSpPr/>
          <p:nvPr/>
        </p:nvSpPr>
        <p:spPr>
          <a:xfrm>
            <a:off x="2987824" y="305826"/>
            <a:ext cx="4246765" cy="1308909"/>
          </a:xfrm>
          <a:prstGeom prst="curvedDownArrow">
            <a:avLst>
              <a:gd name="adj1" fmla="val 25000"/>
              <a:gd name="adj2" fmla="val 71167"/>
              <a:gd name="adj3" fmla="val 43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>
              <a:solidFill>
                <a:schemeClr val="tx1"/>
              </a:solidFill>
            </a:endParaRPr>
          </a:p>
        </p:txBody>
      </p:sp>
      <p:sp>
        <p:nvSpPr>
          <p:cNvPr id="23" name="Zahnutá šipka dolů 22"/>
          <p:cNvSpPr/>
          <p:nvPr/>
        </p:nvSpPr>
        <p:spPr>
          <a:xfrm rot="10800000">
            <a:off x="3654088" y="2139700"/>
            <a:ext cx="3377929" cy="1255593"/>
          </a:xfrm>
          <a:prstGeom prst="curvedDownArrow">
            <a:avLst>
              <a:gd name="adj1" fmla="val 25000"/>
              <a:gd name="adj2" fmla="val 71167"/>
              <a:gd name="adj3" fmla="val 43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66" y="4408825"/>
            <a:ext cx="9142881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cs-CZ" sz="1500" dirty="0"/>
              <a:t>Pojem </a:t>
            </a:r>
            <a:r>
              <a:rPr lang="cs-CZ" sz="1500" b="1" dirty="0">
                <a:solidFill>
                  <a:srgbClr val="C00000"/>
                </a:solidFill>
              </a:rPr>
              <a:t>paměť</a:t>
            </a:r>
            <a:r>
              <a:rPr lang="cs-CZ" sz="1500" dirty="0"/>
              <a:t> byl zvolen nešťastně, tato paměť si (po vypnutí napájení) </a:t>
            </a:r>
            <a:r>
              <a:rPr lang="cs-CZ" sz="1500" b="1" dirty="0"/>
              <a:t>nic nepamatuje</a:t>
            </a:r>
            <a:r>
              <a:rPr lang="cs-CZ" sz="1500" dirty="0"/>
              <a:t>…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9962" y="3435846"/>
            <a:ext cx="7775911" cy="43199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cs-CZ" sz="1500" b="1" dirty="0">
                <a:solidFill>
                  <a:srgbClr val="0070C0"/>
                </a:solidFill>
              </a:rPr>
              <a:t>Operační paměť </a:t>
            </a:r>
            <a:r>
              <a:rPr lang="cs-CZ" sz="1500" dirty="0"/>
              <a:t>je </a:t>
            </a:r>
            <a:r>
              <a:rPr lang="cs-CZ" sz="1500" b="1" dirty="0" smtClean="0">
                <a:solidFill>
                  <a:srgbClr val="0070C0"/>
                </a:solidFill>
              </a:rPr>
              <a:t>čip</a:t>
            </a:r>
            <a:r>
              <a:rPr lang="cs-CZ" sz="1500" b="1" dirty="0" smtClean="0"/>
              <a:t>, </a:t>
            </a:r>
            <a:r>
              <a:rPr lang="cs-CZ" sz="1500" dirty="0" smtClean="0"/>
              <a:t>ve kterém má procesor to, s </a:t>
            </a:r>
            <a:r>
              <a:rPr lang="cs-CZ" sz="1500" b="1" dirty="0" smtClean="0">
                <a:solidFill>
                  <a:srgbClr val="0070C0"/>
                </a:solidFill>
              </a:rPr>
              <a:t>čím právě pracuje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0" y="473199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66" y="3792820"/>
            <a:ext cx="9142881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400"/>
            </a:lvl1pPr>
          </a:lstStyle>
          <a:p>
            <a:r>
              <a:rPr lang="cs-CZ" dirty="0" smtClean="0"/>
              <a:t>Náš mozek funguje podobě: musí si (chvilku) pamatovat čísla, se kterými má počítat (14 a 16). Potom se zamyslí a provede výpočet. Výsledek (číslo 30) si musí opět (chvilku) pamatovat, než ho někam (do sešitu) zapíšeme (uložíme).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20938" y="2427734"/>
            <a:ext cx="3847006" cy="784830"/>
          </a:xfrm>
          <a:prstGeom prst="rect">
            <a:avLst/>
          </a:prstGeom>
          <a:solidFill>
            <a:srgbClr val="4070AA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15979">
              <a:spcBef>
                <a:spcPts val="1200"/>
              </a:spcBef>
            </a:pPr>
            <a:r>
              <a:rPr lang="cs-CZ" sz="1500" b="1" dirty="0"/>
              <a:t>Operační paměť </a:t>
            </a:r>
            <a:r>
              <a:rPr lang="cs-CZ" sz="1500" dirty="0"/>
              <a:t>nic nevykonává, slouží jako místo, ze kterého procesor čte, co má </a:t>
            </a:r>
            <a:r>
              <a:rPr lang="cs-CZ" sz="1500" dirty="0" smtClean="0"/>
              <a:t>udělat </a:t>
            </a:r>
            <a:r>
              <a:rPr lang="cs-CZ" sz="1500" dirty="0"/>
              <a:t>a kam dává výsledky svých výpočtů.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6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7" grpId="0"/>
      <p:bldP spid="18" grpId="0"/>
      <p:bldP spid="21" grpId="0" uiExpand="1" build="p"/>
      <p:bldP spid="16" grpId="0"/>
      <p:bldP spid="3" grpId="0" animBg="1"/>
      <p:bldP spid="23" grpId="0" animBg="1"/>
      <p:bldP spid="26" grpId="0" animBg="1"/>
      <p:bldP spid="4" grpId="0" uiExpand="1" build="p"/>
      <p:bldP spid="2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5"/>
            <a:ext cx="8589898" cy="431994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600" dirty="0"/>
              <a:t>Všechny operace v počítači vykonává </a:t>
            </a:r>
            <a:r>
              <a:rPr lang="cs-CZ" sz="1600" b="1" dirty="0">
                <a:solidFill>
                  <a:srgbClr val="0070C0"/>
                </a:solidFill>
              </a:rPr>
              <a:t>(mikro)procesor </a:t>
            </a:r>
            <a:r>
              <a:rPr lang="cs-CZ" sz="1600" dirty="0"/>
              <a:t>počítače v jeho </a:t>
            </a:r>
            <a:r>
              <a:rPr lang="cs-CZ" sz="1600" b="1" dirty="0">
                <a:solidFill>
                  <a:srgbClr val="0070C0"/>
                </a:solidFill>
              </a:rPr>
              <a:t>operační paměti</a:t>
            </a:r>
            <a:r>
              <a:rPr lang="cs-CZ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Výkonné díly: procesor a operační paměť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194057" y="3525995"/>
            <a:ext cx="8589899" cy="1133987"/>
          </a:xfrm>
          <a:prstGeom prst="rect">
            <a:avLst/>
          </a:prstGeom>
        </p:spPr>
        <p:txBody>
          <a:bodyPr vert="horz" lIns="41143" tIns="68572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451"/>
              </a:spcBef>
            </a:pPr>
            <a:r>
              <a:rPr lang="cs-CZ" sz="1500" dirty="0"/>
              <a:t>Oba dva tyto díly </a:t>
            </a:r>
            <a:r>
              <a:rPr lang="cs-CZ" sz="1600" dirty="0"/>
              <a:t>jsou</a:t>
            </a:r>
            <a:r>
              <a:rPr lang="cs-CZ" sz="1500" dirty="0"/>
              <a:t> </a:t>
            </a:r>
            <a:r>
              <a:rPr lang="cs-CZ" sz="1500" b="1" dirty="0">
                <a:solidFill>
                  <a:srgbClr val="0070C0"/>
                </a:solidFill>
              </a:rPr>
              <a:t>čistě elektronické</a:t>
            </a:r>
            <a:r>
              <a:rPr lang="cs-CZ" sz="1500" b="1" dirty="0"/>
              <a:t>. </a:t>
            </a:r>
            <a:r>
              <a:rPr lang="cs-CZ" sz="1500" dirty="0"/>
              <a:t>(Závislé na </a:t>
            </a:r>
            <a:r>
              <a:rPr lang="cs-CZ" sz="1500" dirty="0" smtClean="0"/>
              <a:t>napájení.) </a:t>
            </a:r>
            <a:endParaRPr lang="cs-CZ" sz="1500" dirty="0"/>
          </a:p>
          <a:p>
            <a:pPr>
              <a:spcBef>
                <a:spcPts val="451"/>
              </a:spcBef>
            </a:pPr>
            <a:r>
              <a:rPr lang="cs-CZ" sz="1500" dirty="0"/>
              <a:t>Díky tomu jsou </a:t>
            </a:r>
            <a:r>
              <a:rPr lang="cs-CZ" sz="1500" b="1" dirty="0"/>
              <a:t>nesmírně rychlé</a:t>
            </a:r>
            <a:r>
              <a:rPr lang="cs-CZ" sz="1500" dirty="0"/>
              <a:t>, ale …</a:t>
            </a:r>
          </a:p>
          <a:p>
            <a:pPr>
              <a:spcBef>
                <a:spcPts val="451"/>
              </a:spcBef>
            </a:pPr>
            <a:r>
              <a:rPr lang="cs-CZ" sz="1500" i="1" dirty="0"/>
              <a:t>…</a:t>
            </a:r>
            <a:r>
              <a:rPr lang="cs-CZ" sz="1500" dirty="0"/>
              <a:t>kvůli tomu</a:t>
            </a:r>
            <a:r>
              <a:rPr lang="cs-CZ" sz="1500" dirty="0">
                <a:solidFill>
                  <a:srgbClr val="0070C0"/>
                </a:solidFill>
              </a:rPr>
              <a:t> </a:t>
            </a:r>
            <a:r>
              <a:rPr lang="cs-CZ" sz="1500" b="1" dirty="0">
                <a:solidFill>
                  <a:srgbClr val="C00000"/>
                </a:solidFill>
              </a:rPr>
              <a:t>po vypnutí počítače nic neobsahují</a:t>
            </a:r>
            <a:r>
              <a:rPr lang="cs-CZ" sz="1500" dirty="0"/>
              <a:t>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277" y="1478785"/>
            <a:ext cx="5655468" cy="1845233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225937" y="1176782"/>
            <a:ext cx="6657404" cy="218705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14" name="Obdélník 13"/>
          <p:cNvSpPr/>
          <p:nvPr/>
        </p:nvSpPr>
        <p:spPr>
          <a:xfrm>
            <a:off x="1225935" y="1176781"/>
            <a:ext cx="3346074" cy="218705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13" name="TextovéPole 12"/>
          <p:cNvSpPr txBox="1"/>
          <p:nvPr/>
        </p:nvSpPr>
        <p:spPr>
          <a:xfrm>
            <a:off x="3626895" y="1176755"/>
            <a:ext cx="1855543" cy="3231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</a:rPr>
              <a:t>Výkonné díly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652120" y="3651870"/>
            <a:ext cx="349199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Jestliže </a:t>
            </a:r>
            <a:r>
              <a:rPr lang="cs-CZ" sz="1500" b="1" dirty="0">
                <a:solidFill>
                  <a:srgbClr val="0070C0"/>
                </a:solidFill>
              </a:rPr>
              <a:t>po vypnutí napájení procesor a operační paměť nic neobsahují</a:t>
            </a:r>
            <a:r>
              <a:rPr lang="cs-CZ" sz="1500" dirty="0"/>
              <a:t>, jak je možné, že </a:t>
            </a:r>
            <a:r>
              <a:rPr lang="cs-CZ" sz="1500" b="1" dirty="0"/>
              <a:t>v počítačích máme </a:t>
            </a:r>
            <a:r>
              <a:rPr lang="cs-CZ" sz="1500" dirty="0" smtClean="0"/>
              <a:t>(napořád) své </a:t>
            </a:r>
            <a:r>
              <a:rPr lang="cs-CZ" sz="1500" b="1" dirty="0"/>
              <a:t>programy a dokumenty</a:t>
            </a:r>
            <a:r>
              <a:rPr lang="cs-CZ" sz="1500" dirty="0"/>
              <a:t>?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2" grpId="0" animBg="1"/>
      <p:bldP spid="14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58" y="750160"/>
            <a:ext cx="8589898" cy="381430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600" dirty="0"/>
              <a:t>K trvalému </a:t>
            </a:r>
            <a:r>
              <a:rPr lang="cs-CZ" sz="1600" b="1" dirty="0"/>
              <a:t>uložení</a:t>
            </a:r>
            <a:r>
              <a:rPr lang="cs-CZ" sz="1600" dirty="0"/>
              <a:t> dat slouží </a:t>
            </a:r>
            <a:r>
              <a:rPr lang="cs-CZ" sz="1600" dirty="0" smtClean="0"/>
              <a:t>takzvané </a:t>
            </a:r>
            <a:r>
              <a:rPr lang="cs-CZ" sz="1600" b="1" dirty="0" smtClean="0">
                <a:solidFill>
                  <a:srgbClr val="0070C0"/>
                </a:solidFill>
              </a:rPr>
              <a:t>disky</a:t>
            </a:r>
            <a:r>
              <a:rPr lang="cs-CZ" sz="1600" b="1" dirty="0" smtClean="0"/>
              <a:t>.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Trvalé ukládání dat (souborů): disky</a:t>
            </a:r>
            <a:endParaRPr lang="cs-CZ" dirty="0"/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194057" y="3873368"/>
            <a:ext cx="8589899" cy="786614"/>
          </a:xfrm>
          <a:prstGeom prst="rect">
            <a:avLst/>
          </a:prstGeom>
        </p:spPr>
        <p:txBody>
          <a:bodyPr vert="horz" lIns="41143" tIns="68572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451"/>
              </a:spcBef>
            </a:pPr>
            <a:r>
              <a:rPr lang="cs-CZ" sz="1600" dirty="0"/>
              <a:t>Pracují </a:t>
            </a:r>
            <a:r>
              <a:rPr lang="cs-CZ" sz="1600" dirty="0" smtClean="0"/>
              <a:t>různým způsobem, </a:t>
            </a:r>
            <a:r>
              <a:rPr lang="cs-CZ" sz="1600" dirty="0"/>
              <a:t>mají však jedno společné:</a:t>
            </a:r>
            <a:endParaRPr lang="cs-CZ" sz="1600" i="1" dirty="0"/>
          </a:p>
          <a:p>
            <a:pPr>
              <a:spcBef>
                <a:spcPts val="451"/>
              </a:spcBef>
            </a:pPr>
            <a:r>
              <a:rPr lang="cs-CZ" sz="1600" b="1" dirty="0"/>
              <a:t>Po vypnutí napájení si </a:t>
            </a:r>
            <a:r>
              <a:rPr lang="cs-CZ" sz="1600" b="1" dirty="0">
                <a:solidFill>
                  <a:srgbClr val="0070C0"/>
                </a:solidFill>
              </a:rPr>
              <a:t>uchovávají svůj obsah </a:t>
            </a:r>
            <a:r>
              <a:rPr lang="cs-CZ" sz="1600" b="1" dirty="0"/>
              <a:t>(neomezeně) dlouho</a:t>
            </a:r>
            <a:r>
              <a:rPr lang="cs-CZ" sz="1600" b="1" dirty="0" smtClean="0"/>
              <a:t>.</a:t>
            </a:r>
            <a:endParaRPr lang="cs-CZ" sz="1600" b="1" dirty="0"/>
          </a:p>
        </p:txBody>
      </p:sp>
      <p:sp>
        <p:nvSpPr>
          <p:cNvPr id="12" name="Obdélník 11"/>
          <p:cNvSpPr/>
          <p:nvPr/>
        </p:nvSpPr>
        <p:spPr>
          <a:xfrm>
            <a:off x="1225937" y="1275630"/>
            <a:ext cx="6657404" cy="232207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13" name="TextovéPole 12"/>
          <p:cNvSpPr txBox="1"/>
          <p:nvPr/>
        </p:nvSpPr>
        <p:spPr>
          <a:xfrm>
            <a:off x="3443025" y="1275606"/>
            <a:ext cx="2223283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Ukládání souborů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523" y="1673754"/>
            <a:ext cx="5562232" cy="180149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5</a:t>
            </a:fld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07504" y="1491630"/>
            <a:ext cx="2232248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Původní </a:t>
            </a:r>
            <a:r>
              <a:rPr lang="cs-CZ" sz="1400" b="1" dirty="0" smtClean="0"/>
              <a:t>disky</a:t>
            </a:r>
            <a:r>
              <a:rPr lang="cs-CZ" sz="1400" dirty="0" smtClean="0"/>
              <a:t> měly uvnitř obalu opravdu kulaté </a:t>
            </a:r>
            <a:r>
              <a:rPr lang="cs-CZ" sz="1400" b="1" dirty="0" smtClean="0">
                <a:solidFill>
                  <a:srgbClr val="0070C0"/>
                </a:solidFill>
              </a:rPr>
              <a:t>disky</a:t>
            </a:r>
            <a:r>
              <a:rPr lang="cs-CZ" sz="1400" dirty="0" smtClean="0"/>
              <a:t>, název byl tedy správný.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1635646"/>
            <a:ext cx="3272360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Současné </a:t>
            </a:r>
            <a:r>
              <a:rPr lang="cs-CZ" sz="1400" b="1" dirty="0" smtClean="0"/>
              <a:t>disky</a:t>
            </a:r>
            <a:r>
              <a:rPr lang="cs-CZ" sz="1400" dirty="0" smtClean="0"/>
              <a:t> mají uvnitř </a:t>
            </a:r>
            <a:r>
              <a:rPr lang="cs-CZ" sz="1400" b="1" dirty="0" smtClean="0">
                <a:solidFill>
                  <a:srgbClr val="0070C0"/>
                </a:solidFill>
              </a:rPr>
              <a:t>čipy</a:t>
            </a:r>
            <a:r>
              <a:rPr lang="cs-CZ" sz="1400" dirty="0" smtClean="0"/>
              <a:t> s trvalým záznamem, takzvané </a:t>
            </a:r>
            <a:r>
              <a:rPr lang="cs-CZ" sz="1400" dirty="0" err="1" smtClean="0"/>
              <a:t>flash</a:t>
            </a:r>
            <a:r>
              <a:rPr lang="cs-CZ" sz="1400" dirty="0" smtClean="0"/>
              <a:t> [fleš] čipy.</a:t>
            </a:r>
          </a:p>
          <a:p>
            <a:r>
              <a:rPr lang="cs-CZ" sz="1400" dirty="0" smtClean="0"/>
              <a:t>Nejsou v nich tedy žádné kulaté disky, přesto se jim (ze zvyku) stále říká </a:t>
            </a:r>
            <a:r>
              <a:rPr lang="cs-CZ" sz="1400" b="1" dirty="0" smtClean="0">
                <a:solidFill>
                  <a:srgbClr val="0070C0"/>
                </a:solidFill>
              </a:rPr>
              <a:t>disky</a:t>
            </a:r>
            <a:r>
              <a:rPr lang="cs-CZ" sz="1400" dirty="0" smtClean="0"/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931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28880" y="1275606"/>
            <a:ext cx="1942689" cy="130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34127" y="3435900"/>
            <a:ext cx="8315905" cy="786370"/>
          </a:xfrm>
        </p:spPr>
        <p:txBody>
          <a:bodyPr>
            <a:no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cs-CZ" sz="1600" b="1" dirty="0">
                <a:solidFill>
                  <a:srgbClr val="0070C0"/>
                </a:solidFill>
              </a:rPr>
              <a:t>Disk</a:t>
            </a:r>
            <a:r>
              <a:rPr lang="cs-CZ" sz="1600" b="1" dirty="0"/>
              <a:t> </a:t>
            </a:r>
            <a:r>
              <a:rPr lang="cs-CZ" sz="1600" dirty="0"/>
              <a:t>si můžeme představit jako velkou </a:t>
            </a:r>
            <a:r>
              <a:rPr lang="cs-CZ" sz="1600" b="1" dirty="0"/>
              <a:t>„krabici“ </a:t>
            </a:r>
            <a:r>
              <a:rPr lang="cs-CZ" sz="1600" b="1" dirty="0" smtClean="0"/>
              <a:t>(aktovku) </a:t>
            </a:r>
            <a:r>
              <a:rPr lang="cs-CZ" sz="1600" dirty="0" smtClean="0"/>
              <a:t>na </a:t>
            </a:r>
            <a:r>
              <a:rPr lang="cs-CZ" sz="1600" dirty="0"/>
              <a:t>programy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na naše </a:t>
            </a:r>
            <a:r>
              <a:rPr lang="cs-CZ" sz="1600" dirty="0"/>
              <a:t>data (knihy, </a:t>
            </a:r>
            <a:r>
              <a:rPr lang="cs-CZ" sz="1600" dirty="0" smtClean="0"/>
              <a:t>kresby, filmy</a:t>
            </a:r>
            <a:r>
              <a:rPr lang="cs-CZ" sz="1600" dirty="0"/>
              <a:t>, hudbu</a:t>
            </a:r>
            <a:r>
              <a:rPr lang="cs-CZ" sz="1600" dirty="0" smtClean="0"/>
              <a:t>…).</a:t>
            </a:r>
            <a:endParaRPr lang="cs-CZ" sz="1600" dirty="0"/>
          </a:p>
        </p:txBody>
      </p:sp>
      <p:sp>
        <p:nvSpPr>
          <p:cNvPr id="16" name="Nadpis 2"/>
          <p:cNvSpPr>
            <a:spLocks noGrp="1"/>
          </p:cNvSpPr>
          <p:nvPr>
            <p:ph type="title"/>
          </p:nvPr>
        </p:nvSpPr>
        <p:spPr>
          <a:xfrm>
            <a:off x="198081" y="57464"/>
            <a:ext cx="8739674" cy="567170"/>
          </a:xfrm>
        </p:spPr>
        <p:txBody>
          <a:bodyPr>
            <a:normAutofit/>
          </a:bodyPr>
          <a:lstStyle/>
          <a:p>
            <a:r>
              <a:rPr lang="cs-CZ" dirty="0" smtClean="0"/>
              <a:t>Disky (ukládání dat)</a:t>
            </a:r>
            <a:endParaRPr lang="cs-CZ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208" y="742350"/>
            <a:ext cx="2349816" cy="249131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35" y="655278"/>
            <a:ext cx="2263966" cy="2263966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7812360" y="2686795"/>
            <a:ext cx="1017763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48" b="1" dirty="0">
                <a:solidFill>
                  <a:srgbClr val="345C8C"/>
                </a:solidFill>
                <a:latin typeface="Calibri" pitchFamily="34" charset="0"/>
              </a:rPr>
              <a:t>SD karta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34127" y="2607259"/>
            <a:ext cx="155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345C8C"/>
                </a:solidFill>
                <a:latin typeface="Calibri" pitchFamily="34" charset="0"/>
              </a:rPr>
              <a:t>HDD</a:t>
            </a:r>
            <a:endParaRPr lang="cs-CZ" sz="2700" b="1" dirty="0">
              <a:solidFill>
                <a:srgbClr val="345C8C"/>
              </a:solidFill>
              <a:latin typeface="Calibri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248941" y="2583946"/>
            <a:ext cx="162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345C8C"/>
                </a:solidFill>
                <a:latin typeface="Calibri" pitchFamily="34" charset="0"/>
              </a:rPr>
              <a:t>SSD </a:t>
            </a:r>
            <a:r>
              <a:rPr lang="cs-CZ" sz="2400" b="1" dirty="0" err="1" smtClean="0">
                <a:solidFill>
                  <a:srgbClr val="345C8C"/>
                </a:solidFill>
                <a:latin typeface="Calibri" pitchFamily="34" charset="0"/>
              </a:rPr>
              <a:t>flash</a:t>
            </a:r>
            <a:endParaRPr lang="cs-CZ" sz="2400" b="1" dirty="0">
              <a:solidFill>
                <a:srgbClr val="345C8C"/>
              </a:solidFill>
              <a:latin typeface="Calibri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884920" y="820988"/>
            <a:ext cx="1654753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latin typeface="Calibri" pitchFamily="34" charset="0"/>
              </a:defRPr>
            </a:lvl1pPr>
          </a:lstStyle>
          <a:p>
            <a:r>
              <a:rPr lang="cs-CZ" sz="1648" dirty="0">
                <a:solidFill>
                  <a:srgbClr val="345C8C"/>
                </a:solidFill>
              </a:rPr>
              <a:t>USB </a:t>
            </a:r>
            <a:r>
              <a:rPr lang="cs-CZ" sz="1648" dirty="0" err="1">
                <a:solidFill>
                  <a:srgbClr val="345C8C"/>
                </a:solidFill>
              </a:rPr>
              <a:t>flash</a:t>
            </a:r>
            <a:r>
              <a:rPr lang="cs-CZ" sz="1648" dirty="0">
                <a:solidFill>
                  <a:srgbClr val="345C8C"/>
                </a:solidFill>
              </a:rPr>
              <a:t> disk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6280252">
            <a:off x="7025742" y="1107882"/>
            <a:ext cx="1334693" cy="57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66238" y="1874708"/>
            <a:ext cx="575057" cy="7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6</a:t>
            </a:fld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50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669" y="1278017"/>
            <a:ext cx="2139610" cy="128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341426" cy="122413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Člověk</a:t>
            </a:r>
            <a:r>
              <a:rPr lang="cs-CZ" sz="1400" dirty="0" smtClean="0"/>
              <a:t> má svůj </a:t>
            </a:r>
            <a:r>
              <a:rPr lang="cs-CZ" sz="1400" b="1" dirty="0" smtClean="0">
                <a:solidFill>
                  <a:srgbClr val="0070C0"/>
                </a:solidFill>
              </a:rPr>
              <a:t>mozek</a:t>
            </a:r>
            <a:r>
              <a:rPr lang="cs-CZ" sz="1400" dirty="0" smtClean="0"/>
              <a:t>, který vykonává naše </a:t>
            </a:r>
            <a:r>
              <a:rPr lang="cs-CZ" sz="1400" b="1" dirty="0" smtClean="0">
                <a:solidFill>
                  <a:srgbClr val="0070C0"/>
                </a:solidFill>
              </a:rPr>
              <a:t>myšlenky</a:t>
            </a:r>
            <a:r>
              <a:rPr lang="cs-CZ" sz="1400" dirty="0" smtClean="0"/>
              <a:t> a také si je (chvilku) </a:t>
            </a:r>
            <a:r>
              <a:rPr lang="cs-CZ" sz="1400" b="1" dirty="0" smtClean="0"/>
              <a:t>pamatuje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funguje člověk</a:t>
            </a:r>
            <a:r>
              <a:rPr lang="cs-CZ" dirty="0"/>
              <a:t>? A jak počítač? 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Bublinový popisek ve tvaru obláčku 4"/>
          <p:cNvSpPr/>
          <p:nvPr/>
        </p:nvSpPr>
        <p:spPr>
          <a:xfrm>
            <a:off x="2859682" y="1115474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1999" y="771550"/>
            <a:ext cx="4464497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/>
              <a:t>Počítač</a:t>
            </a:r>
            <a:r>
              <a:rPr lang="cs-CZ" sz="1400" dirty="0"/>
              <a:t> </a:t>
            </a:r>
            <a:r>
              <a:rPr lang="cs-CZ" sz="1400" dirty="0" smtClean="0"/>
              <a:t>má </a:t>
            </a:r>
            <a:r>
              <a:rPr lang="cs-CZ" sz="1400" b="1" dirty="0" smtClean="0">
                <a:solidFill>
                  <a:srgbClr val="0070C0"/>
                </a:solidFill>
              </a:rPr>
              <a:t>čipy</a:t>
            </a:r>
            <a:r>
              <a:rPr lang="cs-CZ" sz="1400" dirty="0" smtClean="0"/>
              <a:t>, zejména svůj </a:t>
            </a:r>
            <a:r>
              <a:rPr lang="cs-CZ" sz="1400" b="1" dirty="0" smtClean="0">
                <a:solidFill>
                  <a:srgbClr val="0070C0"/>
                </a:solidFill>
              </a:rPr>
              <a:t>procesor</a:t>
            </a:r>
            <a:r>
              <a:rPr lang="cs-CZ" sz="1400" dirty="0" smtClean="0"/>
              <a:t> a svoji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paměť</a:t>
            </a:r>
            <a:r>
              <a:rPr lang="cs-CZ" sz="1400" dirty="0" smtClean="0"/>
              <a:t>. Procesor vykonává operace. To, s čím právě počítá, má v operační paměti. 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41269"/>
            <a:ext cx="2026552" cy="17225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6" y="1707654"/>
            <a:ext cx="1641680" cy="15775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37" y="1860183"/>
            <a:ext cx="1208999" cy="1208999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572001" y="3507854"/>
            <a:ext cx="2952328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b="1" dirty="0" smtClean="0"/>
              <a:t>Počítač </a:t>
            </a:r>
            <a:r>
              <a:rPr lang="cs-CZ" sz="1400" dirty="0" smtClean="0"/>
              <a:t>používá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disky</a:t>
            </a:r>
            <a:r>
              <a:rPr lang="cs-CZ" sz="1400" dirty="0" smtClean="0"/>
              <a:t>, na kterých jsou trvale uloženy naše </a:t>
            </a:r>
            <a:r>
              <a:rPr lang="cs-CZ" sz="1400" b="1" dirty="0" smtClean="0"/>
              <a:t>soubory</a:t>
            </a:r>
            <a:r>
              <a:rPr lang="cs-CZ" sz="1400" dirty="0" smtClean="0"/>
              <a:t>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014573"/>
            <a:ext cx="2072668" cy="550553"/>
          </a:xfrm>
          <a:prstGeom prst="rect">
            <a:avLst/>
          </a:prstGeom>
        </p:spPr>
      </p:pic>
      <p:sp>
        <p:nvSpPr>
          <p:cNvPr id="18" name="Zástupný symbol pro obsah 1"/>
          <p:cNvSpPr txBox="1">
            <a:spLocks/>
          </p:cNvSpPr>
          <p:nvPr/>
        </p:nvSpPr>
        <p:spPr>
          <a:xfrm>
            <a:off x="35497" y="2715766"/>
            <a:ext cx="4341426" cy="122413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Tx/>
              <a:buBlip>
                <a:blip r:embed="rId8"/>
              </a:buBlip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 kern="120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979" indent="-215979" defTabSz="914400">
              <a:spcBef>
                <a:spcPts val="600"/>
              </a:spcBef>
            </a:pPr>
            <a:r>
              <a:rPr lang="cs-CZ" sz="1400" b="1" dirty="0" smtClean="0"/>
              <a:t>Člověk</a:t>
            </a:r>
            <a:r>
              <a:rPr lang="cs-CZ" sz="1400" dirty="0" smtClean="0"/>
              <a:t> používá </a:t>
            </a:r>
            <a:r>
              <a:rPr lang="cs-CZ" sz="1400" b="1" dirty="0" smtClean="0"/>
              <a:t>krabice</a:t>
            </a:r>
            <a:r>
              <a:rPr lang="cs-CZ" sz="1400" dirty="0" smtClean="0"/>
              <a:t> (aktovky, tašky), do kterých si </a:t>
            </a:r>
            <a:r>
              <a:rPr lang="cs-CZ" sz="1400" b="1" dirty="0" smtClean="0">
                <a:solidFill>
                  <a:srgbClr val="0070C0"/>
                </a:solidFill>
              </a:rPr>
              <a:t>ukládá</a:t>
            </a:r>
            <a:r>
              <a:rPr lang="cs-CZ" sz="1400" dirty="0" smtClean="0"/>
              <a:t> své </a:t>
            </a:r>
            <a:r>
              <a:rPr lang="cs-CZ" sz="1400" b="1" dirty="0" smtClean="0"/>
              <a:t>knihy a sešity</a:t>
            </a:r>
            <a:r>
              <a:rPr lang="cs-CZ" sz="1400" dirty="0" smtClean="0"/>
              <a:t>, ve kterých má </a:t>
            </a:r>
            <a:r>
              <a:rPr lang="cs-CZ" sz="1400" b="1" dirty="0" smtClean="0"/>
              <a:t>trvale</a:t>
            </a:r>
            <a:r>
              <a:rPr lang="cs-CZ" sz="1400" dirty="0" smtClean="0"/>
              <a:t> </a:t>
            </a:r>
            <a:r>
              <a:rPr lang="cs-CZ" sz="1400" b="1" dirty="0" smtClean="0"/>
              <a:t>zapsáno</a:t>
            </a:r>
            <a:r>
              <a:rPr lang="cs-CZ" sz="1400" dirty="0" smtClean="0"/>
              <a:t> vše, co vymyslel.</a:t>
            </a:r>
            <a:endParaRPr lang="cs-CZ" sz="1400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268" y="3313911"/>
            <a:ext cx="1269620" cy="1346071"/>
          </a:xfrm>
          <a:prstGeom prst="rect">
            <a:avLst/>
          </a:prstGeom>
        </p:spPr>
      </p:pic>
      <p:sp>
        <p:nvSpPr>
          <p:cNvPr id="20" name="Bublinový popisek ve tvaru obláčku 19"/>
          <p:cNvSpPr/>
          <p:nvPr/>
        </p:nvSpPr>
        <p:spPr>
          <a:xfrm>
            <a:off x="6113391" y="2000264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44678" y="3837039"/>
            <a:ext cx="1074680" cy="7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7" y="3737142"/>
            <a:ext cx="923559" cy="9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5" grpId="0" uiExpand="1" build="p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154352" cy="386126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Počítačové čipy a díly</a:t>
            </a:r>
            <a:r>
              <a:rPr lang="cs-CZ" sz="1400" dirty="0" smtClean="0"/>
              <a:t>, které jsou z nich postaveny, se označují anglickým slovem </a:t>
            </a:r>
            <a:r>
              <a:rPr lang="cs-CZ" sz="1400" b="1" dirty="0" smtClean="0">
                <a:solidFill>
                  <a:srgbClr val="0070C0"/>
                </a:solidFill>
              </a:rPr>
              <a:t>hardware</a:t>
            </a:r>
            <a:r>
              <a:rPr lang="cs-CZ" sz="1400" dirty="0" smtClean="0"/>
              <a:t> [</a:t>
            </a:r>
            <a:r>
              <a:rPr lang="cs-CZ" sz="1400" dirty="0" err="1" smtClean="0"/>
              <a:t>hardvér</a:t>
            </a:r>
            <a:r>
              <a:rPr lang="cs-CZ" sz="1400" dirty="0" smtClean="0"/>
              <a:t>].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400" dirty="0" smtClean="0"/>
              <a:t>Hard = tvrdý, pevný.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400" dirty="0" err="1" smtClean="0"/>
              <a:t>Ware</a:t>
            </a:r>
            <a:r>
              <a:rPr lang="cs-CZ" sz="1400" dirty="0" smtClean="0"/>
              <a:t> = zboží.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Hardwarových</a:t>
            </a:r>
            <a:r>
              <a:rPr lang="cs-CZ" sz="1400" dirty="0" smtClean="0"/>
              <a:t> (technických) </a:t>
            </a:r>
            <a:r>
              <a:rPr lang="cs-CZ" sz="1400" b="1" dirty="0" smtClean="0"/>
              <a:t>dílů</a:t>
            </a:r>
            <a:r>
              <a:rPr lang="cs-CZ" sz="1400" dirty="0" smtClean="0"/>
              <a:t> je mnoho, na obrázku je pouze několik nejčastěji využívaných.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Hardware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571999" y="771550"/>
            <a:ext cx="4464497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Doslova tedy </a:t>
            </a:r>
            <a:r>
              <a:rPr lang="cs-CZ" sz="1400" b="1" dirty="0" smtClean="0"/>
              <a:t>hardware = tvrdé zboží.</a:t>
            </a:r>
            <a:endParaRPr lang="cs-CZ" sz="14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56124"/>
            <a:ext cx="942390" cy="905577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11936" y="2241455"/>
            <a:ext cx="704280" cy="4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199257"/>
            <a:ext cx="1102112" cy="1102112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6444208" y="1357452"/>
            <a:ext cx="2072668" cy="550553"/>
            <a:chOff x="6444208" y="1357452"/>
            <a:chExt cx="2072668" cy="550553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1357452"/>
              <a:ext cx="2072668" cy="550553"/>
            </a:xfrm>
            <a:prstGeom prst="rect">
              <a:avLst/>
            </a:prstGeom>
          </p:spPr>
        </p:pic>
        <p:sp>
          <p:nvSpPr>
            <p:cNvPr id="10" name="Obdélník 9"/>
            <p:cNvSpPr/>
            <p:nvPr/>
          </p:nvSpPr>
          <p:spPr>
            <a:xfrm>
              <a:off x="6908656" y="1470839"/>
              <a:ext cx="11917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b="1" dirty="0">
                  <a:solidFill>
                    <a:schemeClr val="bg1"/>
                  </a:solidFill>
                </a:rPr>
                <a:t>operační paměť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Obrázek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382" y="2272527"/>
            <a:ext cx="966187" cy="91154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122" y="2211710"/>
            <a:ext cx="1448382" cy="2353814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279584"/>
            <a:ext cx="1678295" cy="1380398"/>
          </a:xfrm>
          <a:prstGeom prst="rect">
            <a:avLst/>
          </a:prstGeom>
        </p:spPr>
      </p:pic>
      <p:sp>
        <p:nvSpPr>
          <p:cNvPr id="29" name="TextovéPole 28"/>
          <p:cNvSpPr txBox="1"/>
          <p:nvPr/>
        </p:nvSpPr>
        <p:spPr>
          <a:xfrm>
            <a:off x="5076056" y="358223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LCD panel</a:t>
            </a:r>
            <a:endParaRPr lang="cs-CZ" sz="1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508104" y="2729520"/>
            <a:ext cx="75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disky</a:t>
            </a:r>
            <a:endParaRPr lang="cs-CZ" sz="14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764790" y="2726332"/>
            <a:ext cx="127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skříň počítače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535" y="3891030"/>
            <a:ext cx="1495833" cy="768952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066" y="4072474"/>
            <a:ext cx="581260" cy="546747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77" y="2531052"/>
            <a:ext cx="3946288" cy="21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7|2.7|2|2.4|1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7|2.7|2|2.4|1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7|2.7|2|2.4|1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12397</TotalTime>
  <Words>1457</Words>
  <Application>Microsoft Office PowerPoint</Application>
  <PresentationFormat>Předvádění na obrazovce (16:9)</PresentationFormat>
  <Paragraphs>162</Paragraphs>
  <Slides>16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Jak funguje člověk? A jak počítač? </vt:lpstr>
      <vt:lpstr>Procesor</vt:lpstr>
      <vt:lpstr>Operační paměť</vt:lpstr>
      <vt:lpstr>Výkonné díly: procesor a operační paměť</vt:lpstr>
      <vt:lpstr>Trvalé ukládání dat (souborů): disky</vt:lpstr>
      <vt:lpstr>Disky (ukládání dat)</vt:lpstr>
      <vt:lpstr>Jak funguje člověk? A jak počítač? </vt:lpstr>
      <vt:lpstr>Hardware</vt:lpstr>
      <vt:lpstr>Je mobilní telefon hardware, je to počítač?</vt:lpstr>
      <vt:lpstr>Mozek je „hardware“, myšlenky jsou…</vt:lpstr>
      <vt:lpstr>Software</vt:lpstr>
      <vt:lpstr>Operační systém</vt:lpstr>
      <vt:lpstr>Operačních systémů je více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3873</cp:revision>
  <dcterms:created xsi:type="dcterms:W3CDTF">2008-10-13T12:28:51Z</dcterms:created>
  <dcterms:modified xsi:type="dcterms:W3CDTF">2021-05-01T08:30:00Z</dcterms:modified>
</cp:coreProperties>
</file>