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487" r:id="rId3"/>
    <p:sldId id="490" r:id="rId4"/>
    <p:sldId id="492" r:id="rId5"/>
    <p:sldId id="446" r:id="rId6"/>
    <p:sldId id="496" r:id="rId7"/>
    <p:sldId id="497" r:id="rId8"/>
    <p:sldId id="498" r:id="rId9"/>
    <p:sldId id="499" r:id="rId10"/>
    <p:sldId id="504" r:id="rId11"/>
    <p:sldId id="500" r:id="rId12"/>
    <p:sldId id="501" r:id="rId13"/>
    <p:sldId id="502" r:id="rId14"/>
    <p:sldId id="505" r:id="rId15"/>
    <p:sldId id="506" r:id="rId16"/>
    <p:sldId id="517" r:id="rId17"/>
    <p:sldId id="507" r:id="rId18"/>
    <p:sldId id="509" r:id="rId19"/>
    <p:sldId id="508" r:id="rId20"/>
    <p:sldId id="510" r:id="rId21"/>
    <p:sldId id="511" r:id="rId22"/>
    <p:sldId id="512" r:id="rId23"/>
    <p:sldId id="513" r:id="rId24"/>
    <p:sldId id="514" r:id="rId25"/>
    <p:sldId id="515" r:id="rId26"/>
    <p:sldId id="460" r:id="rId27"/>
    <p:sldId id="305" r:id="rId28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EA4"/>
    <a:srgbClr val="4070AA"/>
    <a:srgbClr val="ADC5E1"/>
    <a:srgbClr val="85248F"/>
    <a:srgbClr val="FFCA08"/>
    <a:srgbClr val="7EA3D0"/>
    <a:srgbClr val="233E5F"/>
    <a:srgbClr val="FF342F"/>
    <a:srgbClr val="00A24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0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8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29. 5. 2021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29. 5. 2021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8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6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6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8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31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9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018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2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37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28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6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2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621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748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81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206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8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13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77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73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5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29. 5. 2021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29. 5. 2021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29. 5. 2021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29. 5. 2021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29. 5. 2021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29. 5. 2021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29. 5. 2021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29. 5. 2021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29. 5. 2021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29. 5. 2021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29. 5. 2021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DIGITÁLNÍ TECHNOLOGIE,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DIGITÁLNÍ TECHNOLOGIE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274783"/>
            <a:ext cx="3691942" cy="1089055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8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8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8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5400" b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Princip </a:t>
            </a:r>
            <a:r>
              <a:rPr lang="cs-CZ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práce počítače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907704" y="106851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154352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Na počítači (tabletu, mobilu) využíváme programy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(aplikace). </a:t>
            </a:r>
            <a:r>
              <a:rPr lang="cs-CZ" sz="1400" dirty="0" smtClean="0"/>
              <a:t>To už dobře víme.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Spuštění programu na tabletu či mobilu je velmi jednoduché. 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Program se během okamžiku </a:t>
            </a:r>
            <a:r>
              <a:rPr lang="cs-CZ" sz="1400" b="1" dirty="0" smtClean="0"/>
              <a:t>spustí</a:t>
            </a:r>
            <a:r>
              <a:rPr lang="cs-CZ" sz="1400" dirty="0" smtClean="0"/>
              <a:t> – objeví se na obrazovce mobilu.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</a:t>
            </a:r>
            <a:r>
              <a:rPr lang="cs-CZ" dirty="0"/>
              <a:t>programu – </a:t>
            </a:r>
            <a:r>
              <a:rPr lang="cs-CZ" dirty="0" smtClean="0"/>
              <a:t>tablet, mobil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5" y="1832506"/>
            <a:ext cx="3878777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Prstem </a:t>
            </a:r>
            <a:r>
              <a:rPr lang="cs-CZ" sz="1400" b="1" dirty="0" smtClean="0"/>
              <a:t>klepneme na ikonu </a:t>
            </a:r>
            <a:r>
              <a:rPr lang="cs-CZ" sz="1400" dirty="0" smtClean="0"/>
              <a:t>(tlačítko, obrázek) programu, který chceme spustit.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772799"/>
            <a:ext cx="1548000" cy="3182002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96" y="771235"/>
            <a:ext cx="1547999" cy="3181999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736304"/>
            <a:ext cx="1128973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752528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Co se děje v počítači, když </a:t>
            </a:r>
            <a:r>
              <a:rPr lang="cs-CZ" sz="1400" b="1" dirty="0" smtClean="0"/>
              <a:t>poklepeme na program</a:t>
            </a:r>
            <a:r>
              <a:rPr lang="cs-CZ" sz="1400" dirty="0" smtClean="0"/>
              <a:t>, tedy dáme pokyn k jeho </a:t>
            </a:r>
            <a:r>
              <a:rPr lang="cs-CZ" sz="1400" b="1" dirty="0" smtClean="0">
                <a:solidFill>
                  <a:srgbClr val="0070C0"/>
                </a:solidFill>
              </a:rPr>
              <a:t>spuštění</a:t>
            </a:r>
            <a:r>
              <a:rPr lang="cs-CZ" sz="1400" dirty="0" smtClean="0"/>
              <a:t>?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Program je v době, kdy </a:t>
            </a:r>
            <a:r>
              <a:rPr lang="cs-CZ" sz="1400" b="1" dirty="0" smtClean="0"/>
              <a:t>neběží</a:t>
            </a:r>
            <a:r>
              <a:rPr lang="cs-CZ" sz="1400" dirty="0" smtClean="0"/>
              <a:t> (nepracuje), </a:t>
            </a:r>
            <a:r>
              <a:rPr lang="cs-CZ" sz="1400" b="1" dirty="0" smtClean="0">
                <a:solidFill>
                  <a:srgbClr val="0070C0"/>
                </a:solidFill>
              </a:rPr>
              <a:t>uložen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 době, kdy program </a:t>
            </a:r>
            <a:r>
              <a:rPr lang="cs-CZ" sz="1400" b="1" dirty="0" smtClean="0"/>
              <a:t>pracuje</a:t>
            </a:r>
            <a:r>
              <a:rPr lang="cs-CZ" sz="1400" dirty="0" smtClean="0"/>
              <a:t>, se nachází v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Dříve bylo spouštění programů vidět mnohem lépe, než dnes. Spuštění programu trvalo klidně půl minuty, každý věděl, že se v počítači něco děje.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Dnes se programy spouští během okamžiku, někdy vlastně téměř hned. Mnoho lidí si proto jejich spouštění vůbec neuvědomuje.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programu – co se děje v počítači?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5" y="1275606"/>
            <a:ext cx="4454841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Vzpomeňte si, které díly počítače </a:t>
            </a:r>
            <a:r>
              <a:rPr lang="cs-CZ" sz="1400" b="1" dirty="0" smtClean="0"/>
              <a:t>pracují</a:t>
            </a:r>
            <a:r>
              <a:rPr lang="cs-CZ" sz="1400" dirty="0" smtClean="0"/>
              <a:t>, počítají, </a:t>
            </a:r>
            <a:r>
              <a:rPr lang="cs-CZ" sz="1400" b="1" dirty="0" smtClean="0"/>
              <a:t>vykonávají instrukce</a:t>
            </a:r>
            <a:r>
              <a:rPr lang="cs-CZ" sz="1400" dirty="0" smtClean="0"/>
              <a:t>? </a:t>
            </a:r>
          </a:p>
          <a:p>
            <a:r>
              <a:rPr lang="cs-CZ" sz="1400" dirty="0" smtClean="0"/>
              <a:t>Jsou to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 a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8151" y="2715766"/>
            <a:ext cx="4407865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Spuštění programu </a:t>
            </a:r>
            <a:r>
              <a:rPr lang="cs-CZ" sz="1400" b="1" dirty="0" smtClean="0"/>
              <a:t>= jeho </a:t>
            </a:r>
            <a:r>
              <a:rPr lang="cs-CZ" sz="1400" b="1" dirty="0" smtClean="0">
                <a:solidFill>
                  <a:srgbClr val="0070C0"/>
                </a:solidFill>
              </a:rPr>
              <a:t>načtení</a:t>
            </a:r>
            <a:r>
              <a:rPr lang="cs-CZ" sz="1400" b="1" dirty="0" smtClean="0"/>
              <a:t> z disku do operační paměti a procesoru. </a:t>
            </a:r>
            <a:endParaRPr lang="cs-CZ" sz="1400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5206515" y="771550"/>
            <a:ext cx="3613957" cy="1447655"/>
            <a:chOff x="5206515" y="771550"/>
            <a:chExt cx="3613957" cy="1447655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7572" y="1028074"/>
              <a:ext cx="3390892" cy="110636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6948264" y="788813"/>
              <a:ext cx="1872208" cy="143039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13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206515" y="788813"/>
              <a:ext cx="1741749" cy="1430392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13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183789" y="771550"/>
              <a:ext cx="1484555" cy="2616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>
                  <a:solidFill>
                    <a:schemeClr val="bg1"/>
                  </a:solidFill>
                </a:rPr>
                <a:t>Výkonné díly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281898"/>
            <a:ext cx="1421110" cy="1421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89" y="3056098"/>
            <a:ext cx="833983" cy="84460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909" y="2859782"/>
            <a:ext cx="1658555" cy="729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10" y="267494"/>
            <a:ext cx="2642924" cy="2087910"/>
          </a:xfrm>
          <a:prstGeom prst="rect">
            <a:avLst/>
          </a:prstGeom>
        </p:spPr>
      </p:pic>
      <p:cxnSp>
        <p:nvCxnSpPr>
          <p:cNvPr id="23" name="Pravoúhlá spojnice 22"/>
          <p:cNvCxnSpPr/>
          <p:nvPr/>
        </p:nvCxnSpPr>
        <p:spPr>
          <a:xfrm rot="5400000" flipH="1" flipV="1">
            <a:off x="5933002" y="2276569"/>
            <a:ext cx="1986129" cy="1484555"/>
          </a:xfrm>
          <a:prstGeom prst="bentConnector3">
            <a:avLst>
              <a:gd name="adj1" fmla="val -2219"/>
            </a:avLst>
          </a:prstGeom>
          <a:ln w="130175" cmpd="sng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413249" y="4053625"/>
            <a:ext cx="1582302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Kabel </a:t>
            </a:r>
            <a:r>
              <a:rPr lang="cs-CZ" sz="1400" dirty="0" smtClean="0"/>
              <a:t>mezi diskem a operační pamětí.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948264" y="83784"/>
            <a:ext cx="158230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Spuštěný program.</a:t>
            </a:r>
            <a:endParaRPr lang="cs-CZ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206515" y="2875880"/>
            <a:ext cx="158230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Program na disku.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 rot="16200000">
            <a:off x="6948103" y="2873155"/>
            <a:ext cx="1440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chemeClr val="bg1">
                    <a:lumMod val="95000"/>
                  </a:schemeClr>
                </a:solidFill>
              </a:rPr>
              <a:t>Spouštím program…</a:t>
            </a:r>
            <a:endParaRPr lang="cs-CZ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animBg="1"/>
      <p:bldP spid="28" grpId="0" animBg="1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4860032" y="627534"/>
            <a:ext cx="428396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50939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Jak poznáme, které </a:t>
            </a:r>
            <a:r>
              <a:rPr lang="cs-CZ" sz="1400" b="1" dirty="0" smtClean="0"/>
              <a:t>programy</a:t>
            </a:r>
            <a:r>
              <a:rPr lang="cs-CZ" sz="1400" dirty="0" smtClean="0"/>
              <a:t> jsou </a:t>
            </a:r>
            <a:r>
              <a:rPr lang="cs-CZ" sz="1400" b="1" dirty="0" smtClean="0"/>
              <a:t>právě </a:t>
            </a:r>
            <a:r>
              <a:rPr lang="cs-CZ" sz="1400" b="1" dirty="0" smtClean="0">
                <a:solidFill>
                  <a:srgbClr val="0070C0"/>
                </a:solidFill>
              </a:rPr>
              <a:t>spuštěné</a:t>
            </a:r>
            <a:r>
              <a:rPr lang="cs-CZ" sz="1400" b="1" dirty="0" smtClean="0"/>
              <a:t> </a:t>
            </a:r>
            <a:br>
              <a:rPr lang="cs-CZ" sz="1400" b="1" dirty="0" smtClean="0"/>
            </a:br>
            <a:r>
              <a:rPr lang="cs-CZ" sz="1400" dirty="0" smtClean="0"/>
              <a:t>a které ne? 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/>
              <a:t>Můžeme si jenom „vyrolovat“ běžící aplikace.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programu – jak poznáme běžící program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6" y="1275606"/>
            <a:ext cx="4260756" cy="105670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počítači se systémem Microsoft Windows je to dobře vidět: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/>
              <a:t>spuštěný program běží ve </a:t>
            </a:r>
            <a:r>
              <a:rPr lang="cs-CZ" sz="1400" b="1" dirty="0" smtClean="0">
                <a:solidFill>
                  <a:srgbClr val="0070C0"/>
                </a:solidFill>
              </a:rPr>
              <a:t>svém okně 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a jeho tlačítko na hlavním panelu je </a:t>
            </a:r>
            <a:r>
              <a:rPr lang="cs-CZ" sz="1400" b="1" dirty="0" smtClean="0">
                <a:solidFill>
                  <a:srgbClr val="0070C0"/>
                </a:solidFill>
              </a:rPr>
              <a:t>modře podtržené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1177" y="2427734"/>
            <a:ext cx="4262802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Na tabletu nebo na mobilu to většinou </a:t>
            </a:r>
            <a:r>
              <a:rPr lang="cs-CZ" sz="1400" b="1" dirty="0">
                <a:solidFill>
                  <a:srgbClr val="0070C0"/>
                </a:solidFill>
              </a:rPr>
              <a:t>vůbec nepoznáme</a:t>
            </a:r>
            <a:r>
              <a:rPr lang="cs-CZ" sz="1400" b="1" dirty="0"/>
              <a:t>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699864"/>
            <a:ext cx="3123957" cy="2467926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6948264" y="607789"/>
            <a:ext cx="158230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Spuštěný program.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20858"/>
            <a:ext cx="4176000" cy="349284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244887" y="3849310"/>
            <a:ext cx="4262802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Spuštěný program </a:t>
            </a:r>
            <a:r>
              <a:rPr lang="cs-CZ" sz="1400" dirty="0" smtClean="0"/>
              <a:t>se také označuje jako </a:t>
            </a:r>
            <a:r>
              <a:rPr lang="cs-CZ" sz="1400" b="1" dirty="0" smtClean="0">
                <a:solidFill>
                  <a:srgbClr val="0070C0"/>
                </a:solidFill>
              </a:rPr>
              <a:t>běžící</a:t>
            </a:r>
            <a:r>
              <a:rPr lang="cs-CZ" sz="1400" dirty="0" smtClean="0"/>
              <a:t> program nebo </a:t>
            </a:r>
            <a:r>
              <a:rPr lang="cs-CZ" sz="1400" b="1" dirty="0" smtClean="0">
                <a:solidFill>
                  <a:srgbClr val="0070C0"/>
                </a:solidFill>
              </a:rPr>
              <a:t>spuštěná</a:t>
            </a:r>
            <a:r>
              <a:rPr lang="cs-CZ" sz="1400" dirty="0" smtClean="0"/>
              <a:t> (</a:t>
            </a:r>
            <a:r>
              <a:rPr lang="cs-CZ" sz="1400" b="1" dirty="0" smtClean="0">
                <a:solidFill>
                  <a:srgbClr val="0070C0"/>
                </a:solidFill>
              </a:rPr>
              <a:t>běžící</a:t>
            </a:r>
            <a:r>
              <a:rPr lang="cs-CZ" sz="1400" dirty="0" smtClean="0"/>
              <a:t>) 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dirty="0" smtClean="0"/>
              <a:t>. </a:t>
            </a:r>
            <a:br>
              <a:rPr lang="cs-CZ" sz="1400" dirty="0" smtClean="0"/>
            </a:br>
            <a:r>
              <a:rPr lang="cs-CZ" sz="1400" dirty="0" smtClean="0"/>
              <a:t>Toto vše znamená to samé.</a:t>
            </a:r>
            <a:endParaRPr lang="cs-CZ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932040" y="4011910"/>
            <a:ext cx="4132069" cy="58734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Kolik je zde </a:t>
            </a:r>
            <a:r>
              <a:rPr lang="cs-CZ" sz="1400" b="1" dirty="0" smtClean="0"/>
              <a:t>spuštěných</a:t>
            </a:r>
            <a:r>
              <a:rPr lang="cs-CZ" sz="1400" dirty="0" smtClean="0"/>
              <a:t> programů?</a:t>
            </a:r>
          </a:p>
          <a:p>
            <a:r>
              <a:rPr lang="cs-CZ" sz="1400" dirty="0" smtClean="0"/>
              <a:t>(5, jejich tlačítka jsou podtržená.)</a:t>
            </a:r>
            <a:endParaRPr lang="cs-CZ" sz="1400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275856" y="1923678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0" name="Skupina 29"/>
          <p:cNvGrpSpPr/>
          <p:nvPr/>
        </p:nvGrpSpPr>
        <p:grpSpPr>
          <a:xfrm>
            <a:off x="4427984" y="2139702"/>
            <a:ext cx="4464497" cy="1728192"/>
            <a:chOff x="4427984" y="2139702"/>
            <a:chExt cx="4464497" cy="1728192"/>
          </a:xfrm>
        </p:grpSpPr>
        <p:cxnSp>
          <p:nvCxnSpPr>
            <p:cNvPr id="26" name="Pravoúhlá spojnice 25"/>
            <p:cNvCxnSpPr/>
            <p:nvPr/>
          </p:nvCxnSpPr>
          <p:spPr>
            <a:xfrm>
              <a:off x="4427984" y="2139702"/>
              <a:ext cx="4464000" cy="1728192"/>
            </a:xfrm>
            <a:prstGeom prst="bentConnector3">
              <a:avLst>
                <a:gd name="adj1" fmla="val 7188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V="1">
              <a:off x="8892480" y="3630879"/>
              <a:ext cx="1" cy="2370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05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animBg="1"/>
      <p:bldP spid="21" grpId="0" animBg="1"/>
      <p:bldP spid="22" grpId="0" animBg="1"/>
      <p:bldP spid="2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3096344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Mezi </a:t>
            </a:r>
            <a:r>
              <a:rPr lang="cs-CZ" sz="1400" b="1" dirty="0" smtClean="0"/>
              <a:t>spuštěnými</a:t>
            </a:r>
            <a:r>
              <a:rPr lang="cs-CZ" sz="1400" dirty="0" smtClean="0"/>
              <a:t> (běžícími) </a:t>
            </a:r>
            <a:r>
              <a:rPr lang="cs-CZ" sz="1400" b="1" dirty="0" smtClean="0"/>
              <a:t>programy</a:t>
            </a:r>
            <a:r>
              <a:rPr lang="cs-CZ" sz="1400" dirty="0" smtClean="0"/>
              <a:t> se můžeme </a:t>
            </a:r>
            <a:r>
              <a:rPr lang="cs-CZ" sz="1400" b="1" dirty="0" smtClean="0">
                <a:solidFill>
                  <a:srgbClr val="0070C0"/>
                </a:solidFill>
              </a:rPr>
              <a:t>přepínat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Přepínání mezi spuštěnými programy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1275606"/>
            <a:ext cx="3096344" cy="148758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</a:t>
            </a:r>
            <a:r>
              <a:rPr lang="cs-CZ" sz="1400" b="1" dirty="0" smtClean="0"/>
              <a:t>počítači se systémem Microsoft Windows </a:t>
            </a:r>
            <a:r>
              <a:rPr lang="cs-CZ" sz="1400" dirty="0" smtClean="0"/>
              <a:t>stačí: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klepnout</a:t>
            </a:r>
            <a:r>
              <a:rPr lang="cs-CZ" sz="1400" dirty="0"/>
              <a:t> </a:t>
            </a:r>
            <a:r>
              <a:rPr lang="cs-CZ" sz="1400" b="1" dirty="0"/>
              <a:t>kamkoliv do okna </a:t>
            </a:r>
            <a:r>
              <a:rPr lang="cs-CZ" sz="1400" dirty="0"/>
              <a:t>běžícího programu,</a:t>
            </a:r>
            <a:endParaRPr lang="cs-CZ" sz="1400" b="1" dirty="0" smtClean="0">
              <a:solidFill>
                <a:srgbClr val="0070C0"/>
              </a:solidFill>
            </a:endParaRP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nebo klepnout na jeho </a:t>
            </a:r>
            <a:r>
              <a:rPr lang="cs-CZ" sz="1400" b="1" dirty="0" smtClean="0"/>
              <a:t>tlačítko</a:t>
            </a:r>
            <a:r>
              <a:rPr lang="cs-CZ" sz="1400" dirty="0" smtClean="0"/>
              <a:t> na hlavním panelu.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5" y="2931790"/>
            <a:ext cx="3096343" cy="166455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648000"/>
            <a:r>
              <a:rPr lang="cs-CZ" sz="1400" b="1" dirty="0"/>
              <a:t>Na tabletu nebo na mobilu </a:t>
            </a:r>
            <a:r>
              <a:rPr lang="cs-CZ" sz="1400" dirty="0" smtClean="0"/>
              <a:t>většinou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znovu vybereme aplikaci</a:t>
            </a:r>
            <a:r>
              <a:rPr lang="cs-CZ" sz="1400" dirty="0" smtClean="0"/>
              <a:t>, do které se chceme </a:t>
            </a:r>
            <a:r>
              <a:rPr lang="cs-CZ" sz="1400" b="1" dirty="0" smtClean="0"/>
              <a:t>přepnout.</a:t>
            </a:r>
          </a:p>
          <a:p>
            <a:pPr marL="648000"/>
            <a:r>
              <a:rPr lang="cs-CZ" sz="1400" dirty="0" smtClean="0"/>
              <a:t>Můžeme také použít </a:t>
            </a:r>
            <a:r>
              <a:rPr lang="cs-CZ" sz="1400" b="1" dirty="0" smtClean="0"/>
              <a:t>tlačítko pro výběr běžící aplikace </a:t>
            </a:r>
            <a:br>
              <a:rPr lang="cs-CZ" sz="1400" b="1" dirty="0" smtClean="0"/>
            </a:br>
            <a:r>
              <a:rPr lang="cs-CZ" sz="1400" dirty="0" smtClean="0"/>
              <a:t>(pokud je k dispozici).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06" y="699542"/>
            <a:ext cx="5682390" cy="3219822"/>
          </a:xfrm>
          <a:prstGeom prst="rect">
            <a:avLst/>
          </a:prstGeom>
        </p:spPr>
      </p:pic>
      <p:cxnSp>
        <p:nvCxnSpPr>
          <p:cNvPr id="13" name="Pravoúhlá spojnice 12"/>
          <p:cNvCxnSpPr/>
          <p:nvPr/>
        </p:nvCxnSpPr>
        <p:spPr>
          <a:xfrm flipV="1">
            <a:off x="3131841" y="1321992"/>
            <a:ext cx="3063460" cy="5950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2736192" y="2415253"/>
            <a:ext cx="3564000" cy="1370221"/>
          </a:xfrm>
          <a:prstGeom prst="bentConnector3">
            <a:avLst>
              <a:gd name="adj1" fmla="val 999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05" y="4188878"/>
            <a:ext cx="2048693" cy="399096"/>
          </a:xfrm>
          <a:prstGeom prst="rect">
            <a:avLst/>
          </a:prstGeom>
        </p:spPr>
      </p:pic>
      <p:cxnSp>
        <p:nvCxnSpPr>
          <p:cNvPr id="24" name="Pravoúhlá spojnice 23"/>
          <p:cNvCxnSpPr/>
          <p:nvPr/>
        </p:nvCxnSpPr>
        <p:spPr>
          <a:xfrm>
            <a:off x="3060048" y="4018224"/>
            <a:ext cx="1908000" cy="344133"/>
          </a:xfrm>
          <a:prstGeom prst="bentConnector3">
            <a:avLst>
              <a:gd name="adj1" fmla="val 10015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42282"/>
            <a:ext cx="612000" cy="1257660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6516216" y="987574"/>
            <a:ext cx="1762892" cy="160043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Pro </a:t>
            </a:r>
            <a:r>
              <a:rPr lang="cs-CZ" sz="1400" b="1" dirty="0" smtClean="0"/>
              <a:t>přepínání</a:t>
            </a:r>
            <a:r>
              <a:rPr lang="cs-CZ" sz="1400" dirty="0" smtClean="0"/>
              <a:t> mezi běžící programy, tedy mezi okny spuštěných aplikací, můžeme také použít tlačítka </a:t>
            </a:r>
            <a:r>
              <a:rPr lang="cs-CZ" sz="1400" b="1" dirty="0" smtClean="0">
                <a:solidFill>
                  <a:srgbClr val="0070C0"/>
                </a:solidFill>
              </a:rPr>
              <a:t>Maximalizovat</a:t>
            </a:r>
            <a:r>
              <a:rPr lang="cs-CZ" sz="1400" dirty="0" smtClean="0"/>
              <a:t> a </a:t>
            </a:r>
            <a:r>
              <a:rPr lang="cs-CZ" sz="1400" b="1" dirty="0" smtClean="0">
                <a:solidFill>
                  <a:srgbClr val="0070C0"/>
                </a:solidFill>
              </a:rPr>
              <a:t>Minimalizovat</a:t>
            </a:r>
            <a:r>
              <a:rPr lang="cs-CZ" sz="1400" dirty="0" smtClean="0"/>
              <a:t>. </a:t>
            </a:r>
            <a:endParaRPr lang="cs-CZ" sz="1400" dirty="0"/>
          </a:p>
        </p:txBody>
      </p:sp>
      <p:cxnSp>
        <p:nvCxnSpPr>
          <p:cNvPr id="32" name="Pravoúhlá spojnice 31"/>
          <p:cNvCxnSpPr/>
          <p:nvPr/>
        </p:nvCxnSpPr>
        <p:spPr>
          <a:xfrm rot="5400000" flipH="1" flipV="1">
            <a:off x="7488432" y="1383574"/>
            <a:ext cx="1368000" cy="576000"/>
          </a:xfrm>
          <a:prstGeom prst="bentConnector3">
            <a:avLst>
              <a:gd name="adj1" fmla="val 14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uiExpand="1" build="p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3096344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Běžící </a:t>
            </a:r>
            <a:r>
              <a:rPr lang="cs-CZ" sz="1400" b="1" dirty="0" smtClean="0"/>
              <a:t>program</a:t>
            </a:r>
            <a:r>
              <a:rPr lang="cs-CZ" sz="1400" dirty="0" smtClean="0"/>
              <a:t> můžeme </a:t>
            </a:r>
            <a:r>
              <a:rPr lang="cs-CZ" sz="1400" b="1" dirty="0" smtClean="0">
                <a:solidFill>
                  <a:srgbClr val="0070C0"/>
                </a:solidFill>
              </a:rPr>
              <a:t>ukončit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Ukončení běžícího (= spuštěného) programu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1131590"/>
            <a:ext cx="3096344" cy="1005403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</a:t>
            </a:r>
            <a:r>
              <a:rPr lang="cs-CZ" sz="1400" b="1" dirty="0" smtClean="0"/>
              <a:t>počítači se systémem Microsoft Windows </a:t>
            </a:r>
            <a:r>
              <a:rPr lang="cs-CZ" sz="1400" dirty="0" smtClean="0"/>
              <a:t>stačí: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klepnout</a:t>
            </a:r>
            <a:r>
              <a:rPr lang="cs-CZ" sz="1400" dirty="0"/>
              <a:t> </a:t>
            </a:r>
            <a:r>
              <a:rPr lang="cs-CZ" sz="1400" dirty="0" smtClean="0"/>
              <a:t>na tlačítko </a:t>
            </a:r>
            <a:r>
              <a:rPr lang="cs-CZ" sz="1400" b="1" dirty="0" smtClean="0">
                <a:solidFill>
                  <a:srgbClr val="0070C0"/>
                </a:solidFill>
              </a:rPr>
              <a:t>Zavřít</a:t>
            </a:r>
            <a:r>
              <a:rPr lang="cs-CZ" sz="1400" dirty="0" smtClean="0"/>
              <a:t> </a:t>
            </a:r>
            <a:r>
              <a:rPr lang="cs-CZ" sz="1400" b="1" dirty="0" smtClean="0"/>
              <a:t>vpravo nahoře </a:t>
            </a:r>
            <a:r>
              <a:rPr lang="cs-CZ" sz="1400" dirty="0" smtClean="0"/>
              <a:t>na jeho </a:t>
            </a:r>
            <a:r>
              <a:rPr lang="cs-CZ" sz="1400" b="1" dirty="0" smtClean="0">
                <a:solidFill>
                  <a:srgbClr val="0070C0"/>
                </a:solidFill>
              </a:rPr>
              <a:t>okně</a:t>
            </a:r>
            <a:r>
              <a:rPr lang="cs-CZ" sz="1400" dirty="0" smtClean="0"/>
              <a:t>,</a:t>
            </a:r>
            <a:endParaRPr lang="cs-CZ" sz="1400" b="1" dirty="0" smtClean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5" y="2931790"/>
            <a:ext cx="3096343" cy="144911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648000"/>
            <a:r>
              <a:rPr lang="cs-CZ" sz="1400" b="1" dirty="0"/>
              <a:t>Na tabletu nebo na mobilu </a:t>
            </a:r>
            <a:r>
              <a:rPr lang="cs-CZ" sz="1400" dirty="0" smtClean="0"/>
              <a:t>se aplikace většinou </a:t>
            </a:r>
            <a:r>
              <a:rPr lang="cs-CZ" sz="1400" b="1" dirty="0" smtClean="0"/>
              <a:t>vůbec neukončují</a:t>
            </a:r>
            <a:r>
              <a:rPr lang="cs-CZ" sz="1400" dirty="0" smtClean="0"/>
              <a:t>.</a:t>
            </a:r>
          </a:p>
          <a:p>
            <a:pPr marL="648000"/>
            <a:r>
              <a:rPr lang="cs-CZ" sz="1400" b="1" dirty="0" smtClean="0"/>
              <a:t>Běží stále </a:t>
            </a:r>
            <a:r>
              <a:rPr lang="cs-CZ" sz="1400" dirty="0" smtClean="0"/>
              <a:t>na pozadí naší práce a operační systém mobilu si s nimi nějak poradí.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06" y="699542"/>
            <a:ext cx="5682390" cy="3219822"/>
          </a:xfrm>
          <a:prstGeom prst="rect">
            <a:avLst/>
          </a:prstGeom>
        </p:spPr>
      </p:pic>
      <p:cxnSp>
        <p:nvCxnSpPr>
          <p:cNvPr id="13" name="Pravoúhlá spojnice 12"/>
          <p:cNvCxnSpPr/>
          <p:nvPr/>
        </p:nvCxnSpPr>
        <p:spPr>
          <a:xfrm flipV="1">
            <a:off x="2771800" y="987574"/>
            <a:ext cx="5976664" cy="792088"/>
          </a:xfrm>
          <a:prstGeom prst="bentConnector3">
            <a:avLst>
              <a:gd name="adj1" fmla="val 883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42282"/>
            <a:ext cx="612000" cy="125766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699542"/>
            <a:ext cx="56823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95936" y="627534"/>
            <a:ext cx="514806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032447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Už víme, že počítačové programy (aplikace),</a:t>
            </a:r>
            <a:r>
              <a:rPr lang="cs-CZ" sz="1400" dirty="0" smtClean="0"/>
              <a:t> 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dirty="0" smtClean="0"/>
              <a:t> [</a:t>
            </a:r>
            <a:r>
              <a:rPr lang="cs-CZ" sz="1400" dirty="0" err="1" smtClean="0"/>
              <a:t>softvér</a:t>
            </a:r>
            <a:r>
              <a:rPr lang="cs-CZ" sz="1400" dirty="0" smtClean="0"/>
              <a:t>]. </a:t>
            </a:r>
            <a:endParaRPr lang="cs-CZ" sz="1400" b="1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Také však už víme, že cílem naší práce jsou naše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přesněji</a:t>
            </a:r>
            <a:r>
              <a:rPr lang="cs-CZ" sz="1400" b="1" dirty="0" smtClean="0">
                <a:solidFill>
                  <a:srgbClr val="0070C0"/>
                </a:solidFill>
              </a:rPr>
              <a:t>: datové soubory</a:t>
            </a:r>
            <a:r>
              <a:rPr lang="cs-CZ" sz="1400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5" y="2067788"/>
            <a:ext cx="3744415" cy="1944122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počítači jsou </a:t>
            </a:r>
            <a:r>
              <a:rPr lang="cs-CZ" sz="1400" b="1" dirty="0" smtClean="0">
                <a:solidFill>
                  <a:srgbClr val="0070C0"/>
                </a:solidFill>
              </a:rPr>
              <a:t>programy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/>
              <a:t>Programům</a:t>
            </a:r>
            <a:r>
              <a:rPr lang="cs-CZ" sz="1400" dirty="0" smtClean="0"/>
              <a:t> jsme se už věnovali, teď pomalu přejdeme k tomu, jak se pracuje s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Důležité je vědět, že pod pojmem </a:t>
            </a:r>
            <a:r>
              <a:rPr lang="cs-CZ" sz="1400" b="1" dirty="0" smtClean="0"/>
              <a:t>dokument</a:t>
            </a:r>
            <a:r>
              <a:rPr lang="cs-CZ" sz="1400" dirty="0" smtClean="0"/>
              <a:t> (nebo také </a:t>
            </a:r>
            <a:r>
              <a:rPr lang="cs-CZ" sz="1400" b="1" dirty="0" smtClean="0">
                <a:solidFill>
                  <a:srgbClr val="0070C0"/>
                </a:solidFill>
              </a:rPr>
              <a:t>datový soubor</a:t>
            </a:r>
            <a:r>
              <a:rPr lang="cs-CZ" sz="1400" dirty="0" smtClean="0"/>
              <a:t>) se v počítači chápe </a:t>
            </a:r>
            <a:r>
              <a:rPr lang="cs-CZ" sz="1400" b="1" dirty="0" smtClean="0"/>
              <a:t>nejen (textový) dokument</a:t>
            </a:r>
            <a:r>
              <a:rPr lang="cs-CZ" sz="1400" dirty="0" smtClean="0"/>
              <a:t>, ale </a:t>
            </a:r>
            <a:r>
              <a:rPr lang="cs-CZ" sz="1400" b="1" dirty="0" smtClean="0"/>
              <a:t>jakýkoliv</a:t>
            </a:r>
            <a:r>
              <a:rPr lang="cs-CZ" sz="1400" dirty="0" smtClean="0"/>
              <a:t> </a:t>
            </a:r>
            <a:r>
              <a:rPr lang="cs-CZ" sz="1400" b="1" dirty="0" smtClean="0"/>
              <a:t>dokument</a:t>
            </a:r>
            <a:r>
              <a:rPr lang="cs-CZ" sz="1400" dirty="0" smtClean="0"/>
              <a:t>, třeba obrázek, zvuk, video, webová stránka, tabulka apod.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771550"/>
            <a:ext cx="2859041" cy="201622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034" y="54011"/>
            <a:ext cx="1642756" cy="217491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42" y="1754378"/>
            <a:ext cx="2539394" cy="24448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830" y="2275677"/>
            <a:ext cx="3379529" cy="224497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771550"/>
            <a:ext cx="2859041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15</a:t>
            </a:fld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73199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79512" y="2719847"/>
            <a:ext cx="2664296" cy="1600438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Raději ještě jednou: </a:t>
            </a:r>
            <a:b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Důležité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je vědět, že pod pojmem </a:t>
            </a:r>
            <a:r>
              <a:rPr lang="cs-CZ" b="1" dirty="0">
                <a:solidFill>
                  <a:srgbClr val="0070C0"/>
                </a:solidFill>
              </a:rPr>
              <a:t>dokument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(nebo také datový soubor) se v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počítači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chápe nejen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text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ale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jakýkoliv dokument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třeba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obrázek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zvuk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video, webová stránka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tabulka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apod.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2719847"/>
            <a:ext cx="2664296" cy="1600438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699542"/>
            <a:ext cx="4032448" cy="1692771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cs-CZ" dirty="0"/>
              <a:t>Umíme již </a:t>
            </a:r>
            <a:r>
              <a:rPr lang="cs-CZ" b="1" dirty="0"/>
              <a:t>spouštět</a:t>
            </a:r>
            <a:r>
              <a:rPr lang="cs-CZ" dirty="0"/>
              <a:t> programy, </a:t>
            </a:r>
            <a:r>
              <a:rPr lang="cs-CZ" b="1" dirty="0"/>
              <a:t>přepínat</a:t>
            </a:r>
            <a:r>
              <a:rPr lang="cs-CZ" dirty="0"/>
              <a:t> se mezi nimi, </a:t>
            </a:r>
            <a:r>
              <a:rPr lang="cs-CZ" b="1" dirty="0"/>
              <a:t>měnit velikost </a:t>
            </a:r>
            <a:r>
              <a:rPr lang="cs-CZ" dirty="0"/>
              <a:t>jejich okna a také umíme program </a:t>
            </a:r>
            <a:r>
              <a:rPr lang="cs-CZ" b="1" dirty="0"/>
              <a:t>ukončit</a:t>
            </a:r>
            <a:r>
              <a:rPr lang="cs-CZ" dirty="0"/>
              <a:t>, </a:t>
            </a:r>
            <a:r>
              <a:rPr lang="cs-CZ" b="1" dirty="0"/>
              <a:t>zavřít</a:t>
            </a:r>
            <a:r>
              <a:rPr lang="cs-CZ" dirty="0"/>
              <a:t> jeho okno. </a:t>
            </a:r>
          </a:p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b="1" dirty="0">
                <a:solidFill>
                  <a:srgbClr val="0070C0"/>
                </a:solidFill>
                <a:latin typeface="Calibri" pitchFamily="34" charset="0"/>
              </a:rPr>
              <a:t>Program</a:t>
            </a:r>
            <a:r>
              <a:rPr lang="cs-CZ" dirty="0">
                <a:latin typeface="Calibri" pitchFamily="34" charset="0"/>
              </a:rPr>
              <a:t> obsahuje </a:t>
            </a:r>
            <a:r>
              <a:rPr lang="cs-CZ" b="1" dirty="0">
                <a:latin typeface="Calibri" pitchFamily="34" charset="0"/>
              </a:rPr>
              <a:t>nástroje pro naši práci</a:t>
            </a:r>
            <a:r>
              <a:rPr lang="cs-CZ" dirty="0">
                <a:latin typeface="Calibri" pitchFamily="34" charset="0"/>
              </a:rPr>
              <a:t>. </a:t>
            </a:r>
          </a:p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dirty="0">
                <a:latin typeface="Calibri" pitchFamily="34" charset="0"/>
              </a:rPr>
              <a:t>Pomocí těchto nástrojů vytváříme své </a:t>
            </a:r>
            <a:r>
              <a:rPr lang="cs-CZ" b="1" dirty="0">
                <a:solidFill>
                  <a:srgbClr val="0070C0"/>
                </a:solidFill>
                <a:latin typeface="Calibri" pitchFamily="34" charset="0"/>
              </a:rPr>
              <a:t>dokumenty</a:t>
            </a:r>
            <a:r>
              <a:rPr lang="cs-CZ" dirty="0">
                <a:latin typeface="Calibri" pitchFamily="34" charset="0"/>
              </a:rPr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83968" y="483518"/>
            <a:ext cx="4860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04" y="57153"/>
            <a:ext cx="4222272" cy="256617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04" y="57153"/>
            <a:ext cx="4222272" cy="2566172"/>
          </a:xfrm>
          <a:prstGeom prst="rect">
            <a:avLst/>
          </a:prstGeom>
        </p:spPr>
      </p:pic>
      <p:cxnSp>
        <p:nvCxnSpPr>
          <p:cNvPr id="11" name="Pravoúhlá spojnice 10"/>
          <p:cNvCxnSpPr/>
          <p:nvPr/>
        </p:nvCxnSpPr>
        <p:spPr>
          <a:xfrm flipV="1">
            <a:off x="3563888" y="555526"/>
            <a:ext cx="1764000" cy="1116000"/>
          </a:xfrm>
          <a:prstGeom prst="bentConnector3">
            <a:avLst>
              <a:gd name="adj1" fmla="val 50000"/>
            </a:avLst>
          </a:prstGeom>
          <a:ln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flipV="1">
            <a:off x="1497524" y="1891971"/>
            <a:ext cx="3578532" cy="373683"/>
          </a:xfrm>
          <a:prstGeom prst="bentConnector3">
            <a:avLst>
              <a:gd name="adj1" fmla="val 81799"/>
            </a:avLst>
          </a:prstGeom>
          <a:ln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2" y="2715766"/>
            <a:ext cx="3289472" cy="14584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40" y="2850708"/>
            <a:ext cx="2809432" cy="1809274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5617964" y="1584194"/>
            <a:ext cx="1751793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Dokument – obrázek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624657" y="3508699"/>
            <a:ext cx="1751793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Dokument – text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699616" y="3200922"/>
            <a:ext cx="1751793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Dokument – 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5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uiExpand="1" build="p" animBg="1"/>
      <p:bldP spid="18" grpId="0" animBg="1"/>
      <p:bldP spid="8" grpId="0" uiExpand="1" build="p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067944" y="627534"/>
            <a:ext cx="507605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032447" cy="4034915"/>
          </a:xfrm>
        </p:spPr>
        <p:txBody>
          <a:bodyPr>
            <a:normAutofit/>
          </a:bodyPr>
          <a:lstStyle/>
          <a:p>
            <a:pPr marL="215979" indent="-215979" defTabSz="914400">
              <a:spcBef>
                <a:spcPts val="600"/>
              </a:spcBef>
            </a:pPr>
            <a:r>
              <a:rPr lang="cs-CZ" sz="1400" b="1" dirty="0">
                <a:solidFill>
                  <a:srgbClr val="0070C0"/>
                </a:solidFill>
              </a:rPr>
              <a:t>Programy (aplikace),</a:t>
            </a:r>
            <a:r>
              <a:rPr lang="cs-CZ" sz="1400" dirty="0"/>
              <a:t> si můžeme rozdělit do tří skupin:</a:t>
            </a:r>
          </a:p>
          <a:p>
            <a:pPr marL="216000" indent="-216000" defTabSz="91440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  <a:buFont typeface="+mj-lt"/>
              <a:buAutoNum type="arabicPeriod"/>
            </a:pPr>
            <a:r>
              <a:rPr lang="cs-CZ" sz="1400" dirty="0"/>
              <a:t>Programy, které </a:t>
            </a:r>
            <a:r>
              <a:rPr lang="cs-CZ" sz="1400" b="1" dirty="0"/>
              <a:t>žádné dokumenty </a:t>
            </a:r>
            <a:r>
              <a:rPr lang="cs-CZ" sz="1400" b="1" dirty="0">
                <a:solidFill>
                  <a:srgbClr val="0070C0"/>
                </a:solidFill>
              </a:rPr>
              <a:t>nevytvářejí</a:t>
            </a:r>
            <a:r>
              <a:rPr lang="cs-CZ" sz="1400" b="1" dirty="0"/>
              <a:t> </a:t>
            </a:r>
            <a:r>
              <a:rPr lang="cs-CZ" sz="1400" dirty="0"/>
              <a:t>ani </a:t>
            </a:r>
            <a:r>
              <a:rPr lang="cs-CZ" sz="1400" b="1" dirty="0"/>
              <a:t>nečtou</a:t>
            </a:r>
            <a:r>
              <a:rPr lang="cs-CZ" sz="1400" dirty="0"/>
              <a:t>. Prostě je </a:t>
            </a:r>
            <a:r>
              <a:rPr lang="cs-CZ" sz="1400" b="1" dirty="0"/>
              <a:t>nepotřebují</a:t>
            </a:r>
            <a:r>
              <a:rPr lang="cs-CZ" sz="1400" dirty="0" smtClean="0"/>
              <a:t>.</a:t>
            </a:r>
          </a:p>
          <a:p>
            <a:pPr marL="505182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</a:pPr>
            <a:r>
              <a:rPr lang="cs-CZ" sz="1400" dirty="0" smtClean="0"/>
              <a:t>Třeba Kalkulačka, Stopky, jednoduché hry…</a:t>
            </a:r>
          </a:p>
          <a:p>
            <a:pPr marL="216000" indent="-216000" defTabSz="91440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  <a:buFont typeface="+mj-lt"/>
              <a:buAutoNum type="arabicPeriod"/>
            </a:pPr>
            <a:r>
              <a:rPr lang="cs-CZ" sz="1400" dirty="0"/>
              <a:t>Programy, které </a:t>
            </a:r>
            <a:r>
              <a:rPr lang="cs-CZ" sz="1400" b="1" dirty="0" smtClean="0"/>
              <a:t>dokumenty </a:t>
            </a:r>
            <a:r>
              <a:rPr lang="cs-CZ" sz="1400" b="1" dirty="0" smtClean="0">
                <a:solidFill>
                  <a:srgbClr val="0070C0"/>
                </a:solidFill>
              </a:rPr>
              <a:t>pouze čtou </a:t>
            </a:r>
            <a:r>
              <a:rPr lang="cs-CZ" sz="1400" b="1" dirty="0" smtClean="0"/>
              <a:t>(otevírají)</a:t>
            </a:r>
            <a:r>
              <a:rPr lang="cs-CZ" sz="1400" dirty="0" smtClean="0"/>
              <a:t>. </a:t>
            </a:r>
            <a:endParaRPr lang="cs-CZ" sz="1400" dirty="0"/>
          </a:p>
          <a:p>
            <a:pPr marL="505182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</a:pPr>
            <a:r>
              <a:rPr lang="cs-CZ" sz="1400" dirty="0" smtClean="0"/>
              <a:t>Příkladem programu, který </a:t>
            </a:r>
            <a:r>
              <a:rPr lang="cs-CZ" sz="1400" b="1" dirty="0" smtClean="0"/>
              <a:t>načítá a zobrazuje dokumenty </a:t>
            </a:r>
            <a:r>
              <a:rPr lang="cs-CZ" sz="1400" dirty="0" smtClean="0"/>
              <a:t>– webové stránky (přes Internet – budeme probírat) je </a:t>
            </a:r>
            <a:r>
              <a:rPr lang="cs-CZ" sz="1400" b="1" dirty="0" smtClean="0"/>
              <a:t>prohlížeč webových stránek</a:t>
            </a:r>
            <a:r>
              <a:rPr lang="cs-CZ" sz="1400" dirty="0" smtClean="0"/>
              <a:t> (například Google Chrome, Microsoft </a:t>
            </a:r>
            <a:r>
              <a:rPr lang="cs-CZ" sz="1400" dirty="0" err="1" smtClean="0"/>
              <a:t>Edge</a:t>
            </a:r>
            <a:r>
              <a:rPr lang="cs-CZ" sz="1400" dirty="0" smtClean="0"/>
              <a:t>, Apple Safari a další).</a:t>
            </a:r>
          </a:p>
          <a:p>
            <a:pPr marL="216000" indent="-21600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  <a:buFont typeface="+mj-lt"/>
              <a:buAutoNum type="arabicPeriod"/>
            </a:pPr>
            <a:r>
              <a:rPr lang="cs-CZ" sz="1400" dirty="0"/>
              <a:t>Programy, které </a:t>
            </a:r>
            <a:r>
              <a:rPr lang="cs-CZ" sz="1400" dirty="0" smtClean="0"/>
              <a:t>dokumenty </a:t>
            </a:r>
            <a:r>
              <a:rPr lang="cs-CZ" sz="1400" b="1" dirty="0" smtClean="0">
                <a:solidFill>
                  <a:srgbClr val="0070C0"/>
                </a:solidFill>
              </a:rPr>
              <a:t>vytvářejí</a:t>
            </a:r>
            <a:r>
              <a:rPr lang="cs-CZ" sz="1400" dirty="0" smtClean="0"/>
              <a:t>. A také </a:t>
            </a:r>
            <a:r>
              <a:rPr lang="cs-CZ" sz="1400" b="1" dirty="0" smtClean="0">
                <a:solidFill>
                  <a:srgbClr val="0070C0"/>
                </a:solidFill>
              </a:rPr>
              <a:t>ukládají</a:t>
            </a:r>
            <a:r>
              <a:rPr lang="cs-CZ" sz="1400" dirty="0" smtClean="0"/>
              <a:t>, buď na </a:t>
            </a:r>
            <a:r>
              <a:rPr lang="cs-CZ" sz="1400" b="1" dirty="0" smtClean="0"/>
              <a:t>disk</a:t>
            </a:r>
            <a:r>
              <a:rPr lang="cs-CZ" sz="1400" dirty="0" smtClean="0"/>
              <a:t> počítače nebo do </a:t>
            </a:r>
            <a:r>
              <a:rPr lang="cs-CZ" sz="1400" b="1" dirty="0" err="1" smtClean="0"/>
              <a:t>cloudu</a:t>
            </a:r>
            <a:r>
              <a:rPr lang="cs-CZ" sz="1400" dirty="0" smtClean="0"/>
              <a:t>.</a:t>
            </a:r>
            <a:endParaRPr lang="cs-CZ" sz="1400" dirty="0"/>
          </a:p>
          <a:p>
            <a:pPr marL="505182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 podrobněji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5" y="4227934"/>
            <a:ext cx="3816424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Této skupině programů se budeme dále věnovat.</a:t>
            </a:r>
            <a:endParaRPr lang="cs-CZ" sz="1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49" y="54011"/>
            <a:ext cx="1642756" cy="21749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54011"/>
            <a:ext cx="1405676" cy="21930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07" y="712472"/>
            <a:ext cx="1387313" cy="24151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63637"/>
            <a:ext cx="4476798" cy="29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4716016" y="627534"/>
            <a:ext cx="442798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48" y="1059582"/>
            <a:ext cx="3978615" cy="3005429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521934" cy="393343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b="1" dirty="0" smtClean="0"/>
              <a:t> obsahují texty, obrázky, hudbu, video </a:t>
            </a:r>
            <a:br>
              <a:rPr lang="cs-CZ" sz="1400" b="1" dirty="0" smtClean="0"/>
            </a:br>
            <a:r>
              <a:rPr lang="cs-CZ" sz="1400" dirty="0" smtClean="0"/>
              <a:t>atd. atd. To už víme.</a:t>
            </a:r>
            <a:endParaRPr lang="cs-CZ" sz="1400" dirty="0"/>
          </a:p>
          <a:p>
            <a:pPr marL="215979" indent="-215979">
              <a:spcBef>
                <a:spcPts val="1800"/>
              </a:spcBef>
            </a:pPr>
            <a:r>
              <a:rPr lang="cs-CZ" sz="1400" b="1" dirty="0" smtClean="0"/>
              <a:t>Nedají se spustit. </a:t>
            </a:r>
            <a:r>
              <a:rPr lang="cs-CZ" sz="1400" b="1" dirty="0" smtClean="0">
                <a:solidFill>
                  <a:srgbClr val="0070C0"/>
                </a:solidFill>
              </a:rPr>
              <a:t>Dokument</a:t>
            </a:r>
            <a:r>
              <a:rPr lang="cs-CZ" sz="1400" b="1" dirty="0" smtClean="0"/>
              <a:t> </a:t>
            </a:r>
            <a:r>
              <a:rPr lang="cs-CZ" sz="1400" dirty="0" smtClean="0"/>
              <a:t>je vždy </a:t>
            </a:r>
            <a:r>
              <a:rPr lang="cs-CZ" sz="1400" b="1" dirty="0" smtClean="0">
                <a:solidFill>
                  <a:srgbClr val="0070C0"/>
                </a:solidFill>
              </a:rPr>
              <a:t>otevřen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v</a:t>
            </a:r>
            <a:r>
              <a:rPr lang="cs-CZ" sz="1400" b="1" dirty="0" smtClean="0">
                <a:solidFill>
                  <a:srgbClr val="C00000"/>
                </a:solidFill>
              </a:rPr>
              <a:t> </a:t>
            </a:r>
            <a:r>
              <a:rPr lang="cs-CZ" sz="1400" b="1" dirty="0" smtClean="0">
                <a:solidFill>
                  <a:srgbClr val="0070C0"/>
                </a:solidFill>
              </a:rPr>
              <a:t>programu</a:t>
            </a:r>
            <a:r>
              <a:rPr lang="cs-CZ" sz="1400" b="1" dirty="0" smtClean="0"/>
              <a:t>, </a:t>
            </a:r>
            <a:r>
              <a:rPr lang="cs-CZ" sz="1400" dirty="0" smtClean="0"/>
              <a:t>který s ním umí pracovat. </a:t>
            </a:r>
          </a:p>
          <a:p>
            <a:pPr marL="215979" indent="-215979">
              <a:spcBef>
                <a:spcPts val="18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Spuštěné programy </a:t>
            </a:r>
            <a:r>
              <a:rPr lang="cs-CZ" sz="1400" b="1" dirty="0" smtClean="0"/>
              <a:t>(a v nich </a:t>
            </a:r>
            <a:r>
              <a:rPr lang="cs-CZ" sz="1400" b="1" dirty="0" smtClean="0">
                <a:solidFill>
                  <a:srgbClr val="0070C0"/>
                </a:solidFill>
              </a:rPr>
              <a:t>otevřené dokumenty</a:t>
            </a:r>
            <a:r>
              <a:rPr lang="cs-CZ" sz="1400" b="1" dirty="0" smtClean="0"/>
              <a:t>) </a:t>
            </a:r>
            <a:r>
              <a:rPr lang="cs-CZ" sz="1400" dirty="0" smtClean="0"/>
              <a:t>se nacházejí v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 </a:t>
            </a:r>
            <a:r>
              <a:rPr lang="cs-CZ" sz="1400" dirty="0" smtClean="0"/>
              <a:t>počítače.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Dokumenty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14" name="Pravoúhlá spojnice 13"/>
          <p:cNvCxnSpPr/>
          <p:nvPr/>
        </p:nvCxnSpPr>
        <p:spPr>
          <a:xfrm>
            <a:off x="4211960" y="915566"/>
            <a:ext cx="3744416" cy="1296144"/>
          </a:xfrm>
          <a:prstGeom prst="bentConnector3">
            <a:avLst>
              <a:gd name="adj1" fmla="val 9992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94082" y="2715766"/>
            <a:ext cx="4278302" cy="172867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Ještě raději znovu. Zcela zásadní věc, kterou je zapotřebí </a:t>
            </a:r>
            <a:r>
              <a:rPr lang="cs-CZ" sz="1400" b="1" dirty="0" smtClean="0">
                <a:solidFill>
                  <a:srgbClr val="C00000"/>
                </a:solidFill>
              </a:rPr>
              <a:t>pochopit</a:t>
            </a:r>
            <a:r>
              <a:rPr lang="cs-CZ" sz="1400" dirty="0" smtClean="0"/>
              <a:t>: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 nemohou být samotné nikde jinde, než na disku počítače. </a:t>
            </a:r>
            <a:r>
              <a:rPr lang="cs-CZ" sz="1400" b="1" dirty="0" smtClean="0"/>
              <a:t>Text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nemůžeme</a:t>
            </a:r>
            <a:r>
              <a:rPr lang="cs-CZ" sz="1400" b="1" dirty="0" smtClean="0"/>
              <a:t> spustit</a:t>
            </a:r>
            <a:r>
              <a:rPr lang="cs-CZ" sz="1400" dirty="0" smtClean="0"/>
              <a:t>, </a:t>
            </a:r>
            <a:r>
              <a:rPr lang="cs-CZ" sz="1400" b="1" dirty="0" smtClean="0"/>
              <a:t>obrázek </a:t>
            </a:r>
            <a:r>
              <a:rPr lang="cs-CZ" sz="1400" b="1" dirty="0" smtClean="0">
                <a:solidFill>
                  <a:srgbClr val="C00000"/>
                </a:solidFill>
              </a:rPr>
              <a:t>nemůžeme</a:t>
            </a:r>
            <a:r>
              <a:rPr lang="cs-CZ" sz="1400" b="1" dirty="0" smtClean="0"/>
              <a:t> spustit</a:t>
            </a:r>
            <a:r>
              <a:rPr lang="cs-CZ" sz="1400" dirty="0" smtClean="0"/>
              <a:t>, </a:t>
            </a:r>
            <a:r>
              <a:rPr lang="cs-CZ" sz="1400" b="1" dirty="0" smtClean="0"/>
              <a:t>video </a:t>
            </a:r>
            <a:r>
              <a:rPr lang="cs-CZ" sz="1400" b="1" dirty="0" smtClean="0">
                <a:solidFill>
                  <a:srgbClr val="C00000"/>
                </a:solidFill>
              </a:rPr>
              <a:t>nemůžeme</a:t>
            </a:r>
            <a:r>
              <a:rPr lang="cs-CZ" sz="1400" b="1" dirty="0" smtClean="0"/>
              <a:t> spustit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Dokument můžeme otevřít do spuštěného (běžícího) programu.</a:t>
            </a:r>
            <a:endParaRPr lang="cs-CZ" sz="1400" b="1" dirty="0">
              <a:solidFill>
                <a:srgbClr val="0070C0"/>
              </a:solidFill>
            </a:endParaRPr>
          </a:p>
        </p:txBody>
      </p:sp>
      <p:cxnSp>
        <p:nvCxnSpPr>
          <p:cNvPr id="15" name="Pravoúhlá spojnice 14"/>
          <p:cNvCxnSpPr/>
          <p:nvPr/>
        </p:nvCxnSpPr>
        <p:spPr>
          <a:xfrm flipV="1">
            <a:off x="4644008" y="1203598"/>
            <a:ext cx="1440000" cy="360040"/>
          </a:xfrm>
          <a:prstGeom prst="bentConnector3">
            <a:avLst>
              <a:gd name="adj1" fmla="val 10006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76056" y="1877512"/>
            <a:ext cx="2016224" cy="1169551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tomto okně běží </a:t>
            </a:r>
            <a:r>
              <a:rPr lang="cs-CZ" sz="1400" b="1" dirty="0" smtClean="0"/>
              <a:t>program Fotogalerie </a:t>
            </a:r>
            <a:br>
              <a:rPr lang="cs-CZ" sz="1400" b="1" dirty="0" smtClean="0"/>
            </a:br>
            <a:r>
              <a:rPr lang="cs-CZ" sz="1400" dirty="0" smtClean="0"/>
              <a:t>a v něm je otevřen </a:t>
            </a:r>
            <a:r>
              <a:rPr lang="cs-CZ" sz="1400" b="1" dirty="0" smtClean="0"/>
              <a:t>dokument</a:t>
            </a:r>
            <a:r>
              <a:rPr lang="cs-CZ" sz="1400" dirty="0" smtClean="0"/>
              <a:t> s názvem </a:t>
            </a:r>
            <a:r>
              <a:rPr lang="cs-CZ" sz="1400" b="1" dirty="0" smtClean="0"/>
              <a:t>Wroclaw2018(37).</a:t>
            </a:r>
            <a:r>
              <a:rPr lang="cs-CZ" sz="1400" b="1" dirty="0" err="1" smtClean="0"/>
              <a:t>jpg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867976" y="3758395"/>
            <a:ext cx="4168520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Název dokumentu a program, ve kterém je otevřen – obojí (téměř) vždy vidíme na </a:t>
            </a:r>
            <a:r>
              <a:rPr lang="cs-CZ" sz="1400" b="1" dirty="0" smtClean="0">
                <a:solidFill>
                  <a:srgbClr val="0070C0"/>
                </a:solidFill>
              </a:rPr>
              <a:t>titulku okna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cxnSp>
        <p:nvCxnSpPr>
          <p:cNvPr id="22" name="Pravoúhlá spojnice 21"/>
          <p:cNvCxnSpPr/>
          <p:nvPr/>
        </p:nvCxnSpPr>
        <p:spPr>
          <a:xfrm rot="16200000" flipV="1">
            <a:off x="5512837" y="1918946"/>
            <a:ext cx="2618711" cy="1044000"/>
          </a:xfrm>
          <a:prstGeom prst="bentConnector3">
            <a:avLst>
              <a:gd name="adj1" fmla="val 9996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3" grpId="0" uiExpand="1" build="p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716016" y="627534"/>
            <a:ext cx="442798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5"/>
            <a:ext cx="4449926" cy="2098134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400" dirty="0"/>
              <a:t>Všechny operace v počítači vykonává </a:t>
            </a:r>
            <a:r>
              <a:rPr lang="cs-CZ" sz="1400" b="1" dirty="0">
                <a:solidFill>
                  <a:srgbClr val="0070C0"/>
                </a:solidFill>
              </a:rPr>
              <a:t>procesor</a:t>
            </a:r>
            <a:r>
              <a:rPr lang="cs-CZ" sz="1400" dirty="0"/>
              <a:t>, využívá pro svoji </a:t>
            </a:r>
            <a:r>
              <a:rPr lang="cs-CZ" sz="1400" dirty="0" smtClean="0"/>
              <a:t>činnost </a:t>
            </a:r>
            <a:r>
              <a:rPr lang="cs-CZ" sz="1400" b="1" dirty="0">
                <a:solidFill>
                  <a:srgbClr val="0070C0"/>
                </a:solidFill>
              </a:rPr>
              <a:t>operační paměť</a:t>
            </a:r>
            <a:r>
              <a:rPr lang="cs-CZ" sz="1400" dirty="0"/>
              <a:t>. </a:t>
            </a:r>
            <a:r>
              <a:rPr lang="cs-CZ" sz="1400" b="1" dirty="0"/>
              <a:t>Paměť s procesorem tvoří vlastně „mozek“ počítače. </a:t>
            </a:r>
            <a:r>
              <a:rPr lang="cs-CZ" sz="1400" dirty="0"/>
              <a:t>Zde se vytváří to, co zrovna vidíme na obrazovce. </a:t>
            </a:r>
            <a:endParaRPr lang="cs-CZ" sz="1400" dirty="0" smtClean="0"/>
          </a:p>
          <a:p>
            <a:pPr marL="435411" lvl="1" indent="-215979"/>
            <a:r>
              <a:rPr lang="cs-CZ" sz="1400" dirty="0" smtClean="0"/>
              <a:t>Procesor a operační paměť fungují </a:t>
            </a:r>
            <a:r>
              <a:rPr lang="cs-CZ" sz="1400" dirty="0"/>
              <a:t>a něco </a:t>
            </a:r>
            <a:r>
              <a:rPr lang="cs-CZ" sz="1400" b="1" dirty="0"/>
              <a:t>obsahují</a:t>
            </a:r>
            <a:r>
              <a:rPr lang="cs-CZ" sz="1400" dirty="0"/>
              <a:t> však pouze </a:t>
            </a:r>
            <a:r>
              <a:rPr lang="cs-CZ" sz="1400" dirty="0" smtClean="0"/>
              <a:t>v době</a:t>
            </a:r>
            <a:r>
              <a:rPr lang="cs-CZ" sz="1400" dirty="0"/>
              <a:t>, kdy je počítač </a:t>
            </a:r>
            <a:r>
              <a:rPr lang="cs-CZ" sz="1400" b="1" dirty="0"/>
              <a:t>zapnutý</a:t>
            </a:r>
            <a:r>
              <a:rPr lang="cs-CZ" sz="1400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Shrňme si, jak fungují počítače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194082" y="2537313"/>
            <a:ext cx="4449926" cy="205066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buBlip>
                <a:blip r:embed="rId3"/>
              </a:buBlip>
            </a:pPr>
            <a:r>
              <a:rPr lang="cs-CZ" sz="1400" dirty="0"/>
              <a:t>Abychom mohli v počítači něco trvale uchovat, obsahuje počítač disky. </a:t>
            </a:r>
          </a:p>
          <a:p>
            <a:pPr marL="435411" lvl="1" indent="-215979" defTabSz="914400"/>
            <a:r>
              <a:rPr lang="cs-CZ" sz="1400" dirty="0">
                <a:solidFill>
                  <a:srgbClr val="0070C0"/>
                </a:solidFill>
              </a:rPr>
              <a:t>Můžeme tedy na ně něco uložit (nahrát) a tam to </a:t>
            </a:r>
            <a:r>
              <a:rPr lang="cs-CZ" sz="1400" b="1" dirty="0">
                <a:solidFill>
                  <a:srgbClr val="0070C0"/>
                </a:solidFill>
              </a:rPr>
              <a:t>zůstane, i když je počítač vypnutý</a:t>
            </a:r>
            <a:r>
              <a:rPr lang="cs-CZ" sz="1400" dirty="0">
                <a:solidFill>
                  <a:srgbClr val="0070C0"/>
                </a:solidFill>
              </a:rPr>
              <a:t>. </a:t>
            </a:r>
            <a:r>
              <a:rPr lang="cs-CZ" sz="1400" dirty="0" smtClean="0">
                <a:solidFill>
                  <a:srgbClr val="0070C0"/>
                </a:solidFill>
              </a:rPr>
              <a:t/>
            </a:r>
            <a:br>
              <a:rPr lang="cs-CZ" sz="1400" dirty="0" smtClean="0">
                <a:solidFill>
                  <a:srgbClr val="0070C0"/>
                </a:solidFill>
              </a:rPr>
            </a:br>
            <a:r>
              <a:rPr lang="cs-CZ" sz="1400" dirty="0" smtClean="0">
                <a:solidFill>
                  <a:srgbClr val="0070C0"/>
                </a:solidFill>
              </a:rPr>
              <a:t>Po </a:t>
            </a:r>
            <a:r>
              <a:rPr lang="cs-CZ" sz="1400" dirty="0">
                <a:solidFill>
                  <a:srgbClr val="0070C0"/>
                </a:solidFill>
              </a:rPr>
              <a:t>zapnutí počítače tam vše najdeme – na disku je tedy vše trvale </a:t>
            </a:r>
            <a:r>
              <a:rPr lang="cs-CZ" sz="1400" b="1" dirty="0">
                <a:solidFill>
                  <a:srgbClr val="0070C0"/>
                </a:solidFill>
              </a:rPr>
              <a:t>uloženo</a:t>
            </a:r>
            <a:r>
              <a:rPr lang="cs-CZ" sz="1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801870"/>
            <a:ext cx="3826515" cy="3772023"/>
          </a:xfrm>
          <a:prstGeom prst="rect">
            <a:avLst/>
          </a:prstGeom>
          <a:ln w="76200" cmpd="sng">
            <a:noFill/>
            <a:miter lim="800000"/>
          </a:ln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má svůj </a:t>
            </a: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</a:t>
            </a:r>
            <a:r>
              <a:rPr lang="cs-CZ" sz="1400" dirty="0" smtClean="0"/>
              <a:t> a také si je (chvilku) </a:t>
            </a:r>
            <a:r>
              <a:rPr lang="cs-CZ" sz="1400" b="1" dirty="0" smtClean="0"/>
              <a:t>pamatuje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funguje člověk</a:t>
            </a:r>
            <a:r>
              <a:rPr lang="cs-CZ" dirty="0"/>
              <a:t>? A jak počítač? </a:t>
            </a:r>
            <a:r>
              <a:rPr lang="cs-CZ" dirty="0" smtClean="0"/>
              <a:t>Opakování.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ublinový popisek ve tvaru obláčku 4"/>
          <p:cNvSpPr/>
          <p:nvPr/>
        </p:nvSpPr>
        <p:spPr>
          <a:xfrm>
            <a:off x="2859682" y="111547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71550"/>
            <a:ext cx="4464497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Počítač</a:t>
            </a:r>
            <a:r>
              <a:rPr lang="cs-CZ" sz="1400" dirty="0"/>
              <a:t> </a:t>
            </a:r>
            <a:r>
              <a:rPr lang="cs-CZ" sz="1400" dirty="0" smtClean="0"/>
              <a:t>má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, zejména svůj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 a svoji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 Procesor vykonává operace. To, s čím právě počítá, má v operační paměti. 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707654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1860183"/>
            <a:ext cx="1208999" cy="120899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1" y="3507854"/>
            <a:ext cx="2952328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 </a:t>
            </a:r>
            <a:r>
              <a:rPr lang="cs-CZ" sz="1400" dirty="0" smtClean="0"/>
              <a:t>používá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, na kterých jsou trvale uloženy naše </a:t>
            </a:r>
            <a:r>
              <a:rPr lang="cs-CZ" sz="1400" b="1" dirty="0" smtClean="0"/>
              <a:t>soubory</a:t>
            </a:r>
            <a:r>
              <a:rPr lang="cs-CZ" sz="1400" dirty="0" smtClean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014573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používá </a:t>
            </a:r>
            <a:r>
              <a:rPr lang="cs-CZ" sz="1400" b="1" dirty="0" smtClean="0"/>
              <a:t>krabice</a:t>
            </a:r>
            <a:r>
              <a:rPr lang="cs-CZ" sz="1400" dirty="0" smtClean="0"/>
              <a:t> (aktovky, tašky), do kterých si </a:t>
            </a:r>
            <a:r>
              <a:rPr lang="cs-CZ" sz="1400" b="1" dirty="0" smtClean="0">
                <a:solidFill>
                  <a:srgbClr val="0070C0"/>
                </a:solidFill>
              </a:rPr>
              <a:t>ukládá</a:t>
            </a:r>
            <a:r>
              <a:rPr lang="cs-CZ" sz="1400" dirty="0" smtClean="0"/>
              <a:t> své </a:t>
            </a:r>
            <a:r>
              <a:rPr lang="cs-CZ" sz="1400" b="1" dirty="0" smtClean="0"/>
              <a:t>knihy a sešity</a:t>
            </a:r>
            <a:r>
              <a:rPr lang="cs-CZ" sz="1400" dirty="0" smtClean="0"/>
              <a:t>, ve kterých má </a:t>
            </a:r>
            <a:r>
              <a:rPr lang="cs-CZ" sz="1400" b="1" dirty="0" smtClean="0"/>
              <a:t>trvale</a:t>
            </a:r>
            <a:r>
              <a:rPr lang="cs-CZ" sz="1400" dirty="0" smtClean="0"/>
              <a:t> </a:t>
            </a:r>
            <a:r>
              <a:rPr lang="cs-CZ" sz="1400" b="1" dirty="0" smtClean="0"/>
              <a:t>zapsáno</a:t>
            </a:r>
            <a:r>
              <a:rPr lang="cs-CZ" sz="1400" dirty="0" smtClean="0"/>
              <a:t> vše, co vymyslel.</a:t>
            </a:r>
            <a:endParaRPr lang="cs-CZ" sz="14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68" y="3313911"/>
            <a:ext cx="1269620" cy="1346071"/>
          </a:xfrm>
          <a:prstGeom prst="rect">
            <a:avLst/>
          </a:prstGeom>
        </p:spPr>
      </p:pic>
      <p:sp>
        <p:nvSpPr>
          <p:cNvPr id="20" name="Bublinový popisek ve tvaru obláčku 19"/>
          <p:cNvSpPr/>
          <p:nvPr/>
        </p:nvSpPr>
        <p:spPr>
          <a:xfrm>
            <a:off x="6113391" y="200026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44678" y="3837039"/>
            <a:ext cx="1074680" cy="7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7" y="3737142"/>
            <a:ext cx="923559" cy="9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5" grpId="0" uiExpand="1" build="p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834302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Z principu práce počítače (pracujeme v operační paměti díky procesoru, dokumenty ukládáme na disky) plyne existence a obsah nabídky </a:t>
            </a:r>
            <a:r>
              <a:rPr lang="cs-CZ" b="1" dirty="0">
                <a:solidFill>
                  <a:srgbClr val="0070C0"/>
                </a:solidFill>
              </a:rPr>
              <a:t>Soubor</a:t>
            </a:r>
            <a:r>
              <a:rPr lang="cs-CZ" dirty="0"/>
              <a:t>. </a:t>
            </a:r>
            <a:endParaRPr lang="cs-CZ" dirty="0" smtClean="0"/>
          </a:p>
          <a:p>
            <a:pPr marL="215979" indent="-215979">
              <a:spcBef>
                <a:spcPts val="1200"/>
              </a:spcBef>
            </a:pPr>
            <a:r>
              <a:rPr lang="cs-CZ" dirty="0" smtClean="0"/>
              <a:t>Tuto </a:t>
            </a:r>
            <a:r>
              <a:rPr lang="cs-CZ" dirty="0"/>
              <a:t>nabídku proto najdeme v každém programu, pomocí kterého něco </a:t>
            </a:r>
            <a:r>
              <a:rPr lang="cs-CZ" b="1" dirty="0"/>
              <a:t>vytváříme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Nabídka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Soubor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51670"/>
            <a:ext cx="1309715" cy="2732878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2263657" y="2993377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263657" y="3363838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63657" y="3651870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502363" y="4011910"/>
            <a:ext cx="718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63657" y="4371950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3203848" y="2827051"/>
            <a:ext cx="5832648" cy="1760923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>
              <a:spcBef>
                <a:spcPts val="800"/>
              </a:spcBef>
              <a:buNone/>
            </a:pPr>
            <a:r>
              <a:rPr lang="cs-CZ" sz="1500" dirty="0"/>
              <a:t>Založí </a:t>
            </a:r>
            <a:r>
              <a:rPr lang="cs-CZ" sz="1500" b="1" dirty="0"/>
              <a:t>v paměti </a:t>
            </a:r>
            <a:r>
              <a:rPr lang="cs-CZ" sz="1500" dirty="0"/>
              <a:t>počítače nový soubor, tj</a:t>
            </a:r>
            <a:r>
              <a:rPr lang="cs-CZ" sz="1500" b="1" dirty="0"/>
              <a:t>. nový dokument</a:t>
            </a:r>
            <a:r>
              <a:rPr lang="cs-CZ" sz="1500" dirty="0"/>
              <a:t>.</a:t>
            </a:r>
          </a:p>
          <a:p>
            <a:pPr marL="89154" indent="0">
              <a:spcBef>
                <a:spcPts val="800"/>
              </a:spcBef>
              <a:buNone/>
            </a:pPr>
            <a:r>
              <a:rPr lang="cs-CZ" sz="1500" dirty="0"/>
              <a:t>Otevře existující dokument </a:t>
            </a:r>
            <a:r>
              <a:rPr lang="cs-CZ" sz="1500" b="1" dirty="0"/>
              <a:t>(z disku do paměti)</a:t>
            </a:r>
            <a:r>
              <a:rPr lang="cs-CZ" sz="1500" dirty="0"/>
              <a:t>.</a:t>
            </a:r>
          </a:p>
          <a:p>
            <a:pPr marL="89154" indent="0">
              <a:spcBef>
                <a:spcPts val="800"/>
              </a:spcBef>
              <a:buNone/>
            </a:pPr>
            <a:r>
              <a:rPr lang="cs-CZ" sz="1500" dirty="0"/>
              <a:t>Uloží stav na obrazovce </a:t>
            </a:r>
            <a:r>
              <a:rPr lang="cs-CZ" sz="1500" b="1" dirty="0" smtClean="0"/>
              <a:t>(kopii obsahu paměti) </a:t>
            </a:r>
            <a:r>
              <a:rPr lang="cs-CZ" sz="1500" dirty="0"/>
              <a:t>na</a:t>
            </a:r>
            <a:r>
              <a:rPr lang="cs-CZ" sz="1500" b="1" dirty="0"/>
              <a:t> </a:t>
            </a:r>
            <a:r>
              <a:rPr lang="cs-CZ" sz="1500" b="1" dirty="0" smtClean="0"/>
              <a:t>disk</a:t>
            </a:r>
            <a:r>
              <a:rPr lang="cs-CZ" sz="1500" dirty="0" smtClean="0"/>
              <a:t>.</a:t>
            </a:r>
            <a:endParaRPr lang="cs-CZ" sz="1500" dirty="0"/>
          </a:p>
          <a:p>
            <a:pPr marL="89154" indent="0">
              <a:spcBef>
                <a:spcPts val="800"/>
              </a:spcBef>
              <a:buNone/>
            </a:pPr>
            <a:r>
              <a:rPr lang="cs-CZ" sz="1500" b="1" dirty="0"/>
              <a:t>Uloží</a:t>
            </a:r>
            <a:r>
              <a:rPr lang="cs-CZ" sz="1500" dirty="0"/>
              <a:t>, ale nejdříve se zeptá, kam a s jakým jménem má soubor uložit.</a:t>
            </a:r>
          </a:p>
          <a:p>
            <a:pPr marL="89154" indent="0">
              <a:spcBef>
                <a:spcPts val="800"/>
              </a:spcBef>
              <a:buNone/>
            </a:pPr>
            <a:r>
              <a:rPr lang="cs-CZ" sz="1500" b="1" dirty="0"/>
              <a:t>Zavře</a:t>
            </a:r>
            <a:r>
              <a:rPr lang="cs-CZ" sz="1500" dirty="0"/>
              <a:t> aktuální rozpracovaný dokument, okno programu nechá otevřené.</a:t>
            </a:r>
          </a:p>
          <a:p>
            <a:pPr>
              <a:spcBef>
                <a:spcPts val="800"/>
              </a:spcBef>
            </a:pPr>
            <a:endParaRPr lang="cs-CZ" sz="1800" dirty="0"/>
          </a:p>
        </p:txBody>
      </p:sp>
      <p:cxnSp>
        <p:nvCxnSpPr>
          <p:cNvPr id="13" name="Přímá spojnice 1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2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66" y="691123"/>
            <a:ext cx="9142868" cy="404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834302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Se soubory se pracuje stále a v každém programu, kde něco vytváříme. Je proto užitečné znát </a:t>
            </a:r>
            <a:r>
              <a:rPr lang="cs-CZ" b="1" dirty="0"/>
              <a:t>klávesové kombinace </a:t>
            </a:r>
            <a:r>
              <a:rPr lang="cs-CZ" b="1" dirty="0" smtClean="0"/>
              <a:t>(zkratky) </a:t>
            </a:r>
            <a:r>
              <a:rPr lang="cs-CZ" dirty="0" smtClean="0"/>
              <a:t>pro </a:t>
            </a:r>
            <a:r>
              <a:rPr lang="cs-CZ" dirty="0"/>
              <a:t>často prováděné činnosti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Nabídka </a:t>
            </a:r>
            <a:r>
              <a:rPr lang="cs-CZ" dirty="0" smtClean="0"/>
              <a:t>Soubor – klávesové zkratky šetří čas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5" y="1878294"/>
            <a:ext cx="1298598" cy="2709680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2263657" y="2993377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263657" y="3363838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63657" y="3723878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502363" y="4011910"/>
            <a:ext cx="718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63657" y="4371950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3203848" y="2827051"/>
            <a:ext cx="5722783" cy="1904939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</a:t>
            </a:r>
            <a:r>
              <a:rPr lang="cs-CZ" sz="1500" b="1" dirty="0" smtClean="0"/>
              <a:t>N </a:t>
            </a:r>
            <a:r>
              <a:rPr lang="cs-CZ" sz="1500" dirty="0"/>
              <a:t>(</a:t>
            </a:r>
            <a:r>
              <a:rPr lang="cs-CZ" sz="1500" dirty="0" smtClean="0"/>
              <a:t>z angl</a:t>
            </a:r>
            <a:r>
              <a:rPr lang="cs-CZ" sz="1500" dirty="0"/>
              <a:t>. </a:t>
            </a:r>
            <a:r>
              <a:rPr lang="cs-CZ" sz="1500" b="1" dirty="0" smtClean="0"/>
              <a:t>New</a:t>
            </a:r>
            <a:r>
              <a:rPr lang="cs-CZ" sz="1500" dirty="0" smtClean="0"/>
              <a:t> </a:t>
            </a:r>
            <a:r>
              <a:rPr lang="cs-CZ" sz="1500" dirty="0"/>
              <a:t>– </a:t>
            </a:r>
            <a:r>
              <a:rPr lang="cs-CZ" sz="1500" dirty="0" smtClean="0"/>
              <a:t>Nový).</a:t>
            </a: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</a:t>
            </a:r>
            <a:r>
              <a:rPr lang="cs-CZ" sz="1500" b="1" dirty="0" smtClean="0"/>
              <a:t>O </a:t>
            </a:r>
            <a:r>
              <a:rPr lang="cs-CZ" sz="1500" dirty="0"/>
              <a:t>(z angl. </a:t>
            </a:r>
            <a:r>
              <a:rPr lang="cs-CZ" sz="1500" b="1" dirty="0" smtClean="0"/>
              <a:t>Open </a:t>
            </a:r>
            <a:r>
              <a:rPr lang="cs-CZ" sz="1500" dirty="0" smtClean="0"/>
              <a:t>– Otevřít)</a:t>
            </a: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S </a:t>
            </a:r>
            <a:r>
              <a:rPr lang="cs-CZ" sz="1500" dirty="0"/>
              <a:t>(z angl. </a:t>
            </a:r>
            <a:r>
              <a:rPr lang="cs-CZ" sz="1500" b="1" dirty="0" err="1"/>
              <a:t>Save</a:t>
            </a:r>
            <a:r>
              <a:rPr lang="cs-CZ" sz="1500" dirty="0"/>
              <a:t> – uložit do bezpečí</a:t>
            </a:r>
            <a:r>
              <a:rPr lang="cs-CZ" sz="1500" dirty="0" smtClean="0"/>
              <a:t>).</a:t>
            </a: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</a:t>
            </a:r>
            <a:r>
              <a:rPr lang="cs-CZ" sz="1500" b="1" dirty="0" smtClean="0"/>
              <a:t>Shift + S </a:t>
            </a:r>
            <a:r>
              <a:rPr lang="cs-CZ" sz="1500" dirty="0" smtClean="0"/>
              <a:t>nebo klávesa </a:t>
            </a:r>
            <a:r>
              <a:rPr lang="cs-CZ" sz="1500" b="1" dirty="0" smtClean="0"/>
              <a:t>F12 </a:t>
            </a:r>
            <a:r>
              <a:rPr lang="cs-CZ" sz="1500" dirty="0"/>
              <a:t>(ne vždy, ale často</a:t>
            </a:r>
            <a:r>
              <a:rPr lang="cs-CZ" sz="1500" dirty="0" smtClean="0"/>
              <a:t>).</a:t>
            </a:r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 smtClean="0"/>
              <a:t>CTRL </a:t>
            </a:r>
            <a:r>
              <a:rPr lang="cs-CZ" sz="1500" b="1" dirty="0"/>
              <a:t>+ </a:t>
            </a:r>
            <a:r>
              <a:rPr lang="cs-CZ" sz="1500" b="1" dirty="0" smtClean="0"/>
              <a:t>F4</a:t>
            </a:r>
            <a:r>
              <a:rPr lang="cs-CZ" sz="1500" dirty="0" smtClean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72199" y="1886510"/>
            <a:ext cx="2554431" cy="1246495"/>
          </a:xfrm>
          <a:prstGeom prst="rect">
            <a:avLst/>
          </a:prstGeom>
          <a:solidFill>
            <a:srgbClr val="233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bg1"/>
                </a:solidFill>
                <a:latin typeface="Calibri" pitchFamily="34" charset="0"/>
              </a:rPr>
              <a:t>Stačí tedy kdykoliv v průběhu práce stisknout </a:t>
            </a:r>
            <a:r>
              <a:rPr lang="cs-CZ" sz="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CTRL + S </a:t>
            </a:r>
            <a:r>
              <a:rPr lang="cs-CZ" sz="1500" dirty="0">
                <a:solidFill>
                  <a:schemeClr val="bg1"/>
                </a:solidFill>
                <a:latin typeface="Calibri" pitchFamily="34" charset="0"/>
              </a:rPr>
              <a:t>a program uloží naši rozpracovanou práci do souboru na disku.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20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834302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Často se setkáme s podobným hlášením. Nyní už bychom měli vědět, </a:t>
            </a:r>
            <a:r>
              <a:rPr lang="cs-CZ" dirty="0" smtClean="0"/>
              <a:t>co znamená </a:t>
            </a:r>
            <a:r>
              <a:rPr lang="cs-CZ" dirty="0"/>
              <a:t>a </a:t>
            </a:r>
            <a:r>
              <a:rPr lang="cs-CZ" b="1" dirty="0"/>
              <a:t>proč</a:t>
            </a:r>
            <a:r>
              <a:rPr lang="cs-CZ" dirty="0"/>
              <a:t> se vlastně objevilo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Nyní již rozumíme nabídce Soubor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06" y="1592622"/>
            <a:ext cx="6137019" cy="1555743"/>
          </a:xfrm>
          <a:prstGeom prst="rect">
            <a:avLst/>
          </a:prstGeom>
        </p:spPr>
      </p:pic>
      <p:sp>
        <p:nvSpPr>
          <p:cNvPr id="13" name="Zástupný symbol pro obsah 3"/>
          <p:cNvSpPr txBox="1">
            <a:spLocks/>
          </p:cNvSpPr>
          <p:nvPr/>
        </p:nvSpPr>
        <p:spPr>
          <a:xfrm>
            <a:off x="1393123" y="3363839"/>
            <a:ext cx="6349583" cy="864096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 algn="ctr">
              <a:buNone/>
            </a:pPr>
            <a:r>
              <a:rPr lang="cs-CZ" sz="1800" i="1" dirty="0"/>
              <a:t>Zkuste si v duchu odpovědět a teprve potom přejděte na následující stránku.</a:t>
            </a:r>
          </a:p>
          <a:p>
            <a:endParaRPr lang="cs-CZ" sz="180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546270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b="1" dirty="0"/>
              <a:t>Odpověď: </a:t>
            </a:r>
            <a:r>
              <a:rPr lang="cs-CZ" dirty="0"/>
              <a:t>Změnili jsme obsah otevřeného dokumentu (v paměti počítače) </a:t>
            </a:r>
            <a:r>
              <a:rPr lang="cs-CZ" dirty="0" smtClean="0"/>
              <a:t>a zadali </a:t>
            </a:r>
            <a:r>
              <a:rPr lang="cs-CZ" dirty="0"/>
              <a:t>zavření okna programu (nebo dokumentu). </a:t>
            </a:r>
            <a:endParaRPr lang="cs-CZ" dirty="0" smtClean="0"/>
          </a:p>
          <a:p>
            <a:pPr marL="215979" indent="-215979">
              <a:spcBef>
                <a:spcPts val="1200"/>
              </a:spcBef>
            </a:pPr>
            <a:r>
              <a:rPr lang="cs-CZ" dirty="0" smtClean="0"/>
              <a:t>Tvůrci </a:t>
            </a:r>
            <a:r>
              <a:rPr lang="cs-CZ" dirty="0"/>
              <a:t>programu samozřejmě znají princip práce počítače a varují nás, že </a:t>
            </a:r>
            <a:r>
              <a:rPr lang="cs-CZ" b="1" dirty="0"/>
              <a:t>změny</a:t>
            </a:r>
            <a:r>
              <a:rPr lang="cs-CZ" dirty="0"/>
              <a:t> provedené </a:t>
            </a:r>
            <a:r>
              <a:rPr lang="cs-CZ" b="1" dirty="0"/>
              <a:t>od posledního uložení souboru </a:t>
            </a:r>
            <a:r>
              <a:rPr lang="cs-CZ" dirty="0"/>
              <a:t>na disk </a:t>
            </a:r>
            <a:r>
              <a:rPr lang="cs-CZ" b="1" dirty="0"/>
              <a:t>nebudou uloženy </a:t>
            </a:r>
            <a:r>
              <a:rPr lang="cs-CZ" dirty="0"/>
              <a:t>(zachovány), tj. přijdeme o část své práce.</a:t>
            </a:r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Nyní již rozumíme nabídce Soubor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43758"/>
            <a:ext cx="4547032" cy="1152679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183874" y="2560853"/>
            <a:ext cx="3884070" cy="195511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1200"/>
              </a:spcBef>
              <a:buClr>
                <a:srgbClr val="0070C0"/>
              </a:buClr>
              <a:buBlip>
                <a:blip r:embed="rId4"/>
              </a:buBlip>
            </a:pPr>
            <a:r>
              <a:rPr lang="cs-CZ" sz="1600" dirty="0"/>
              <a:t>Vždy tedy klepneme na tlačítko </a:t>
            </a:r>
            <a:r>
              <a:rPr lang="cs-CZ" sz="1600" b="1" dirty="0">
                <a:solidFill>
                  <a:srgbClr val="0070C0"/>
                </a:solidFill>
              </a:rPr>
              <a:t>Uložit</a:t>
            </a:r>
            <a:r>
              <a:rPr lang="cs-CZ" sz="1600" dirty="0"/>
              <a:t> (pokud nezamýšlíme odmítnutí všech změn od posledního uložení).</a:t>
            </a:r>
          </a:p>
          <a:p>
            <a:pPr marL="215979" indent="-215979" defTabSz="914400">
              <a:spcBef>
                <a:spcPts val="1200"/>
              </a:spcBef>
              <a:buClr>
                <a:srgbClr val="0070C0"/>
              </a:buClr>
              <a:buBlip>
                <a:blip r:embed="rId4"/>
              </a:buBlip>
            </a:pPr>
            <a:r>
              <a:rPr lang="cs-CZ" sz="1600" dirty="0"/>
              <a:t>Volba </a:t>
            </a:r>
            <a:r>
              <a:rPr lang="cs-CZ" sz="1600" b="1" dirty="0">
                <a:solidFill>
                  <a:srgbClr val="0070C0"/>
                </a:solidFill>
              </a:rPr>
              <a:t>Storno</a:t>
            </a:r>
            <a:r>
              <a:rPr lang="cs-CZ" sz="1600" dirty="0"/>
              <a:t> zavře toto okno a nechá program spuštěný a  dokument v něm stále otevřený.</a:t>
            </a:r>
          </a:p>
          <a:p>
            <a:pPr marL="215979" indent="-215979" defTabSz="914400">
              <a:spcBef>
                <a:spcPts val="1200"/>
              </a:spcBef>
            </a:pPr>
            <a:endParaRPr lang="cs-CZ" sz="1800" dirty="0" smtClean="0"/>
          </a:p>
          <a:p>
            <a:pPr marL="0" indent="0" defTabSz="914400">
              <a:spcBef>
                <a:spcPts val="1200"/>
              </a:spcBef>
              <a:buFont typeface="Wingdings 2"/>
              <a:buNone/>
            </a:pPr>
            <a:endParaRPr lang="cs-CZ" sz="1800" dirty="0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6" y="691123"/>
            <a:ext cx="9142868" cy="404086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5386030" cy="378942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Nyní spojíme dvě již získané znalosti: </a:t>
            </a:r>
            <a:r>
              <a:rPr lang="cs-CZ" dirty="0" smtClean="0"/>
              <a:t>pracujeme v operační </a:t>
            </a:r>
            <a:r>
              <a:rPr lang="cs-CZ" dirty="0"/>
              <a:t>paměti pomocí procesoru </a:t>
            </a:r>
            <a:r>
              <a:rPr lang="cs-CZ" dirty="0" smtClean="0"/>
              <a:t>+ pomocí </a:t>
            </a:r>
            <a:r>
              <a:rPr lang="cs-CZ" dirty="0"/>
              <a:t>programů upravujeme dokumenty.</a:t>
            </a:r>
          </a:p>
          <a:p>
            <a:pPr marL="215979" indent="-215979">
              <a:spcBef>
                <a:spcPts val="1200"/>
              </a:spcBef>
            </a:pPr>
            <a:r>
              <a:rPr lang="cs-CZ" dirty="0" smtClean="0"/>
              <a:t>Chápeme </a:t>
            </a:r>
            <a:r>
              <a:rPr lang="cs-CZ" b="1" dirty="0" smtClean="0"/>
              <a:t>zásadní </a:t>
            </a:r>
            <a:r>
              <a:rPr lang="cs-CZ" b="1" dirty="0"/>
              <a:t>rozdíly</a:t>
            </a:r>
            <a:r>
              <a:rPr lang="cs-CZ" dirty="0"/>
              <a:t>: </a:t>
            </a:r>
          </a:p>
          <a:p>
            <a:pPr marL="215979" indent="-215979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Dokumenty</a:t>
            </a:r>
            <a:r>
              <a:rPr lang="cs-CZ" dirty="0"/>
              <a:t> jsou texty, obrázky, webové </a:t>
            </a:r>
            <a:r>
              <a:rPr lang="cs-CZ" dirty="0" smtClean="0"/>
              <a:t>stránky, tabulky, hudba a video. </a:t>
            </a:r>
            <a:r>
              <a:rPr lang="cs-CZ" dirty="0"/>
              <a:t>Obsahují tedy písmena, barevné body, </a:t>
            </a:r>
            <a:r>
              <a:rPr lang="cs-CZ" dirty="0" smtClean="0"/>
              <a:t>čísla… </a:t>
            </a:r>
            <a:r>
              <a:rPr lang="cs-CZ" dirty="0"/>
              <a:t>Nemohou nic dělat, stránka písmen sama nic nedělá.</a:t>
            </a:r>
          </a:p>
          <a:p>
            <a:pPr marL="215979" indent="-215979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Programy</a:t>
            </a:r>
            <a:r>
              <a:rPr lang="cs-CZ" dirty="0"/>
              <a:t> naopak obsahují pokyny pro procesor, </a:t>
            </a:r>
            <a:r>
              <a:rPr lang="cs-CZ" dirty="0" smtClean="0"/>
              <a:t>jsou to </a:t>
            </a:r>
            <a:r>
              <a:rPr lang="cs-CZ" b="1" dirty="0" smtClean="0"/>
              <a:t>nástroje</a:t>
            </a:r>
            <a:r>
              <a:rPr lang="cs-CZ" dirty="0" smtClean="0"/>
              <a:t> </a:t>
            </a:r>
            <a:r>
              <a:rPr lang="cs-CZ" dirty="0"/>
              <a:t>pro naši </a:t>
            </a:r>
            <a:r>
              <a:rPr lang="cs-CZ" dirty="0" smtClean="0"/>
              <a:t>práci (nebo pro ničení naší práce – viry).  </a:t>
            </a:r>
          </a:p>
          <a:p>
            <a:pPr marL="215979" indent="-215979">
              <a:spcBef>
                <a:spcPts val="1200"/>
              </a:spcBef>
            </a:pPr>
            <a:r>
              <a:rPr lang="cs-CZ" b="1" dirty="0" smtClean="0"/>
              <a:t>Z </a:t>
            </a:r>
            <a:r>
              <a:rPr lang="cs-CZ" b="1" dirty="0"/>
              <a:t>toho </a:t>
            </a:r>
            <a:r>
              <a:rPr lang="cs-CZ" b="1" dirty="0" smtClean="0"/>
              <a:t>plyne princip práce počítače (PPP)…</a:t>
            </a:r>
            <a:endParaRPr lang="cs-CZ" b="1" dirty="0"/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Shrnutí </a:t>
            </a:r>
            <a:r>
              <a:rPr lang="cs-CZ" dirty="0" smtClean="0"/>
              <a:t>– princip </a:t>
            </a:r>
            <a:r>
              <a:rPr lang="cs-CZ" dirty="0"/>
              <a:t>práce </a:t>
            </a:r>
            <a:r>
              <a:rPr lang="cs-CZ" dirty="0" smtClean="0"/>
              <a:t>počítače</a:t>
            </a:r>
            <a:r>
              <a:rPr lang="cs-CZ" dirty="0"/>
              <a:t>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771550"/>
            <a:ext cx="1765761" cy="2538523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>
            <a:off x="5508104" y="242773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6" y="691123"/>
            <a:ext cx="9142868" cy="404086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953" y="132893"/>
            <a:ext cx="3062500" cy="264848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953" y="132893"/>
            <a:ext cx="3062500" cy="265488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77" y="2898074"/>
            <a:ext cx="3032576" cy="1732368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5242014" cy="400544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Nejdříve </a:t>
            </a:r>
            <a:r>
              <a:rPr lang="cs-CZ" sz="1600" b="1" dirty="0" smtClean="0"/>
              <a:t>spustíme </a:t>
            </a:r>
            <a:r>
              <a:rPr lang="cs-CZ" sz="1600" b="1" dirty="0"/>
              <a:t>program</a:t>
            </a:r>
            <a:r>
              <a:rPr lang="cs-CZ" sz="1600" dirty="0"/>
              <a:t>, pomocí kterého chceme </a:t>
            </a:r>
            <a:r>
              <a:rPr lang="cs-CZ" sz="1600" dirty="0" smtClean="0"/>
              <a:t>pracovat. </a:t>
            </a:r>
            <a:r>
              <a:rPr lang="cs-CZ" sz="1600" b="1" dirty="0" smtClean="0">
                <a:solidFill>
                  <a:srgbClr val="C00000"/>
                </a:solidFill>
              </a:rPr>
              <a:t>Načte se z disku do operační paměti.</a:t>
            </a:r>
            <a:endParaRPr lang="cs-CZ" sz="16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Do spuštěného programu </a:t>
            </a:r>
            <a:r>
              <a:rPr lang="cs-CZ" sz="1600" b="1" dirty="0"/>
              <a:t>otevřeme dokument</a:t>
            </a:r>
            <a:r>
              <a:rPr lang="cs-CZ" sz="1600" dirty="0"/>
              <a:t>, který chceme číst nebo upravovat, nebo </a:t>
            </a:r>
            <a:r>
              <a:rPr lang="cs-CZ" sz="1600" b="1" dirty="0"/>
              <a:t>založíme nový </a:t>
            </a:r>
            <a:r>
              <a:rPr lang="cs-CZ" sz="1600" dirty="0" smtClean="0"/>
              <a:t>dokument. </a:t>
            </a:r>
            <a:r>
              <a:rPr lang="cs-CZ" sz="1600" b="1" dirty="0" smtClean="0">
                <a:solidFill>
                  <a:srgbClr val="C00000"/>
                </a:solidFill>
              </a:rPr>
              <a:t>V operační paměti počítače.</a:t>
            </a:r>
            <a:endParaRPr lang="cs-CZ" sz="16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Dokument </a:t>
            </a:r>
            <a:r>
              <a:rPr lang="cs-CZ" sz="1600" b="1" dirty="0"/>
              <a:t>čteme</a:t>
            </a:r>
            <a:r>
              <a:rPr lang="cs-CZ" sz="1600" dirty="0"/>
              <a:t> (webovou stránku, hudbu, video), </a:t>
            </a:r>
            <a:r>
              <a:rPr lang="cs-CZ" sz="1600" dirty="0" smtClean="0"/>
              <a:t>nebo </a:t>
            </a:r>
            <a:r>
              <a:rPr lang="cs-CZ" sz="1600" b="1" dirty="0" smtClean="0"/>
              <a:t>měníme</a:t>
            </a:r>
            <a:r>
              <a:rPr lang="cs-CZ" sz="1600" dirty="0" smtClean="0"/>
              <a:t> </a:t>
            </a:r>
            <a:r>
              <a:rPr lang="cs-CZ" sz="1600" dirty="0"/>
              <a:t>(text, obrázek…). Víme, že </a:t>
            </a:r>
            <a:r>
              <a:rPr lang="cs-CZ" sz="1600" b="1" dirty="0" smtClean="0">
                <a:solidFill>
                  <a:srgbClr val="C00000"/>
                </a:solidFill>
              </a:rPr>
              <a:t>program pracuje v operační </a:t>
            </a:r>
            <a:r>
              <a:rPr lang="cs-CZ" sz="1600" b="1" dirty="0">
                <a:solidFill>
                  <a:srgbClr val="C00000"/>
                </a:solidFill>
              </a:rPr>
              <a:t>paměti</a:t>
            </a:r>
            <a:r>
              <a:rPr lang="cs-CZ" sz="1600" b="1" dirty="0"/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Pokud jsme </a:t>
            </a:r>
            <a:r>
              <a:rPr lang="cs-CZ" sz="1600" b="1" dirty="0"/>
              <a:t>dokument</a:t>
            </a:r>
            <a:r>
              <a:rPr lang="cs-CZ" sz="1600" dirty="0"/>
              <a:t> </a:t>
            </a:r>
            <a:r>
              <a:rPr lang="cs-CZ" sz="1600" b="1" dirty="0"/>
              <a:t>změnili</a:t>
            </a:r>
            <a:r>
              <a:rPr lang="cs-CZ" sz="1600" dirty="0"/>
              <a:t>, musíme ho </a:t>
            </a:r>
            <a:r>
              <a:rPr lang="cs-CZ" sz="1600" b="1" dirty="0" smtClean="0">
                <a:solidFill>
                  <a:srgbClr val="C00000"/>
                </a:solidFill>
              </a:rPr>
              <a:t>uložit na disk</a:t>
            </a:r>
            <a:r>
              <a:rPr lang="cs-CZ" sz="1600" dirty="0" smtClean="0"/>
              <a:t>. (</a:t>
            </a:r>
            <a:r>
              <a:rPr lang="cs-CZ" sz="1600" dirty="0"/>
              <a:t>Webovou stránku neměníme, jen čteme, nemusíme ji proto ukládat.)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b="1" dirty="0"/>
              <a:t>Program</a:t>
            </a:r>
            <a:r>
              <a:rPr lang="cs-CZ" sz="1600" dirty="0"/>
              <a:t> </a:t>
            </a:r>
            <a:r>
              <a:rPr lang="cs-CZ" sz="1600" b="1" dirty="0" smtClean="0"/>
              <a:t>ukončíme</a:t>
            </a:r>
            <a:r>
              <a:rPr lang="cs-CZ" sz="1600" dirty="0" smtClean="0"/>
              <a:t>. </a:t>
            </a:r>
            <a:r>
              <a:rPr lang="cs-CZ" sz="1600" b="1" dirty="0" smtClean="0">
                <a:solidFill>
                  <a:srgbClr val="C00000"/>
                </a:solidFill>
              </a:rPr>
              <a:t>Vyhodí se z operační paměti a dále není spuštěn, neběží.</a:t>
            </a:r>
            <a:endParaRPr lang="cs-CZ" sz="1600" b="1" dirty="0">
              <a:solidFill>
                <a:srgbClr val="C00000"/>
              </a:solidFill>
            </a:endParaRPr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</a:t>
            </a:r>
            <a:r>
              <a:rPr lang="cs-CZ" dirty="0"/>
              <a:t>práce </a:t>
            </a:r>
            <a:r>
              <a:rPr lang="cs-CZ" dirty="0" smtClean="0"/>
              <a:t>počítače (PPP):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431083" y="233212"/>
            <a:ext cx="1242138" cy="4386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Spuštěný program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09277" y="3393347"/>
            <a:ext cx="1165849" cy="5479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Soubory na disku</a:t>
            </a:r>
          </a:p>
        </p:txBody>
      </p:sp>
      <p:cxnSp>
        <p:nvCxnSpPr>
          <p:cNvPr id="12" name="Pravoúhlá spojnice 11"/>
          <p:cNvCxnSpPr/>
          <p:nvPr/>
        </p:nvCxnSpPr>
        <p:spPr>
          <a:xfrm rot="16200000" flipV="1">
            <a:off x="6712173" y="2533818"/>
            <a:ext cx="1912341" cy="864096"/>
          </a:xfrm>
          <a:prstGeom prst="bentConnector3">
            <a:avLst>
              <a:gd name="adj1" fmla="val 99808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 rot="16200000" flipV="1">
            <a:off x="6786530" y="2382718"/>
            <a:ext cx="2195675" cy="864096"/>
          </a:xfrm>
          <a:prstGeom prst="bentConnector3">
            <a:avLst>
              <a:gd name="adj1" fmla="val 100322"/>
            </a:avLst>
          </a:prstGeom>
          <a:ln>
            <a:headEnd type="triangl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Zaoblený obdélník 13"/>
          <p:cNvSpPr/>
          <p:nvPr/>
        </p:nvSpPr>
        <p:spPr>
          <a:xfrm>
            <a:off x="7452319" y="2116498"/>
            <a:ext cx="756084" cy="261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Otevřít</a:t>
            </a:r>
            <a:endParaRPr lang="cs-CZ" sz="1200" dirty="0">
              <a:latin typeface="Calibri" panose="020F05020202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149818" y="3393347"/>
            <a:ext cx="738415" cy="261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Uložit</a:t>
            </a:r>
            <a:endParaRPr lang="cs-CZ" sz="1200" dirty="0">
              <a:latin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55108" y="956857"/>
            <a:ext cx="1674185" cy="28789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Nástroje programu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770482" y="1910308"/>
            <a:ext cx="1200146" cy="5972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Upravovaný dokument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animBg="1"/>
      <p:bldP spid="10" grpId="1" animBg="1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myšlenky, </a:t>
            </a:r>
            <a:r>
              <a:rPr lang="cs-CZ" sz="1400" dirty="0" smtClean="0"/>
              <a:t>jsi můžeme představit jako „hardware“, jako jakýsi lidský procesor.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Mozek je „hardware“, myšlenky jsou… software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923678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2076207"/>
            <a:ext cx="1208999" cy="12089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0597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215979" indent="-215979">
              <a:spcBef>
                <a:spcPts val="60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400" b="1">
                <a:solidFill>
                  <a:srgbClr val="0070C0"/>
                </a:solidFill>
                <a:latin typeface="Calibri" pitchFamily="34" charset="0"/>
              </a:defRPr>
            </a:lvl1pPr>
            <a:lvl2pPr marL="548582" indent="-20571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>
                <a:solidFill>
                  <a:srgbClr val="0070C0"/>
                </a:solidFill>
                <a:latin typeface="Calibri" pitchFamily="34" charset="0"/>
              </a:defRPr>
            </a:lvl2pPr>
            <a:lvl3pPr marL="747445" indent="-17143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>
                <a:latin typeface="Calibri" pitchFamily="34" charset="0"/>
              </a:defRPr>
            </a:lvl3pPr>
            <a:lvl4pPr marL="912019" indent="-137149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>
                <a:latin typeface="Calibri" pitchFamily="34" charset="0"/>
              </a:defRPr>
            </a:lvl4pPr>
            <a:lvl5pPr marL="1069735" indent="-137149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>
                <a:latin typeface="Calibri" pitchFamily="34" charset="0"/>
              </a:defRPr>
            </a:lvl5pPr>
            <a:lvl6pPr marL="1220597" indent="-137149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/>
            </a:lvl6pPr>
            <a:lvl7pPr marL="1371458" indent="-137149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/>
            </a:lvl7pPr>
            <a:lvl8pPr marL="1522316" indent="-137149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/>
            </a:lvl8pPr>
            <a:lvl9pPr marL="1673176" indent="-137149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baseline="0"/>
            </a:lvl9pPr>
            <a:extLst/>
          </a:lstStyle>
          <a:p>
            <a:r>
              <a:rPr lang="cs-CZ" b="0" dirty="0">
                <a:solidFill>
                  <a:schemeClr val="tx1"/>
                </a:solidFill>
              </a:rPr>
              <a:t>Co jsou potom naše </a:t>
            </a:r>
            <a:r>
              <a:rPr lang="cs-CZ" dirty="0">
                <a:solidFill>
                  <a:schemeClr val="tx1"/>
                </a:solidFill>
              </a:rPr>
              <a:t>myšlenky</a:t>
            </a:r>
            <a:r>
              <a:rPr lang="cs-CZ" b="0" dirty="0">
                <a:solidFill>
                  <a:schemeClr val="tx1"/>
                </a:solidFill>
              </a:rPr>
              <a:t>? </a:t>
            </a:r>
            <a:endParaRPr lang="cs-CZ" b="0" dirty="0" smtClean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Jsou </a:t>
            </a:r>
            <a:r>
              <a:rPr lang="cs-CZ" b="0" dirty="0">
                <a:solidFill>
                  <a:schemeClr val="tx1"/>
                </a:solidFill>
              </a:rPr>
              <a:t>to </a:t>
            </a:r>
            <a:r>
              <a:rPr lang="cs-CZ" dirty="0">
                <a:solidFill>
                  <a:schemeClr val="tx1"/>
                </a:solidFill>
              </a:rPr>
              <a:t>postupy</a:t>
            </a:r>
            <a:r>
              <a:rPr lang="cs-CZ" b="0" dirty="0">
                <a:solidFill>
                  <a:schemeClr val="tx1"/>
                </a:solidFill>
              </a:rPr>
              <a:t>, které můžeme díky mozku promýšlet a realizovat. </a:t>
            </a:r>
          </a:p>
          <a:p>
            <a:endParaRPr lang="cs-CZ" dirty="0"/>
          </a:p>
        </p:txBody>
      </p:sp>
      <p:sp>
        <p:nvSpPr>
          <p:cNvPr id="23" name="Bublinový popisek ve tvaru obláčku 22"/>
          <p:cNvSpPr/>
          <p:nvPr/>
        </p:nvSpPr>
        <p:spPr>
          <a:xfrm>
            <a:off x="3203848" y="1268377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40" y="1886714"/>
            <a:ext cx="1594761" cy="24880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571999" y="771550"/>
            <a:ext cx="4464497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pt-BR" sz="1400" b="1" dirty="0"/>
              <a:t>V počítačích se postupům říká </a:t>
            </a:r>
            <a:r>
              <a:rPr lang="pt-BR" sz="1400" b="1" dirty="0">
                <a:solidFill>
                  <a:srgbClr val="0070C0"/>
                </a:solidFill>
              </a:rPr>
              <a:t>algoritmy</a:t>
            </a:r>
            <a:r>
              <a:rPr lang="pt-BR" sz="1400" b="1" dirty="0" smtClean="0"/>
              <a:t>.</a:t>
            </a:r>
            <a:endParaRPr lang="cs-CZ" sz="1400" b="1" dirty="0" smtClean="0"/>
          </a:p>
          <a:p>
            <a:r>
              <a:rPr lang="cs-CZ" sz="1400" dirty="0" smtClean="0"/>
              <a:t>Provádí je tzv.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dirty="0" smtClean="0"/>
              <a:t>. Programům se říká také 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dirty="0" smtClean="0"/>
              <a:t>, tedy můžeme říci, že </a:t>
            </a:r>
            <a:r>
              <a:rPr lang="cs-CZ" sz="1400" i="1" dirty="0" smtClean="0"/>
              <a:t>Kalkulačka je program,</a:t>
            </a:r>
            <a:r>
              <a:rPr lang="cs-CZ" sz="1400" dirty="0" smtClean="0"/>
              <a:t> nebo že </a:t>
            </a:r>
            <a:r>
              <a:rPr lang="cs-CZ" sz="1400" i="1" dirty="0" smtClean="0"/>
              <a:t>Kalkulačka je aplikace</a:t>
            </a:r>
            <a:r>
              <a:rPr lang="cs-CZ" sz="1400" dirty="0" smtClean="0"/>
              <a:t>, je to to samé. </a:t>
            </a:r>
            <a:endParaRPr lang="pt-BR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572000" y="3052072"/>
            <a:ext cx="1728192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Počítačový </a:t>
            </a:r>
            <a:r>
              <a:rPr lang="cs-CZ" sz="1400" b="1" dirty="0" smtClean="0">
                <a:solidFill>
                  <a:srgbClr val="0070C0"/>
                </a:solidFill>
              </a:rPr>
              <a:t>hardware</a:t>
            </a:r>
            <a:r>
              <a:rPr lang="cs-CZ" sz="1400" dirty="0" smtClean="0"/>
              <a:t> představuje procesor s operační pamětí. </a:t>
            </a:r>
          </a:p>
          <a:p>
            <a:pPr>
              <a:spcBef>
                <a:spcPts val="450"/>
              </a:spcBef>
            </a:pPr>
            <a:r>
              <a:rPr lang="cs-CZ" sz="1400" dirty="0" smtClean="0"/>
              <a:t>To už víme.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3420" y="4064754"/>
            <a:ext cx="4273504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Programy oživující hardware se označují shrnujícím pojmem </a:t>
            </a:r>
            <a:r>
              <a:rPr lang="cs-CZ" sz="1400" b="1" dirty="0" smtClean="0"/>
              <a:t>software = měkké zboží.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571999" y="823813"/>
            <a:ext cx="446449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Doslova tedy </a:t>
            </a:r>
            <a:r>
              <a:rPr lang="cs-CZ" sz="1400" b="1" dirty="0" smtClean="0"/>
              <a:t>software = měkké zboží.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868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11" grpId="0" animBg="1"/>
      <p:bldP spid="24" grpId="0" uiExpand="1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31" y="1275606"/>
            <a:ext cx="3648017" cy="185984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3888431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Program</a:t>
            </a:r>
            <a:r>
              <a:rPr lang="cs-CZ" sz="1400" dirty="0" smtClean="0"/>
              <a:t>, který umožňuje naši práci na počítači, se označuje jako takzvaný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Operační systém </a:t>
            </a:r>
            <a:r>
              <a:rPr lang="cs-CZ" sz="1400" b="1" dirty="0" smtClean="0"/>
              <a:t>se stará o to, aby počítač vůbec fungoval.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Zobrazuje</a:t>
            </a:r>
            <a:r>
              <a:rPr lang="cs-CZ" sz="1400" dirty="0" smtClean="0"/>
              <a:t> okna, ikony, </a:t>
            </a:r>
            <a:r>
              <a:rPr lang="cs-CZ" sz="1400" b="1" dirty="0" smtClean="0"/>
              <a:t>načítá</a:t>
            </a:r>
            <a:r>
              <a:rPr lang="cs-CZ" sz="1400" dirty="0" smtClean="0"/>
              <a:t> data do aplikací nebo je </a:t>
            </a:r>
            <a:r>
              <a:rPr lang="cs-CZ" sz="1400" b="1" dirty="0" smtClean="0"/>
              <a:t>ukládá</a:t>
            </a:r>
            <a:r>
              <a:rPr lang="cs-CZ" sz="1400" dirty="0" smtClean="0"/>
              <a:t> na disk, </a:t>
            </a:r>
            <a:r>
              <a:rPr lang="cs-CZ" sz="1400" b="1" dirty="0" smtClean="0"/>
              <a:t>umožňuje nám pracovat </a:t>
            </a:r>
            <a:r>
              <a:rPr lang="cs-CZ" sz="1400" dirty="0" smtClean="0"/>
              <a:t>se soubory…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/>
              <a:t>Ovládání </a:t>
            </a:r>
            <a:r>
              <a:rPr lang="cs-CZ" sz="1400" b="1" dirty="0">
                <a:solidFill>
                  <a:srgbClr val="0070C0"/>
                </a:solidFill>
              </a:rPr>
              <a:t>počítače</a:t>
            </a:r>
            <a:r>
              <a:rPr lang="cs-CZ" sz="1400" b="1" dirty="0"/>
              <a:t> </a:t>
            </a:r>
            <a:r>
              <a:rPr lang="cs-CZ" sz="1400" dirty="0"/>
              <a:t>je poměrně jednoduché – stačí </a:t>
            </a:r>
            <a:r>
              <a:rPr lang="cs-CZ" sz="1400" b="1" dirty="0"/>
              <a:t>najít jeho vypínač a stisknout </a:t>
            </a:r>
            <a:r>
              <a:rPr lang="cs-CZ" sz="1400" b="1" dirty="0" smtClean="0"/>
              <a:t>ho </a:t>
            </a:r>
            <a:r>
              <a:rPr lang="cs-CZ" sz="1400" b="1" dirty="0" smtClean="0">
                <a:sym typeface="Wingdings" panose="05000000000000000000" pitchFamily="2" charset="2"/>
              </a:rPr>
              <a:t>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Vše </a:t>
            </a:r>
            <a:r>
              <a:rPr lang="cs-CZ" sz="1400" dirty="0"/>
              <a:t>ostatní je už </a:t>
            </a:r>
            <a:r>
              <a:rPr lang="cs-CZ" sz="1400" b="1" dirty="0">
                <a:solidFill>
                  <a:srgbClr val="0070C0"/>
                </a:solidFill>
              </a:rPr>
              <a:t>ovládání operačního systému</a:t>
            </a:r>
            <a:r>
              <a:rPr lang="cs-CZ" sz="1400" dirty="0"/>
              <a:t>, který počítač oživuje.</a:t>
            </a:r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580112" y="168849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Počítač je vypnutý, operační systém neběží.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79" y="1347614"/>
            <a:ext cx="2808312" cy="152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8" name="TextovéPole 17"/>
          <p:cNvSpPr txBox="1"/>
          <p:nvPr/>
        </p:nvSpPr>
        <p:spPr>
          <a:xfrm>
            <a:off x="4956431" y="3331729"/>
            <a:ext cx="3648017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Zapnutý počítač má </a:t>
            </a:r>
            <a:r>
              <a:rPr lang="cs-CZ" sz="1400" b="1" dirty="0" smtClean="0"/>
              <a:t>spuštěný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400" dirty="0" smtClean="0"/>
              <a:t>, který počítač oživuje.</a:t>
            </a:r>
          </a:p>
          <a:p>
            <a:r>
              <a:rPr lang="cs-CZ" sz="1400" dirty="0" smtClean="0"/>
              <a:t>Nyní můžeme na počítači pracovat.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892" y="3569166"/>
            <a:ext cx="4332092" cy="58734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Vzhledu </a:t>
            </a:r>
            <a:r>
              <a:rPr lang="cs-CZ" sz="1400" b="1" dirty="0" smtClean="0"/>
              <a:t>operačního systému </a:t>
            </a:r>
            <a:r>
              <a:rPr lang="cs-CZ" sz="1400" dirty="0" smtClean="0"/>
              <a:t>se říká </a:t>
            </a:r>
            <a:r>
              <a:rPr lang="cs-CZ" sz="1400" b="1" dirty="0" smtClean="0">
                <a:solidFill>
                  <a:srgbClr val="0070C0"/>
                </a:solidFill>
              </a:rPr>
              <a:t>uživatelské rozhraní. 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Uživatelské </a:t>
            </a:r>
            <a:r>
              <a:rPr lang="cs-CZ" sz="1400" b="1" dirty="0">
                <a:solidFill>
                  <a:srgbClr val="0070C0"/>
                </a:solidFill>
              </a:rPr>
              <a:t>rozhraní </a:t>
            </a:r>
            <a:r>
              <a:rPr lang="cs-CZ" sz="1400" dirty="0" smtClean="0"/>
              <a:t>musíme znát a umět s ním pracovat.</a:t>
            </a:r>
            <a:endParaRPr lang="cs-CZ" sz="1400" dirty="0"/>
          </a:p>
        </p:txBody>
      </p:sp>
      <p:cxnSp>
        <p:nvCxnSpPr>
          <p:cNvPr id="12" name="Pravoúhlá spojnice 11"/>
          <p:cNvCxnSpPr/>
          <p:nvPr/>
        </p:nvCxnSpPr>
        <p:spPr>
          <a:xfrm flipV="1">
            <a:off x="3984323" y="2106503"/>
            <a:ext cx="1811813" cy="1450728"/>
          </a:xfrm>
          <a:prstGeom prst="bentConnector3">
            <a:avLst>
              <a:gd name="adj1" fmla="val -7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Počítač funguje trochu jako člověk. A jak člověk funguje, když chce vyřešit nějaký úkol?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Představ si, že máte hodinu matematiky. Budete počítat příklady z pracovního sešitu.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pracuje člověk a jak počítač?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7505" y="1859652"/>
            <a:ext cx="4320480" cy="2718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Vezmeš </a:t>
            </a:r>
            <a:r>
              <a:rPr lang="cs-CZ" sz="1400" b="1" dirty="0" smtClean="0"/>
              <a:t>aktovku</a:t>
            </a:r>
            <a:r>
              <a:rPr lang="cs-CZ" sz="1400" dirty="0" smtClean="0"/>
              <a:t>, najdeš v ní </a:t>
            </a:r>
            <a:r>
              <a:rPr lang="cs-CZ" sz="1400" b="1" dirty="0" smtClean="0"/>
              <a:t>složku s matematikou</a:t>
            </a:r>
            <a:r>
              <a:rPr lang="cs-CZ" sz="1400" dirty="0" smtClean="0"/>
              <a:t>, v ní pak </a:t>
            </a:r>
            <a:r>
              <a:rPr lang="cs-CZ" sz="1400" b="1" dirty="0" smtClean="0"/>
              <a:t>pracovní sešit </a:t>
            </a:r>
            <a:r>
              <a:rPr lang="cs-CZ" sz="1400" dirty="0" smtClean="0"/>
              <a:t>z matematiky.</a:t>
            </a:r>
            <a:endParaRPr lang="cs-CZ" sz="1400" dirty="0"/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Pracovní sešit vyndáš z aktovky a </a:t>
            </a:r>
            <a:r>
              <a:rPr lang="cs-CZ" sz="1400" b="1" dirty="0" smtClean="0"/>
              <a:t>otevřeš si ho </a:t>
            </a:r>
            <a:r>
              <a:rPr lang="cs-CZ" sz="1400" dirty="0" smtClean="0"/>
              <a:t>na lavici.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Přečteš si zadání příkladu a (na chvilku) si toto zadání </a:t>
            </a:r>
            <a:r>
              <a:rPr lang="cs-CZ" sz="1400" b="1" dirty="0" smtClean="0"/>
              <a:t>pamatuješ</a:t>
            </a:r>
            <a:r>
              <a:rPr lang="cs-CZ" sz="1400" dirty="0" smtClean="0"/>
              <a:t> (máš ho „ve své hlavě“).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Vypočítáš</a:t>
            </a:r>
            <a:r>
              <a:rPr lang="cs-CZ" sz="1400" dirty="0" smtClean="0"/>
              <a:t> příklad (pracuje tvůj mozek) a </a:t>
            </a:r>
            <a:r>
              <a:rPr lang="cs-CZ" sz="1400" b="1" dirty="0" smtClean="0"/>
              <a:t>zapíšeš</a:t>
            </a:r>
            <a:r>
              <a:rPr lang="cs-CZ" sz="1400" dirty="0" smtClean="0"/>
              <a:t> jeho řešení do pracovního sešitu.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Uložíš</a:t>
            </a:r>
            <a:r>
              <a:rPr lang="cs-CZ" sz="1400" dirty="0" smtClean="0"/>
              <a:t> pracovní sešit s vyřešeným příkladem zpět do aktovky. Abys ho příště </a:t>
            </a:r>
            <a:r>
              <a:rPr lang="cs-CZ" sz="1400" b="1" dirty="0" smtClean="0"/>
              <a:t>rychle našel</a:t>
            </a:r>
            <a:r>
              <a:rPr lang="cs-CZ" sz="1400" dirty="0" smtClean="0"/>
              <a:t>, dáš ho do </a:t>
            </a:r>
            <a:r>
              <a:rPr lang="cs-CZ" sz="1400" b="1" dirty="0" smtClean="0"/>
              <a:t>složky</a:t>
            </a:r>
            <a:r>
              <a:rPr lang="cs-CZ" sz="1400" dirty="0" smtClean="0"/>
              <a:t>, kde máš ostatní učebnice a sešity na matematiku.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67916" y="1428765"/>
            <a:ext cx="4464497" cy="314958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216000" indent="-216000">
              <a:buFont typeface="+mj-lt"/>
              <a:buAutoNum type="arabicParenR"/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takzvané </a:t>
            </a:r>
            <a:r>
              <a:rPr lang="cs-CZ" sz="1400" b="1" dirty="0" smtClean="0">
                <a:solidFill>
                  <a:srgbClr val="0070C0"/>
                </a:solidFill>
              </a:rPr>
              <a:t>datové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, máme </a:t>
            </a:r>
            <a:r>
              <a:rPr lang="cs-CZ" sz="1400" b="1" dirty="0" smtClean="0"/>
              <a:t>uloženy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 počítače (disk si můžeme představit jako </a:t>
            </a:r>
            <a:r>
              <a:rPr lang="cs-CZ" sz="1400" b="1" dirty="0" smtClean="0"/>
              <a:t>aktovku</a:t>
            </a:r>
            <a:r>
              <a:rPr lang="cs-CZ" sz="1400" dirty="0" smtClean="0"/>
              <a:t>).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 máme také pro přehlednost ve </a:t>
            </a:r>
            <a:r>
              <a:rPr lang="cs-CZ" sz="1400" b="1" dirty="0" smtClean="0">
                <a:solidFill>
                  <a:srgbClr val="0070C0"/>
                </a:solidFill>
              </a:rPr>
              <a:t>složkách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Najdeme zadaný </a:t>
            </a:r>
            <a:r>
              <a:rPr lang="cs-CZ" sz="1400" b="1" dirty="0" smtClean="0"/>
              <a:t>datový soubor </a:t>
            </a:r>
            <a:r>
              <a:rPr lang="cs-CZ" sz="1400" dirty="0" smtClean="0"/>
              <a:t>a (poklepáním) ho </a:t>
            </a:r>
            <a:r>
              <a:rPr lang="cs-CZ" sz="1400" b="1" dirty="0" smtClean="0">
                <a:solidFill>
                  <a:srgbClr val="0070C0"/>
                </a:solidFill>
              </a:rPr>
              <a:t>otevřeme do programu</a:t>
            </a:r>
            <a:r>
              <a:rPr lang="cs-CZ" sz="1400" dirty="0" smtClean="0"/>
              <a:t>, který s ním umí pracovat.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Nyní máme </a:t>
            </a:r>
            <a:r>
              <a:rPr lang="cs-CZ" sz="1400" b="1" dirty="0" smtClean="0">
                <a:solidFill>
                  <a:srgbClr val="0070C0"/>
                </a:solidFill>
              </a:rPr>
              <a:t>otevřený dokument</a:t>
            </a:r>
            <a:r>
              <a:rPr lang="cs-CZ" sz="1400" dirty="0" smtClean="0"/>
              <a:t>, vidíme jeho </a:t>
            </a:r>
            <a:r>
              <a:rPr lang="cs-CZ" sz="1400" b="1" dirty="0" smtClean="0"/>
              <a:t>obsah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Můžeme do něho psát, kreslit, počítat, podle toho zda se jedná o text, obrázek nebo matematický příklad.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při práci </a:t>
            </a:r>
            <a:r>
              <a:rPr lang="cs-CZ" sz="1400" dirty="0" smtClean="0"/>
              <a:t>má počítač vše (podobně jako člověk) </a:t>
            </a:r>
            <a:r>
              <a:rPr lang="cs-CZ" sz="1400" b="1" dirty="0" smtClean="0"/>
              <a:t>v dočasné, takzvané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 Ta si po vypnutí programu nic nepamatuje… Proto musíme upravený nebo nově vytvořený dokument </a:t>
            </a:r>
            <a:r>
              <a:rPr lang="cs-CZ" sz="1400" b="1" dirty="0" smtClean="0">
                <a:solidFill>
                  <a:srgbClr val="0070C0"/>
                </a:solidFill>
              </a:rPr>
              <a:t>uložit na disk</a:t>
            </a:r>
            <a:r>
              <a:rPr lang="cs-CZ" sz="1400" dirty="0" smtClean="0"/>
              <a:t>.</a:t>
            </a:r>
            <a:endParaRPr lang="pt-BR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7916" y="744549"/>
            <a:ext cx="4464497" cy="73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400" dirty="0"/>
              <a:t>P</a:t>
            </a:r>
            <a:r>
              <a:rPr lang="pt-BR" sz="1400" dirty="0">
                <a:latin typeface="Calibri" pitchFamily="34" charset="0"/>
              </a:rPr>
              <a:t>o</a:t>
            </a:r>
            <a:r>
              <a:rPr lang="cs-CZ" sz="1400" dirty="0" err="1">
                <a:latin typeface="Calibri" pitchFamily="34" charset="0"/>
              </a:rPr>
              <a:t>kud</a:t>
            </a:r>
            <a:r>
              <a:rPr lang="cs-CZ" sz="1400" dirty="0">
                <a:latin typeface="Calibri" pitchFamily="34" charset="0"/>
              </a:rPr>
              <a:t> bychom </a:t>
            </a:r>
            <a:r>
              <a:rPr lang="cs-CZ" sz="1400" dirty="0" smtClean="0">
                <a:latin typeface="Calibri" pitchFamily="34" charset="0"/>
              </a:rPr>
              <a:t>podobný úkol </a:t>
            </a:r>
            <a:r>
              <a:rPr lang="cs-CZ" sz="1400" dirty="0">
                <a:latin typeface="Calibri" pitchFamily="34" charset="0"/>
              </a:rPr>
              <a:t>dělali na </a:t>
            </a:r>
            <a:r>
              <a:rPr lang="cs-CZ" sz="1400" b="1" dirty="0">
                <a:latin typeface="Calibri" pitchFamily="34" charset="0"/>
              </a:rPr>
              <a:t>počítači</a:t>
            </a:r>
            <a:r>
              <a:rPr lang="cs-CZ" sz="1400" dirty="0">
                <a:latin typeface="Calibri" pitchFamily="34" charset="0"/>
              </a:rPr>
              <a:t>, pracovali bychom </a:t>
            </a:r>
            <a:r>
              <a:rPr lang="cs-CZ" sz="1400" b="1" dirty="0">
                <a:latin typeface="Calibri" pitchFamily="34" charset="0"/>
              </a:rPr>
              <a:t>podobně</a:t>
            </a:r>
            <a:r>
              <a:rPr lang="cs-CZ" sz="1400" dirty="0">
                <a:latin typeface="Calibri" pitchFamily="34" charset="0"/>
              </a:rPr>
              <a:t>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uiExpand="1" build="p" animBg="1"/>
      <p:bldP spid="11" grpId="0" uiExpand="1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/>
              <a:t>Člověk (žák, ty). Má svůj </a:t>
            </a:r>
            <a:r>
              <a:rPr lang="cs-CZ" sz="1400" b="1" dirty="0"/>
              <a:t>mozek</a:t>
            </a:r>
            <a:r>
              <a:rPr lang="cs-CZ" sz="1400" dirty="0"/>
              <a:t>, díky kterému </a:t>
            </a:r>
            <a:r>
              <a:rPr lang="cs-CZ" sz="1400" b="1" dirty="0"/>
              <a:t>myslí</a:t>
            </a:r>
            <a:r>
              <a:rPr lang="cs-CZ" sz="1400" dirty="0"/>
              <a:t> a v </a:t>
            </a:r>
            <a:r>
              <a:rPr lang="cs-CZ" sz="1400" b="1" dirty="0"/>
              <a:t>aktovce</a:t>
            </a:r>
            <a:r>
              <a:rPr lang="cs-CZ" sz="1400" dirty="0"/>
              <a:t> nebo v </a:t>
            </a:r>
            <a:r>
              <a:rPr lang="cs-CZ" sz="1400" b="1" dirty="0"/>
              <a:t>krabici</a:t>
            </a:r>
            <a:r>
              <a:rPr lang="cs-CZ" sz="1400" dirty="0"/>
              <a:t> své knihy a </a:t>
            </a:r>
            <a:r>
              <a:rPr lang="cs-CZ" sz="1400" b="1" dirty="0"/>
              <a:t>sešity</a:t>
            </a:r>
            <a:r>
              <a:rPr lang="cs-CZ" sz="1400" dirty="0"/>
              <a:t>, do kterých si trvale ukládá své nápady.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pracuje člověk a jak počítač?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7505" y="1707654"/>
            <a:ext cx="4320480" cy="2718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Vezmeš </a:t>
            </a:r>
            <a:r>
              <a:rPr lang="cs-CZ" sz="1400" b="1" dirty="0" smtClean="0"/>
              <a:t>aktovku</a:t>
            </a:r>
            <a:r>
              <a:rPr lang="cs-CZ" sz="1400" dirty="0" smtClean="0"/>
              <a:t>, najdeš v ní </a:t>
            </a:r>
            <a:r>
              <a:rPr lang="cs-CZ" sz="1400" b="1" dirty="0" smtClean="0"/>
              <a:t>složku s matematikou</a:t>
            </a:r>
            <a:r>
              <a:rPr lang="cs-CZ" sz="1400" dirty="0" smtClean="0"/>
              <a:t>, v ní pak </a:t>
            </a:r>
            <a:r>
              <a:rPr lang="cs-CZ" sz="1400" b="1" dirty="0" smtClean="0"/>
              <a:t>pracovní sešit </a:t>
            </a:r>
            <a:r>
              <a:rPr lang="cs-CZ" sz="1400" dirty="0" smtClean="0"/>
              <a:t>z matematiky.</a:t>
            </a:r>
            <a:endParaRPr lang="cs-CZ" sz="1400" dirty="0"/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Pracovní sešit vyndáš z aktovky a </a:t>
            </a:r>
            <a:r>
              <a:rPr lang="cs-CZ" sz="1400" b="1" dirty="0" smtClean="0"/>
              <a:t>otevřeš si ho </a:t>
            </a:r>
            <a:r>
              <a:rPr lang="cs-CZ" sz="1400" dirty="0" smtClean="0"/>
              <a:t>na lavici.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Přečteš si zadání příkladu a (na chvilku) si toto zadání </a:t>
            </a:r>
            <a:r>
              <a:rPr lang="cs-CZ" sz="1400" b="1" dirty="0" smtClean="0"/>
              <a:t>pamatuješ</a:t>
            </a:r>
            <a:r>
              <a:rPr lang="cs-CZ" sz="1400" dirty="0" smtClean="0"/>
              <a:t> (máš ho „ve své hlavě“).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Vypočítáš</a:t>
            </a:r>
            <a:r>
              <a:rPr lang="cs-CZ" sz="1400" dirty="0" smtClean="0"/>
              <a:t> příklad (pracuje tvůj mozek) a </a:t>
            </a:r>
            <a:r>
              <a:rPr lang="cs-CZ" sz="1400" b="1" dirty="0" smtClean="0"/>
              <a:t>zapíšeš</a:t>
            </a:r>
            <a:r>
              <a:rPr lang="cs-CZ" sz="1400" dirty="0" smtClean="0"/>
              <a:t> jeho řešení do pracovního sešitu.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Uložíš</a:t>
            </a:r>
            <a:r>
              <a:rPr lang="cs-CZ" sz="1400" dirty="0" smtClean="0"/>
              <a:t> pracovní sešit s vyřešeným příkladem zpět do aktovky. Abys ho příště </a:t>
            </a:r>
            <a:r>
              <a:rPr lang="cs-CZ" sz="1400" b="1" dirty="0" smtClean="0"/>
              <a:t>rychle našel</a:t>
            </a:r>
            <a:r>
              <a:rPr lang="cs-CZ" sz="1400" dirty="0" smtClean="0"/>
              <a:t>, dáš ho do </a:t>
            </a:r>
            <a:r>
              <a:rPr lang="cs-CZ" sz="1400" b="1" dirty="0" smtClean="0"/>
              <a:t>složky</a:t>
            </a:r>
            <a:r>
              <a:rPr lang="cs-CZ" sz="1400" dirty="0" smtClean="0"/>
              <a:t>, kde máš ostatní učebnice a sešity na matematiku.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67916" y="1492210"/>
            <a:ext cx="4464497" cy="293413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216000" indent="-216000">
              <a:buFont typeface="+mj-lt"/>
              <a:buAutoNum type="arabicParenR"/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takzvané </a:t>
            </a:r>
            <a:r>
              <a:rPr lang="cs-CZ" sz="1400" b="1" dirty="0" smtClean="0">
                <a:solidFill>
                  <a:srgbClr val="0070C0"/>
                </a:solidFill>
              </a:rPr>
              <a:t>datové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, máme </a:t>
            </a:r>
            <a:r>
              <a:rPr lang="cs-CZ" sz="1400" b="1" dirty="0" smtClean="0"/>
              <a:t>uloženy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 počítače (disk si můžeme představit jako </a:t>
            </a:r>
            <a:r>
              <a:rPr lang="cs-CZ" sz="1400" b="1" dirty="0" smtClean="0"/>
              <a:t>aktovku</a:t>
            </a:r>
            <a:r>
              <a:rPr lang="cs-CZ" sz="1400" dirty="0" smtClean="0"/>
              <a:t>).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 máme pro přehlednost ve </a:t>
            </a:r>
            <a:r>
              <a:rPr lang="cs-CZ" sz="1400" b="1" dirty="0" smtClean="0">
                <a:solidFill>
                  <a:srgbClr val="0070C0"/>
                </a:solidFill>
              </a:rPr>
              <a:t>složkách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Najdeme zadaný </a:t>
            </a:r>
            <a:r>
              <a:rPr lang="cs-CZ" sz="1400" b="1" dirty="0" smtClean="0"/>
              <a:t>datový soubor </a:t>
            </a:r>
            <a:r>
              <a:rPr lang="cs-CZ" sz="1400" dirty="0" smtClean="0"/>
              <a:t>a (poklepáním) ho </a:t>
            </a:r>
            <a:r>
              <a:rPr lang="cs-CZ" sz="1400" b="1" dirty="0" smtClean="0">
                <a:solidFill>
                  <a:srgbClr val="0070C0"/>
                </a:solidFill>
              </a:rPr>
              <a:t>otevřeme do programu</a:t>
            </a:r>
            <a:r>
              <a:rPr lang="cs-CZ" sz="1400" dirty="0" smtClean="0"/>
              <a:t>, který s ním umí pracovat.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Nyní máme </a:t>
            </a:r>
            <a:r>
              <a:rPr lang="cs-CZ" sz="1400" b="1" dirty="0" smtClean="0">
                <a:solidFill>
                  <a:srgbClr val="0070C0"/>
                </a:solidFill>
              </a:rPr>
              <a:t>otevřený dokument</a:t>
            </a:r>
            <a:r>
              <a:rPr lang="cs-CZ" sz="1400" dirty="0" smtClean="0"/>
              <a:t>, vidíme jeho </a:t>
            </a:r>
            <a:r>
              <a:rPr lang="cs-CZ" sz="1400" b="1" dirty="0" smtClean="0"/>
              <a:t>obsah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Můžeme do něho psát, kreslit, počítat, podle toho zda se jedná o text, obrázek nebo matematický příklad.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při práci </a:t>
            </a:r>
            <a:r>
              <a:rPr lang="cs-CZ" sz="1400" dirty="0" smtClean="0"/>
              <a:t>má počítač vše (podobně jako člověk) </a:t>
            </a:r>
            <a:r>
              <a:rPr lang="cs-CZ" sz="1400" b="1" dirty="0" smtClean="0"/>
              <a:t>v dočasné, takzvané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 Ta si po vypnutí programu nic nepamatuje… Proto musíme upravený nebo nově vytvořený dokument </a:t>
            </a:r>
            <a:r>
              <a:rPr lang="cs-CZ" sz="1400" b="1" dirty="0" smtClean="0">
                <a:solidFill>
                  <a:srgbClr val="0070C0"/>
                </a:solidFill>
              </a:rPr>
              <a:t>uložit na disk</a:t>
            </a:r>
            <a:r>
              <a:rPr lang="cs-CZ" sz="1400" dirty="0" smtClean="0"/>
              <a:t>.</a:t>
            </a:r>
            <a:endParaRPr lang="pt-BR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7916" y="744549"/>
            <a:ext cx="4464497" cy="94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400" b="1" dirty="0"/>
              <a:t>Počítač</a:t>
            </a:r>
            <a:r>
              <a:rPr lang="cs-CZ" sz="1400" dirty="0"/>
              <a:t> má </a:t>
            </a:r>
            <a:r>
              <a:rPr lang="cs-CZ" sz="1400" b="1" dirty="0">
                <a:solidFill>
                  <a:srgbClr val="0070C0"/>
                </a:solidFill>
              </a:rPr>
              <a:t>procesor</a:t>
            </a:r>
            <a:r>
              <a:rPr lang="cs-CZ" sz="1400" dirty="0"/>
              <a:t> a </a:t>
            </a:r>
            <a:r>
              <a:rPr lang="cs-CZ" sz="1400" b="1" dirty="0">
                <a:solidFill>
                  <a:srgbClr val="0070C0"/>
                </a:solidFill>
              </a:rPr>
              <a:t>operační paměť</a:t>
            </a:r>
            <a:r>
              <a:rPr lang="cs-CZ" sz="1400" dirty="0"/>
              <a:t>, díky kterým pracuje a dále </a:t>
            </a:r>
            <a:r>
              <a:rPr lang="cs-CZ" sz="1400" b="1" dirty="0">
                <a:solidFill>
                  <a:srgbClr val="0070C0"/>
                </a:solidFill>
              </a:rPr>
              <a:t>disky</a:t>
            </a:r>
            <a:r>
              <a:rPr lang="cs-CZ" sz="1400" dirty="0"/>
              <a:t>, na které trvale ukládáme své </a:t>
            </a:r>
            <a:r>
              <a:rPr lang="cs-CZ" sz="1400" b="1" dirty="0">
                <a:solidFill>
                  <a:srgbClr val="0070C0"/>
                </a:solidFill>
              </a:rPr>
              <a:t>dokumenty</a:t>
            </a:r>
            <a:r>
              <a:rPr lang="cs-CZ" sz="1400" dirty="0"/>
              <a:t>, kterým se také říká </a:t>
            </a:r>
            <a:r>
              <a:rPr lang="cs-CZ" sz="1400" b="1" dirty="0">
                <a:solidFill>
                  <a:srgbClr val="0070C0"/>
                </a:solidFill>
              </a:rPr>
              <a:t>datové soubory</a:t>
            </a:r>
            <a:r>
              <a:rPr lang="cs-CZ" sz="1400" dirty="0"/>
              <a:t>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8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uiExpand="1" build="p" animBg="1"/>
      <p:bldP spid="11" grpId="0" uiExpand="1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211960" y="624392"/>
            <a:ext cx="493204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teď už jenom počítač: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675318"/>
            <a:ext cx="3932141" cy="401135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216000" indent="-216000">
              <a:buFont typeface="+mj-lt"/>
              <a:buAutoNum type="arabicParenR"/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takzvané </a:t>
            </a:r>
            <a:r>
              <a:rPr lang="cs-CZ" sz="1400" b="1" dirty="0" smtClean="0">
                <a:solidFill>
                  <a:srgbClr val="0070C0"/>
                </a:solidFill>
              </a:rPr>
              <a:t>datové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, máme </a:t>
            </a:r>
            <a:r>
              <a:rPr lang="cs-CZ" sz="1400" b="1" dirty="0" smtClean="0"/>
              <a:t>uloženy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 počítače (disk si můžeme představit jako </a:t>
            </a:r>
            <a:r>
              <a:rPr lang="cs-CZ" sz="1400" b="1" dirty="0" smtClean="0"/>
              <a:t>aktovku</a:t>
            </a:r>
            <a:r>
              <a:rPr lang="cs-CZ" sz="1400" dirty="0" smtClean="0"/>
              <a:t>).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 máme pro přehlednost ve </a:t>
            </a:r>
            <a:r>
              <a:rPr lang="cs-CZ" sz="1400" b="1" dirty="0" smtClean="0">
                <a:solidFill>
                  <a:srgbClr val="0070C0"/>
                </a:solidFill>
              </a:rPr>
              <a:t>složkách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Najdeme zadaný </a:t>
            </a:r>
            <a:r>
              <a:rPr lang="cs-CZ" sz="1400" b="1" dirty="0" smtClean="0"/>
              <a:t>datový soubor </a:t>
            </a:r>
            <a:r>
              <a:rPr lang="cs-CZ" sz="1400" dirty="0" smtClean="0"/>
              <a:t>a (poklepáním) ho </a:t>
            </a:r>
            <a:r>
              <a:rPr lang="cs-CZ" sz="1400" b="1" dirty="0" smtClean="0">
                <a:solidFill>
                  <a:srgbClr val="0070C0"/>
                </a:solidFill>
              </a:rPr>
              <a:t>otevřeme do programu</a:t>
            </a:r>
            <a:r>
              <a:rPr lang="cs-CZ" sz="1400" dirty="0" smtClean="0"/>
              <a:t>, který s ním umí pracovat.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Nyní máme </a:t>
            </a:r>
            <a:r>
              <a:rPr lang="cs-CZ" sz="1400" b="1" dirty="0" smtClean="0">
                <a:solidFill>
                  <a:srgbClr val="0070C0"/>
                </a:solidFill>
              </a:rPr>
              <a:t>otevřený dokument</a:t>
            </a:r>
            <a:r>
              <a:rPr lang="cs-CZ" sz="1400" dirty="0" smtClean="0"/>
              <a:t>, vidíme jeho </a:t>
            </a:r>
            <a:r>
              <a:rPr lang="cs-CZ" sz="1400" b="1" dirty="0" smtClean="0"/>
              <a:t>obsah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Můžeme ho </a:t>
            </a:r>
            <a:r>
              <a:rPr lang="cs-CZ" sz="1400" b="1" dirty="0" smtClean="0"/>
              <a:t>vytvářet</a:t>
            </a:r>
            <a:r>
              <a:rPr lang="cs-CZ" sz="1400" dirty="0" smtClean="0"/>
              <a:t> nebo ho </a:t>
            </a:r>
            <a:r>
              <a:rPr lang="cs-CZ" sz="1400" b="1" dirty="0" smtClean="0"/>
              <a:t>upravovat</a:t>
            </a:r>
            <a:r>
              <a:rPr lang="cs-CZ" sz="1400" dirty="0" smtClean="0"/>
              <a:t> – do něho psát, kreslit, počítat, podle toho zda se jedná o text, obrázek nebo matematický příklad.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při práci </a:t>
            </a:r>
            <a:r>
              <a:rPr lang="cs-CZ" sz="1400" dirty="0" smtClean="0"/>
              <a:t>má počítač vše (podobně jako člověk) </a:t>
            </a:r>
            <a:r>
              <a:rPr lang="cs-CZ" sz="1400" b="1" dirty="0" smtClean="0"/>
              <a:t>v dočasné, takzvané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 Ta si po vypnutí programu nic nepamatuje… Proto musíme upravený nebo nově vytvořený dokument </a:t>
            </a:r>
            <a:r>
              <a:rPr lang="cs-CZ" sz="1400" b="1" dirty="0" smtClean="0">
                <a:solidFill>
                  <a:srgbClr val="0070C0"/>
                </a:solidFill>
              </a:rPr>
              <a:t>uložit na disk</a:t>
            </a:r>
            <a:r>
              <a:rPr lang="cs-CZ" sz="1400" dirty="0" smtClean="0"/>
              <a:t>.</a:t>
            </a:r>
            <a:endParaRPr lang="pt-BR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16579"/>
            <a:ext cx="2520280" cy="13692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74" y="534667"/>
            <a:ext cx="1840795" cy="10511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51" y="1745271"/>
            <a:ext cx="3543117" cy="163674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51" y="1776813"/>
            <a:ext cx="3543117" cy="252312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51" y="1745271"/>
            <a:ext cx="3523178" cy="1627529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912259" y="3489270"/>
            <a:ext cx="2026003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Stručně: </a:t>
            </a:r>
            <a:r>
              <a:rPr lang="cs-CZ" sz="1400" b="1" dirty="0" smtClean="0">
                <a:solidFill>
                  <a:srgbClr val="0070C0"/>
                </a:solidFill>
              </a:rPr>
              <a:t>Našli</a:t>
            </a:r>
            <a:r>
              <a:rPr lang="cs-CZ" sz="1400" dirty="0" smtClean="0"/>
              <a:t> jsme ve složce, </a:t>
            </a:r>
            <a:r>
              <a:rPr lang="cs-CZ" sz="1400" b="1" dirty="0" smtClean="0">
                <a:solidFill>
                  <a:srgbClr val="0070C0"/>
                </a:solidFill>
              </a:rPr>
              <a:t>otevřeli</a:t>
            </a:r>
            <a:r>
              <a:rPr lang="cs-CZ" sz="1400" dirty="0" smtClean="0"/>
              <a:t>, </a:t>
            </a:r>
            <a:r>
              <a:rPr lang="cs-CZ" sz="1400" b="1" dirty="0" smtClean="0">
                <a:solidFill>
                  <a:srgbClr val="0070C0"/>
                </a:solidFill>
              </a:rPr>
              <a:t>upravili</a:t>
            </a:r>
            <a:r>
              <a:rPr lang="cs-CZ" sz="1400" dirty="0" smtClean="0"/>
              <a:t> a opět </a:t>
            </a:r>
            <a:r>
              <a:rPr lang="cs-CZ" sz="1400" b="1" dirty="0" smtClean="0">
                <a:solidFill>
                  <a:srgbClr val="0070C0"/>
                </a:solidFill>
              </a:rPr>
              <a:t>uložili</a:t>
            </a:r>
            <a:r>
              <a:rPr lang="cs-CZ" sz="1400" dirty="0" smtClean="0"/>
              <a:t> </a:t>
            </a:r>
            <a:r>
              <a:rPr lang="cs-CZ" sz="1400" b="1" dirty="0" smtClean="0"/>
              <a:t>dokument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cxnSp>
        <p:nvCxnSpPr>
          <p:cNvPr id="19" name="Pravoúhlá spojnice 18"/>
          <p:cNvCxnSpPr/>
          <p:nvPr/>
        </p:nvCxnSpPr>
        <p:spPr>
          <a:xfrm flipV="1">
            <a:off x="2555776" y="915566"/>
            <a:ext cx="1944216" cy="576064"/>
          </a:xfrm>
          <a:prstGeom prst="bentConnector3">
            <a:avLst>
              <a:gd name="adj1" fmla="val 8066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Pravoúhlá spojnice 20"/>
          <p:cNvCxnSpPr/>
          <p:nvPr/>
        </p:nvCxnSpPr>
        <p:spPr>
          <a:xfrm flipV="1">
            <a:off x="3851920" y="1431776"/>
            <a:ext cx="3600400" cy="307807"/>
          </a:xfrm>
          <a:prstGeom prst="bentConnector3">
            <a:avLst>
              <a:gd name="adj1" fmla="val 999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3741301" y="2479138"/>
            <a:ext cx="489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Pravoúhlá spojnice 25"/>
          <p:cNvCxnSpPr/>
          <p:nvPr/>
        </p:nvCxnSpPr>
        <p:spPr>
          <a:xfrm flipV="1">
            <a:off x="3851920" y="2767005"/>
            <a:ext cx="1440160" cy="199727"/>
          </a:xfrm>
          <a:prstGeom prst="bentConnector3">
            <a:avLst>
              <a:gd name="adj1" fmla="val 9981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Pravoúhlá spojnice 30"/>
          <p:cNvCxnSpPr/>
          <p:nvPr/>
        </p:nvCxnSpPr>
        <p:spPr>
          <a:xfrm rot="5400000" flipH="1" flipV="1">
            <a:off x="3719580" y="3673713"/>
            <a:ext cx="980676" cy="7159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154352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Už víme, že počítačové programy (aplikace),</a:t>
            </a:r>
            <a:r>
              <a:rPr lang="cs-CZ" sz="1400" dirty="0" smtClean="0"/>
              <a:t> 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dirty="0" smtClean="0"/>
              <a:t> [</a:t>
            </a:r>
            <a:r>
              <a:rPr lang="cs-CZ" sz="1400" dirty="0" err="1" smtClean="0"/>
              <a:t>softvér</a:t>
            </a:r>
            <a:r>
              <a:rPr lang="cs-CZ" sz="1400" dirty="0" smtClean="0"/>
              <a:t>].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b="1" dirty="0" smtClean="0"/>
              <a:t> jsou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b="1" dirty="0" smtClean="0"/>
              <a:t> (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b="1" dirty="0" smtClean="0"/>
              <a:t>), které na počítači nebo na mobilu (mobil je také počítač) využíváme.</a:t>
            </a:r>
          </a:p>
          <a:p>
            <a:pPr marL="215979" indent="-215979">
              <a:spcBef>
                <a:spcPts val="600"/>
              </a:spcBef>
            </a:pPr>
            <a:endParaRPr lang="cs-CZ" sz="1400" b="1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Nyní však už také víme, že cílem naší práce jsou naše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přesněji</a:t>
            </a:r>
            <a:r>
              <a:rPr lang="cs-CZ" sz="1400" b="1" dirty="0" smtClean="0">
                <a:solidFill>
                  <a:srgbClr val="0070C0"/>
                </a:solidFill>
              </a:rPr>
              <a:t>: datové soubory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Datové soubory </a:t>
            </a:r>
            <a:r>
              <a:rPr lang="cs-CZ" sz="1400" dirty="0" smtClean="0"/>
              <a:t>jsou například: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texty,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obrázky,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písničky,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videa,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webové stránky,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a mnoho dalších typů dokumentů…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63074" y="4136181"/>
            <a:ext cx="4175189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počítači jsou </a:t>
            </a:r>
            <a:r>
              <a:rPr lang="cs-CZ" sz="1400" b="1" dirty="0" smtClean="0">
                <a:solidFill>
                  <a:srgbClr val="0070C0"/>
                </a:solidFill>
              </a:rPr>
              <a:t>programy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5" y="699542"/>
            <a:ext cx="4082344" cy="15951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4" y="2355726"/>
            <a:ext cx="4175189" cy="14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154352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Na počítači (tabletu, mobilu) využíváme programy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(aplikace). </a:t>
            </a:r>
            <a:r>
              <a:rPr lang="cs-CZ" sz="1400" dirty="0" smtClean="0"/>
              <a:t>To už víme.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Programů</a:t>
            </a:r>
            <a:r>
              <a:rPr lang="cs-CZ" sz="1400" dirty="0" smtClean="0"/>
              <a:t> jsou dnes v počítači stovky. Většinu doby jsou uloženy na disku počítače. 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Programy </a:t>
            </a:r>
            <a:r>
              <a:rPr lang="cs-CZ" sz="1400" b="1" dirty="0" smtClean="0">
                <a:solidFill>
                  <a:srgbClr val="0070C0"/>
                </a:solidFill>
              </a:rPr>
              <a:t>uložené</a:t>
            </a:r>
            <a:r>
              <a:rPr lang="cs-CZ" sz="1400" dirty="0" smtClean="0"/>
              <a:t> na disku </a:t>
            </a:r>
            <a:r>
              <a:rPr lang="cs-CZ" sz="1400" b="1" dirty="0" smtClean="0">
                <a:solidFill>
                  <a:srgbClr val="0070C0"/>
                </a:solidFill>
              </a:rPr>
              <a:t>neběží</a:t>
            </a:r>
            <a:r>
              <a:rPr lang="cs-CZ" sz="1400" dirty="0" smtClean="0"/>
              <a:t> (</a:t>
            </a:r>
            <a:r>
              <a:rPr lang="cs-CZ" sz="1400" b="1" dirty="0" smtClean="0"/>
              <a:t>nepracují</a:t>
            </a:r>
            <a:r>
              <a:rPr lang="cs-CZ" sz="1400" dirty="0" smtClean="0"/>
              <a:t>). Odborněji řečeno: </a:t>
            </a:r>
            <a:r>
              <a:rPr lang="cs-CZ" sz="1400" b="1" dirty="0" smtClean="0"/>
              <a:t>nejsou spuštěné</a:t>
            </a:r>
            <a:r>
              <a:rPr lang="cs-CZ" sz="14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Čekají, až je poklepáním myší či klepnutím prstem </a:t>
            </a:r>
            <a:r>
              <a:rPr lang="cs-CZ" sz="1400" b="1" dirty="0" smtClean="0">
                <a:solidFill>
                  <a:srgbClr val="0070C0"/>
                </a:solidFill>
              </a:rPr>
              <a:t>spustíme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programu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5" y="1832506"/>
            <a:ext cx="3878777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soubory uložené na disku </a:t>
            </a:r>
            <a:r>
              <a:rPr lang="cs-CZ" sz="1400" dirty="0" smtClean="0"/>
              <a:t>na něm </a:t>
            </a:r>
            <a:r>
              <a:rPr lang="cs-CZ" sz="1400" b="1" dirty="0" smtClean="0">
                <a:solidFill>
                  <a:srgbClr val="0070C0"/>
                </a:solidFill>
              </a:rPr>
              <a:t>zůstávají</a:t>
            </a:r>
            <a:r>
              <a:rPr lang="cs-CZ" sz="1400" dirty="0" smtClean="0"/>
              <a:t>, i když je zařízení vypnuté.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5" y="699542"/>
            <a:ext cx="4082344" cy="15951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61175" y="3773088"/>
            <a:ext cx="387877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>
                <a:solidFill>
                  <a:srgbClr val="0070C0"/>
                </a:solidFill>
              </a:rPr>
              <a:t>Spuštěné </a:t>
            </a:r>
            <a:r>
              <a:rPr lang="cs-CZ" sz="1400" b="1" dirty="0" smtClean="0">
                <a:solidFill>
                  <a:srgbClr val="0070C0"/>
                </a:solidFill>
              </a:rPr>
              <a:t>programy běží</a:t>
            </a:r>
            <a:r>
              <a:rPr lang="cs-CZ" sz="1400" dirty="0" smtClean="0"/>
              <a:t>, pracují, něco dělají.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5" y="2427734"/>
            <a:ext cx="1545072" cy="20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12391</TotalTime>
  <Words>2965</Words>
  <Application>Microsoft Office PowerPoint</Application>
  <PresentationFormat>Předvádění na obrazovce (16:9)</PresentationFormat>
  <Paragraphs>294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Jak funguje člověk? A jak počítač? Opakování.</vt:lpstr>
      <vt:lpstr>Mozek je „hardware“, myšlenky jsou… software</vt:lpstr>
      <vt:lpstr>Operační systém</vt:lpstr>
      <vt:lpstr>Jak pracuje člověk a jak počítač?</vt:lpstr>
      <vt:lpstr>Jak pracuje člověk a jak počítač?</vt:lpstr>
      <vt:lpstr>A teď už jenom počítač:</vt:lpstr>
      <vt:lpstr>Programy a dokumenty</vt:lpstr>
      <vt:lpstr>Spuštění programu</vt:lpstr>
      <vt:lpstr>Spuštění programu – tablet, mobil</vt:lpstr>
      <vt:lpstr>Spuštění programu – co se děje v počítači?</vt:lpstr>
      <vt:lpstr>Spuštění programu – jak poznáme běžící program</vt:lpstr>
      <vt:lpstr>Přepínání mezi spuštěnými programy</vt:lpstr>
      <vt:lpstr>Ukončení běžícího (= spuštěného) programu</vt:lpstr>
      <vt:lpstr>Programy a dokumenty</vt:lpstr>
      <vt:lpstr>Programy a dokumenty</vt:lpstr>
      <vt:lpstr>Programy a dokumenty podrobněji</vt:lpstr>
      <vt:lpstr>Dokumenty</vt:lpstr>
      <vt:lpstr>Shrňme si, jak fungují počítače</vt:lpstr>
      <vt:lpstr>Nabídka Soubor</vt:lpstr>
      <vt:lpstr>Nabídka Soubor – klávesové zkratky šetří čas</vt:lpstr>
      <vt:lpstr>Nyní již rozumíme nabídce Soubor</vt:lpstr>
      <vt:lpstr>Nyní již rozumíme nabídce Soubor</vt:lpstr>
      <vt:lpstr>Shrnutí – princip práce počítače:</vt:lpstr>
      <vt:lpstr>Princip práce počítače (PPP):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3876</cp:revision>
  <dcterms:created xsi:type="dcterms:W3CDTF">2008-10-13T12:28:51Z</dcterms:created>
  <dcterms:modified xsi:type="dcterms:W3CDTF">2021-05-29T13:18:46Z</dcterms:modified>
</cp:coreProperties>
</file>