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72"/>
  </p:notesMasterIdLst>
  <p:handoutMasterIdLst>
    <p:handoutMasterId r:id="rId73"/>
  </p:handoutMasterIdLst>
  <p:sldIdLst>
    <p:sldId id="256" r:id="rId2"/>
    <p:sldId id="473" r:id="rId3"/>
    <p:sldId id="480" r:id="rId4"/>
    <p:sldId id="479" r:id="rId5"/>
    <p:sldId id="471" r:id="rId6"/>
    <p:sldId id="446" r:id="rId7"/>
    <p:sldId id="465" r:id="rId8"/>
    <p:sldId id="466" r:id="rId9"/>
    <p:sldId id="472" r:id="rId10"/>
    <p:sldId id="481" r:id="rId11"/>
    <p:sldId id="468" r:id="rId12"/>
    <p:sldId id="474" r:id="rId13"/>
    <p:sldId id="475" r:id="rId14"/>
    <p:sldId id="482" r:id="rId15"/>
    <p:sldId id="483" r:id="rId16"/>
    <p:sldId id="476" r:id="rId17"/>
    <p:sldId id="477" r:id="rId18"/>
    <p:sldId id="484" r:id="rId19"/>
    <p:sldId id="485" r:id="rId20"/>
    <p:sldId id="487" r:id="rId21"/>
    <p:sldId id="488" r:id="rId22"/>
    <p:sldId id="533" r:id="rId23"/>
    <p:sldId id="534" r:id="rId24"/>
    <p:sldId id="535" r:id="rId25"/>
    <p:sldId id="489" r:id="rId26"/>
    <p:sldId id="490" r:id="rId27"/>
    <p:sldId id="478" r:id="rId28"/>
    <p:sldId id="492" r:id="rId29"/>
    <p:sldId id="493" r:id="rId30"/>
    <p:sldId id="494" r:id="rId31"/>
    <p:sldId id="498" r:id="rId32"/>
    <p:sldId id="496" r:id="rId33"/>
    <p:sldId id="495" r:id="rId34"/>
    <p:sldId id="497" r:id="rId35"/>
    <p:sldId id="500" r:id="rId36"/>
    <p:sldId id="502" r:id="rId37"/>
    <p:sldId id="501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2" r:id="rId47"/>
    <p:sldId id="511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2" r:id="rId58"/>
    <p:sldId id="526" r:id="rId59"/>
    <p:sldId id="527" r:id="rId60"/>
    <p:sldId id="528" r:id="rId61"/>
    <p:sldId id="530" r:id="rId62"/>
    <p:sldId id="532" r:id="rId63"/>
    <p:sldId id="531" r:id="rId64"/>
    <p:sldId id="523" r:id="rId65"/>
    <p:sldId id="525" r:id="rId66"/>
    <p:sldId id="524" r:id="rId67"/>
    <p:sldId id="536" r:id="rId68"/>
    <p:sldId id="537" r:id="rId69"/>
    <p:sldId id="460" r:id="rId70"/>
    <p:sldId id="305" r:id="rId71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246"/>
    <a:srgbClr val="2E0D31"/>
    <a:srgbClr val="501656"/>
    <a:srgbClr val="85248F"/>
    <a:srgbClr val="314EA4"/>
    <a:srgbClr val="FFCA08"/>
    <a:srgbClr val="ADC5E1"/>
    <a:srgbClr val="7EA3D0"/>
    <a:srgbClr val="233E5F"/>
    <a:srgbClr val="FF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6" autoAdjust="0"/>
    <p:restoredTop sz="95332" autoAdjust="0"/>
  </p:normalViewPr>
  <p:slideViewPr>
    <p:cSldViewPr>
      <p:cViewPr>
        <p:scale>
          <a:sx n="75" d="100"/>
          <a:sy n="75" d="100"/>
        </p:scale>
        <p:origin x="1960" y="1152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152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22. 5. 2021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22. 5. 2021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68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1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14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96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8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3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02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93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20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41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267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667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76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6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74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66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733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764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965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02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9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51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88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51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95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0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90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977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075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603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243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0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99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631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84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0384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35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660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5012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779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2731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874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79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1344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0000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0929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597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803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3122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1623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38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838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240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9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9040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752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8952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314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8819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2133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6191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595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7982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1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62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22. 5. 2021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22. 5. 2021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22. 5. 2021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22. 5. 2021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22. 5. 2021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22. 5. 2021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22. 5. 2021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41124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chemeClr val="bg1"/>
                </a:solidFill>
              </a:rPr>
              <a:t>DIGITÁLNÍ TECHNOLOGIE, 2. stupeň ZŠ, 6. třída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hyperlink" Target="https://www.youtube.com/watch?v=J8hzJxb0rpc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g"/><Relationship Id="rId1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ypertex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75.png"/><Relationship Id="rId4" Type="http://schemas.openxmlformats.org/officeDocument/2006/relationships/image" Target="../media/image43.png"/><Relationship Id="rId9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75.png"/><Relationship Id="rId4" Type="http://schemas.openxmlformats.org/officeDocument/2006/relationships/image" Target="../media/image43.png"/><Relationship Id="rId9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bi.cz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roubal@centrum.cz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hyperlink" Target="https://opocitacich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7" Type="http://schemas.openxmlformats.org/officeDocument/2006/relationships/image" Target="../media/image98.pn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Creative_Commons" TargetMode="Externa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653535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Revize ICT </a:t>
            </a: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V RVP ZV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5308011" y="3338860"/>
            <a:ext cx="3691942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1800" dirty="0" smtClean="0">
                <a:solidFill>
                  <a:srgbClr val="FFFFFF"/>
                </a:solidFill>
                <a:latin typeface="Calibri" pitchFamily="34" charset="0"/>
              </a:rPr>
              <a:t>Pro NPI ČR zpracoval Ing</a:t>
            </a:r>
            <a:r>
              <a:rPr lang="cs-CZ" sz="1800" dirty="0">
                <a:solidFill>
                  <a:srgbClr val="FFFFFF"/>
                </a:solidFill>
                <a:latin typeface="Calibri" pitchFamily="34" charset="0"/>
              </a:rPr>
              <a:t>. Pavel Roubal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571750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</a:t>
            </a:r>
            <a:r>
              <a:rPr lang="cs-CZ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TECHNOLOGIE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ZŠ, </a:t>
            </a:r>
            <a:r>
              <a:rPr lang="cs-CZ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6. třída</a:t>
            </a:r>
            <a:endParaRPr lang="cs-CZ" sz="20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326" y="0"/>
            <a:ext cx="4939674" cy="3291830"/>
          </a:xfrm>
          <a:prstGeom prst="rect">
            <a:avLst/>
          </a:prstGeom>
          <a:ln>
            <a:noFill/>
          </a:ln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501630" y="118964"/>
            <a:ext cx="3422298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komunikace a podpora školám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467544" y="2752176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40" y="1579292"/>
            <a:ext cx="3258372" cy="56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Vzdělávací oblast INFORMATIKA, část DIGITÁLNÍ TECHNOLOGIE</a:t>
            </a:r>
            <a:endParaRPr lang="cs-CZ" sz="2400" dirty="0">
              <a:solidFill>
                <a:srgbClr val="ADC5E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0070C0"/>
                </a:solidFill>
              </a:rPr>
              <a:t>DIGITÁLNÍ TECHNOLOGIE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89144" indent="0" algn="ctr">
              <a:spcBef>
                <a:spcPts val="3000"/>
              </a:spcBef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r>
              <a:rPr lang="cs-CZ" sz="2400" b="1" dirty="0" smtClean="0"/>
              <a:t>Učivo pro 2. stupeň ZŠ</a:t>
            </a:r>
            <a:r>
              <a:rPr lang="cs-CZ" sz="2400" b="1" dirty="0" smtClean="0">
                <a:solidFill>
                  <a:srgbClr val="0070C0"/>
                </a:solidFill>
              </a:rPr>
              <a:t/>
            </a:r>
            <a:br>
              <a:rPr lang="cs-CZ" sz="2400" b="1" dirty="0" smtClean="0">
                <a:solidFill>
                  <a:srgbClr val="0070C0"/>
                </a:solidFill>
              </a:rPr>
            </a:br>
            <a:r>
              <a:rPr lang="cs-CZ" sz="2400" b="1" dirty="0" smtClean="0">
                <a:solidFill>
                  <a:srgbClr val="501656"/>
                </a:solidFill>
              </a:rPr>
              <a:t>6.–7. třída</a:t>
            </a:r>
            <a:endParaRPr lang="cs-CZ" sz="2800" dirty="0">
              <a:solidFill>
                <a:srgbClr val="501656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6408" y="790286"/>
            <a:ext cx="941588" cy="7076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35" y="1590228"/>
            <a:ext cx="537173" cy="66113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09064"/>
            <a:ext cx="3213368" cy="39439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80" y="1347614"/>
            <a:ext cx="3117540" cy="18354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392" y="2466620"/>
            <a:ext cx="426985" cy="79208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783" y="3507854"/>
            <a:ext cx="743213" cy="10409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58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software, součásti počítače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principy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a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formáty souborů, správa souborů, instalace aplikací;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131590"/>
            <a:ext cx="3744416" cy="34153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První částí učiva je vysvětlení </a:t>
            </a:r>
            <a:r>
              <a:rPr lang="cs-CZ" sz="1500" b="1" dirty="0" smtClean="0">
                <a:solidFill>
                  <a:srgbClr val="0070C0"/>
                </a:solidFill>
              </a:rPr>
              <a:t>základních pojmů a principů</a:t>
            </a:r>
            <a:r>
              <a:rPr lang="cs-CZ" sz="1500" dirty="0" smtClean="0"/>
              <a:t>, podle kterých počítače fungují již několik desítek let.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Hardware a  software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626000" y="1191631"/>
            <a:ext cx="4428000" cy="660039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391057"/>
            <a:ext cx="4896544" cy="326892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Zopakují se (vyloží)  pojmy </a:t>
            </a:r>
            <a:r>
              <a:rPr lang="cs-CZ" sz="1500" b="1" dirty="0" smtClean="0">
                <a:solidFill>
                  <a:srgbClr val="0070C0"/>
                </a:solidFill>
              </a:rPr>
              <a:t>hardware</a:t>
            </a:r>
            <a:r>
              <a:rPr lang="cs-CZ" sz="1500" dirty="0" smtClean="0"/>
              <a:t> a </a:t>
            </a:r>
            <a:r>
              <a:rPr lang="cs-CZ" sz="1500" b="1" dirty="0" smtClean="0">
                <a:solidFill>
                  <a:srgbClr val="0070C0"/>
                </a:solidFill>
              </a:rPr>
              <a:t>software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Součásti počítače </a:t>
            </a:r>
            <a:r>
              <a:rPr lang="cs-CZ" sz="1500" dirty="0" smtClean="0"/>
              <a:t>se omezí na </a:t>
            </a:r>
            <a:r>
              <a:rPr lang="cs-CZ" sz="1500" b="1" dirty="0" smtClean="0">
                <a:solidFill>
                  <a:srgbClr val="0070C0"/>
                </a:solidFill>
              </a:rPr>
              <a:t>(tři) základní díly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Procesor, operační paměť, uložiště (disky).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Princip práce počítače </a:t>
            </a:r>
            <a:r>
              <a:rPr lang="cs-CZ" sz="1500" dirty="0" smtClean="0"/>
              <a:t>(už 50 let) plyne z toho, že počítač </a:t>
            </a:r>
            <a:r>
              <a:rPr lang="cs-CZ" sz="1500" b="1" dirty="0" smtClean="0">
                <a:solidFill>
                  <a:srgbClr val="0070C0"/>
                </a:solidFill>
              </a:rPr>
              <a:t>pracuje v operační paměti </a:t>
            </a:r>
            <a:r>
              <a:rPr lang="cs-CZ" sz="1500" dirty="0" smtClean="0"/>
              <a:t>pomocí </a:t>
            </a:r>
            <a:r>
              <a:rPr lang="cs-CZ" sz="1500" b="1" dirty="0" smtClean="0">
                <a:solidFill>
                  <a:srgbClr val="0070C0"/>
                </a:solidFill>
              </a:rPr>
              <a:t>procesoru</a:t>
            </a:r>
            <a:r>
              <a:rPr lang="cs-CZ" sz="1500" dirty="0" smtClean="0"/>
              <a:t>. Ten počítá (proto </a:t>
            </a:r>
            <a:r>
              <a:rPr lang="cs-CZ" sz="1500" i="1" dirty="0" smtClean="0"/>
              <a:t>počítač</a:t>
            </a:r>
            <a:r>
              <a:rPr lang="cs-CZ" sz="1500" dirty="0" smtClean="0"/>
              <a:t>) a toto počítání umožňuje všechny další funkce počítače. Tyto </a:t>
            </a:r>
            <a:r>
              <a:rPr lang="cs-CZ" sz="1500" b="1" dirty="0" smtClean="0"/>
              <a:t>výkonné díly jsou závislé na elektrickém napájení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/>
              <a:t>Proto musí být v počítači díl, na kterém je </a:t>
            </a:r>
            <a:r>
              <a:rPr lang="cs-CZ" sz="1500" dirty="0" smtClean="0"/>
              <a:t>vše </a:t>
            </a:r>
            <a:r>
              <a:rPr lang="cs-CZ" sz="1500" b="1" dirty="0" smtClean="0">
                <a:solidFill>
                  <a:srgbClr val="0070C0"/>
                </a:solidFill>
              </a:rPr>
              <a:t>uloženo</a:t>
            </a:r>
            <a:r>
              <a:rPr lang="cs-CZ" sz="1500" dirty="0" smtClean="0"/>
              <a:t> v době, kdy je počítač vypnutý. Tzv. </a:t>
            </a:r>
            <a:r>
              <a:rPr lang="cs-CZ" sz="1500" b="1" dirty="0" smtClean="0">
                <a:solidFill>
                  <a:srgbClr val="0070C0"/>
                </a:solidFill>
              </a:rPr>
              <a:t>disk</a:t>
            </a:r>
            <a:r>
              <a:rPr lang="cs-CZ" sz="1500" dirty="0" smtClean="0"/>
              <a:t>.</a:t>
            </a:r>
            <a:endParaRPr lang="cs-CZ" sz="1500" dirty="0"/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Zkusme to žákům vysvětlit. </a:t>
            </a:r>
            <a:r>
              <a:rPr lang="cs-CZ" sz="1500" b="1" dirty="0" smtClean="0"/>
              <a:t>Plyne z toho (téměř) vše ostatní.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Hardware a  software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01870"/>
            <a:ext cx="3826515" cy="3772023"/>
          </a:xfrm>
          <a:prstGeom prst="rect">
            <a:avLst/>
          </a:prstGeom>
          <a:ln w="76200" cmpd="sng">
            <a:noFill/>
            <a:miter lim="800000"/>
          </a:ln>
        </p:spPr>
      </p:pic>
      <p:sp>
        <p:nvSpPr>
          <p:cNvPr id="7" name="TextovéPole 6"/>
          <p:cNvSpPr txBox="1"/>
          <p:nvPr/>
        </p:nvSpPr>
        <p:spPr>
          <a:xfrm>
            <a:off x="107504" y="721608"/>
            <a:ext cx="4698552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/>
              <a:t>Hardware a software: </a:t>
            </a:r>
            <a:r>
              <a:rPr lang="en-US" sz="1500" i="1" dirty="0" err="1">
                <a:solidFill>
                  <a:srgbClr val="0070C0"/>
                </a:solidFill>
              </a:rPr>
              <a:t>pojmy</a:t>
            </a:r>
            <a:r>
              <a:rPr lang="en-US" sz="1500" i="1" dirty="0">
                <a:solidFill>
                  <a:srgbClr val="0070C0"/>
                </a:solidFill>
              </a:rPr>
              <a:t> hardware a software, </a:t>
            </a:r>
            <a:r>
              <a:rPr lang="en-US" sz="1500" i="1" dirty="0" err="1">
                <a:solidFill>
                  <a:srgbClr val="0070C0"/>
                </a:solidFill>
              </a:rPr>
              <a:t>součásti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počítače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smtClean="0"/>
              <a:t>a </a:t>
            </a:r>
            <a:r>
              <a:rPr lang="en-US" sz="1500" i="1" dirty="0" err="1"/>
              <a:t>principy</a:t>
            </a:r>
            <a:r>
              <a:rPr lang="en-US" sz="1500" i="1" dirty="0"/>
              <a:t> </a:t>
            </a:r>
            <a:r>
              <a:rPr lang="en-US" sz="1500" i="1" dirty="0" err="1"/>
              <a:t>jejich</a:t>
            </a:r>
            <a:r>
              <a:rPr lang="en-US" sz="1500" i="1" dirty="0"/>
              <a:t> </a:t>
            </a:r>
            <a:r>
              <a:rPr lang="en-US" sz="1500" i="1" dirty="0" err="1"/>
              <a:t>společného</a:t>
            </a:r>
            <a:r>
              <a:rPr lang="en-US" sz="1500" i="1" dirty="0"/>
              <a:t> </a:t>
            </a:r>
            <a:r>
              <a:rPr lang="en-US" sz="1500" i="1" dirty="0" err="1"/>
              <a:t>fungování</a:t>
            </a:r>
            <a:r>
              <a:rPr lang="en-US" sz="1500" i="1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2308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391057"/>
            <a:ext cx="4680520" cy="3268925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Principy fungování počítačů platí již cca 50 let a vypadá to, že ještě pár (desítek) let vydrží.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Nyní rozdělíme software na </a:t>
            </a:r>
            <a:r>
              <a:rPr lang="cs-CZ" sz="1500" b="1" dirty="0" smtClean="0">
                <a:solidFill>
                  <a:srgbClr val="0070C0"/>
                </a:solidFill>
              </a:rPr>
              <a:t>programy</a:t>
            </a:r>
            <a:r>
              <a:rPr lang="cs-CZ" sz="1500" dirty="0" smtClean="0"/>
              <a:t> (které něco </a:t>
            </a:r>
            <a:r>
              <a:rPr lang="cs-CZ" sz="1500" b="1" dirty="0" smtClean="0"/>
              <a:t>dělají, běží, jsou spuštěny</a:t>
            </a:r>
            <a:r>
              <a:rPr lang="cs-CZ" sz="1500" dirty="0" smtClean="0"/>
              <a:t>) a </a:t>
            </a:r>
            <a:r>
              <a:rPr lang="cs-CZ" sz="1500" b="1" dirty="0" smtClean="0">
                <a:solidFill>
                  <a:srgbClr val="0070C0"/>
                </a:solidFill>
              </a:rPr>
              <a:t>dokumenty</a:t>
            </a:r>
            <a:r>
              <a:rPr lang="cs-CZ" sz="1500" dirty="0" smtClean="0"/>
              <a:t> (které </a:t>
            </a:r>
            <a:r>
              <a:rPr lang="cs-CZ" sz="1500" b="1" dirty="0" smtClean="0"/>
              <a:t>prohlížíme a vytváříme pomocí programů</a:t>
            </a:r>
            <a:r>
              <a:rPr lang="cs-CZ" sz="1500" dirty="0" smtClean="0"/>
              <a:t>).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Spojíme díly s rozdělením programů.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Vysvětlíme, </a:t>
            </a:r>
            <a:r>
              <a:rPr lang="cs-CZ" sz="1500" b="1" dirty="0" smtClean="0">
                <a:solidFill>
                  <a:srgbClr val="0070C0"/>
                </a:solidFill>
              </a:rPr>
              <a:t>jak počítače (vlastně) pracují</a:t>
            </a:r>
            <a:r>
              <a:rPr lang="cs-CZ" sz="1500" dirty="0" smtClean="0"/>
              <a:t>: viz obrázek vpravo.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Raději mnohokrát a na mnoha příkladech zopakujeme.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Hardware a  software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01870"/>
            <a:ext cx="3826515" cy="3772023"/>
          </a:xfrm>
          <a:prstGeom prst="rect">
            <a:avLst/>
          </a:prstGeom>
          <a:ln w="76200" cmpd="sng">
            <a:noFill/>
            <a:miter lim="800000"/>
          </a:ln>
        </p:spPr>
      </p:pic>
      <p:sp>
        <p:nvSpPr>
          <p:cNvPr id="7" name="TextovéPole 6"/>
          <p:cNvSpPr txBox="1"/>
          <p:nvPr/>
        </p:nvSpPr>
        <p:spPr>
          <a:xfrm>
            <a:off x="107504" y="721608"/>
            <a:ext cx="4698552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/>
              <a:t>Hardware a software: </a:t>
            </a:r>
            <a:r>
              <a:rPr lang="en-US" sz="1500" i="1" dirty="0" err="1">
                <a:solidFill>
                  <a:schemeClr val="tx1"/>
                </a:solidFill>
              </a:rPr>
              <a:t>pojmy</a:t>
            </a:r>
            <a:r>
              <a:rPr lang="en-US" sz="1500" i="1" dirty="0">
                <a:solidFill>
                  <a:schemeClr val="tx1"/>
                </a:solidFill>
              </a:rPr>
              <a:t> hardware a software, </a:t>
            </a:r>
            <a:r>
              <a:rPr lang="en-US" sz="1500" i="1" dirty="0" err="1">
                <a:solidFill>
                  <a:schemeClr val="tx1"/>
                </a:solidFill>
              </a:rPr>
              <a:t>součásti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počítače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smtClean="0"/>
              <a:t>a </a:t>
            </a:r>
            <a:r>
              <a:rPr lang="en-US" sz="1500" i="1" dirty="0" err="1">
                <a:solidFill>
                  <a:srgbClr val="0070C0"/>
                </a:solidFill>
              </a:rPr>
              <a:t>principy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jejich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společného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fungování</a:t>
            </a:r>
            <a:r>
              <a:rPr lang="en-US" sz="1500" i="1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38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software, součásti počítače a principy jejich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a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formáty souborů, správa souborů, instalace aplikací;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9248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Učivo:</a:t>
            </a:r>
            <a:r>
              <a:rPr lang="cs-CZ" sz="1500" b="1" dirty="0" smtClean="0"/>
              <a:t> Hardware a software </a:t>
            </a:r>
            <a:r>
              <a:rPr lang="cs-CZ" sz="1500" dirty="0" smtClean="0"/>
              <a:t>je tedy probráno </a:t>
            </a:r>
            <a:r>
              <a:rPr lang="cs-CZ" sz="1500" b="1" dirty="0" smtClean="0"/>
              <a:t>v šesté třídě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Ne úplně, </a:t>
            </a:r>
            <a:r>
              <a:rPr lang="cs-CZ" sz="1500" b="1" dirty="0" smtClean="0"/>
              <a:t>další díly počítače </a:t>
            </a:r>
            <a:r>
              <a:rPr lang="cs-CZ" sz="1500" dirty="0" smtClean="0"/>
              <a:t>(karty, základní deska) a případně sledované </a:t>
            </a:r>
            <a:r>
              <a:rPr lang="cs-CZ" sz="1500" b="1" dirty="0" smtClean="0"/>
              <a:t>parametry dílů </a:t>
            </a:r>
            <a:r>
              <a:rPr lang="cs-CZ" sz="1500" dirty="0" smtClean="0"/>
              <a:t>(počet jader, kapacita operační paměti, velikost disku…) se ponechají do 8. či 9. třídy.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Hardware a  software (6. třída)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626000" y="1191631"/>
            <a:ext cx="4428000" cy="660039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843558"/>
            <a:ext cx="2969832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částečně v 6. třídě.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55726"/>
            <a:ext cx="4013809" cy="22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software, součásti počítače a principy jejich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a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formáty souborů, správa souborů, instalace aplikací;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131590"/>
            <a:ext cx="3672408" cy="34153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Operační systém </a:t>
            </a:r>
            <a:r>
              <a:rPr lang="cs-CZ" sz="1500" dirty="0" smtClean="0"/>
              <a:t>je základní </a:t>
            </a:r>
            <a:r>
              <a:rPr lang="cs-CZ" sz="1500" b="1" dirty="0" smtClean="0"/>
              <a:t>software</a:t>
            </a:r>
            <a:r>
              <a:rPr lang="cs-CZ" sz="1500" dirty="0" smtClean="0"/>
              <a:t>, který oživuje </a:t>
            </a:r>
            <a:r>
              <a:rPr lang="cs-CZ" sz="1500" b="1" dirty="0" smtClean="0"/>
              <a:t>hardware</a:t>
            </a:r>
            <a:r>
              <a:rPr lang="cs-CZ" sz="1500" dirty="0" smtClean="0"/>
              <a:t> počítače.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systémy (6. třída)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626000" y="1923678"/>
            <a:ext cx="4428000" cy="588031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275606"/>
            <a:ext cx="4896544" cy="3456384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Žáci již vědí, že </a:t>
            </a:r>
            <a:r>
              <a:rPr lang="cs-CZ" sz="1500" b="1" dirty="0" smtClean="0"/>
              <a:t>počítač</a:t>
            </a:r>
            <a:r>
              <a:rPr lang="cs-CZ" sz="1500" dirty="0" smtClean="0"/>
              <a:t> (hardware) </a:t>
            </a:r>
            <a:r>
              <a:rPr lang="cs-CZ" sz="1500" b="1" dirty="0" smtClean="0"/>
              <a:t>oživují programy </a:t>
            </a:r>
            <a:r>
              <a:rPr lang="cs-CZ" sz="1500" dirty="0" smtClean="0"/>
              <a:t>(software).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Nyní se dozví, že vlastní fungování počítače umožňuje základní software, který jednotlivé díly řídí – </a:t>
            </a:r>
            <a:r>
              <a:rPr lang="cs-CZ" sz="15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500" dirty="0" smtClean="0"/>
              <a:t>.</a:t>
            </a:r>
            <a:endParaRPr lang="cs-CZ" sz="1500" dirty="0"/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Měli by také pochopit, že práce s počítačem = ovládání operačního systému, který ho oživuje</a:t>
            </a:r>
            <a:r>
              <a:rPr lang="cs-CZ" sz="1500" b="1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Většina žáků využívá více zařízení (počítač, telefon). Díky tomu se </a:t>
            </a:r>
            <a:r>
              <a:rPr lang="cs-CZ" sz="1500" b="1" dirty="0" smtClean="0"/>
              <a:t>žáci setkali s více systémy </a:t>
            </a:r>
            <a:r>
              <a:rPr lang="cs-CZ" sz="1500" dirty="0" smtClean="0"/>
              <a:t>a pochopí, že různé operační systémy sice stejně oživují hardware, ale navenek </a:t>
            </a:r>
            <a:r>
              <a:rPr lang="cs-CZ" sz="1500" b="1" dirty="0" smtClean="0">
                <a:solidFill>
                  <a:srgbClr val="0070C0"/>
                </a:solidFill>
              </a:rPr>
              <a:t>vypadají jinak a mají i různé využití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Pojmy jako Windows či Android většinou znají. Nyní pochopí, co to vlastně je. Doplníme i firmy.</a:t>
            </a:r>
            <a:endParaRPr lang="cs-CZ" b="1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systémy (6. třída)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440" y="84312"/>
            <a:ext cx="4134190" cy="21994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643758"/>
            <a:ext cx="2712756" cy="15564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50922"/>
            <a:ext cx="1222963" cy="1462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107504" y="721608"/>
            <a:ext cx="4698552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/>
              <a:t>Hardware a software: </a:t>
            </a:r>
            <a:r>
              <a:rPr lang="en-US" sz="1500" i="1" dirty="0" err="1">
                <a:solidFill>
                  <a:srgbClr val="0070C0"/>
                </a:solidFill>
              </a:rPr>
              <a:t>Operační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systémy</a:t>
            </a:r>
            <a:r>
              <a:rPr lang="en-US" sz="1500" i="1" dirty="0">
                <a:solidFill>
                  <a:srgbClr val="0070C0"/>
                </a:solidFill>
              </a:rPr>
              <a:t> – </a:t>
            </a:r>
            <a:r>
              <a:rPr lang="en-US" sz="1500" i="1" dirty="0" err="1">
                <a:solidFill>
                  <a:srgbClr val="0070C0"/>
                </a:solidFill>
              </a:rPr>
              <a:t>funkce</a:t>
            </a:r>
            <a:r>
              <a:rPr lang="en-US" sz="1500" i="1" dirty="0">
                <a:solidFill>
                  <a:srgbClr val="0070C0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typy</a:t>
            </a:r>
            <a:r>
              <a:rPr lang="en-US" sz="1500" i="1" dirty="0">
                <a:solidFill>
                  <a:srgbClr val="0070C0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typické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využití</a:t>
            </a:r>
            <a:r>
              <a:rPr lang="en-US" sz="1500" i="1" dirty="0" smtClean="0">
                <a:solidFill>
                  <a:srgbClr val="0070C0"/>
                </a:solidFill>
              </a:rPr>
              <a:t>;</a:t>
            </a:r>
            <a:r>
              <a:rPr lang="en-US" sz="1500" i="1" dirty="0" smtClean="0"/>
              <a:t> 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9244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software, součásti počítače a principy jejich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a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formáty souborů, správa souborů, instalace aplikací;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960440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/>
              <a:t>Z funkce OS je zřejmý i jeho zásadní význam pro naši práci s počítačem.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Ovládání </a:t>
            </a:r>
            <a:r>
              <a:rPr lang="cs-CZ" sz="1500" b="1" dirty="0"/>
              <a:t>počítače </a:t>
            </a:r>
            <a:r>
              <a:rPr lang="cs-CZ" sz="1500" dirty="0"/>
              <a:t>je poměrně </a:t>
            </a:r>
            <a:r>
              <a:rPr lang="cs-CZ" sz="1500" b="1" dirty="0"/>
              <a:t>jednoduché</a:t>
            </a:r>
            <a:r>
              <a:rPr lang="cs-CZ" sz="1500" dirty="0"/>
              <a:t> – stačí najít jeho </a:t>
            </a:r>
            <a:r>
              <a:rPr lang="cs-CZ" sz="1500" b="1" dirty="0"/>
              <a:t>vypínač a stisknout </a:t>
            </a:r>
            <a:r>
              <a:rPr lang="cs-CZ" sz="1500" dirty="0"/>
              <a:t>ho </a:t>
            </a:r>
            <a:r>
              <a:rPr lang="cs-CZ" sz="1500" dirty="0" smtClean="0">
                <a:sym typeface="Wingdings" panose="05000000000000000000" pitchFamily="2" charset="2"/>
              </a:rPr>
              <a:t></a:t>
            </a:r>
            <a:r>
              <a:rPr lang="cs-CZ" sz="1500" dirty="0" smtClean="0"/>
              <a:t>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Vše </a:t>
            </a:r>
            <a:r>
              <a:rPr lang="cs-CZ" sz="1500" dirty="0"/>
              <a:t>ostatní je už </a:t>
            </a:r>
            <a:r>
              <a:rPr lang="cs-CZ" sz="1500" b="1" dirty="0">
                <a:solidFill>
                  <a:srgbClr val="0070C0"/>
                </a:solidFill>
              </a:rPr>
              <a:t>ovládání operačního systému</a:t>
            </a:r>
            <a:r>
              <a:rPr lang="cs-CZ" sz="1500" dirty="0"/>
              <a:t>, který počítač oživuje.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Stabilita</a:t>
            </a:r>
            <a:r>
              <a:rPr lang="cs-CZ" sz="1500" dirty="0"/>
              <a:t>, bezpečnost, produktivita „práce s počítačem“, to vše se odvíjí od kvality jeho operačního systému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Nyní to již žáci ví (chápou).</a:t>
            </a:r>
            <a:endParaRPr lang="cs-CZ" sz="15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Operační systémy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626000" y="1983719"/>
            <a:ext cx="4428000" cy="444015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1635646"/>
            <a:ext cx="2969832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z větší části v 6. třídě.</a:t>
            </a:r>
          </a:p>
        </p:txBody>
      </p:sp>
    </p:spTree>
    <p:extLst>
      <p:ext uri="{BB962C8B-B14F-4D97-AF65-F5344CB8AC3E}">
        <p14:creationId xmlns:p14="http://schemas.microsoft.com/office/powerpoint/2010/main" val="25630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software, součásti počítače a principy jejich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a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formáty souborů, správa souborů, instalace aplikací;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131590"/>
            <a:ext cx="3672408" cy="34153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Pomocí </a:t>
            </a:r>
            <a:r>
              <a:rPr lang="cs-CZ" sz="1500" b="1" dirty="0" smtClean="0">
                <a:solidFill>
                  <a:srgbClr val="0070C0"/>
                </a:solidFill>
              </a:rPr>
              <a:t>programů</a:t>
            </a:r>
            <a:r>
              <a:rPr lang="cs-CZ" sz="1500" dirty="0" smtClean="0"/>
              <a:t> čteme, vytváříme a upravujeme </a:t>
            </a:r>
            <a:r>
              <a:rPr lang="cs-CZ" sz="1500" b="1" dirty="0" smtClean="0">
                <a:solidFill>
                  <a:srgbClr val="0070C0"/>
                </a:solidFill>
              </a:rPr>
              <a:t>dokumenty</a:t>
            </a:r>
            <a:r>
              <a:rPr lang="cs-CZ" sz="15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Operační systémy nám nabízí </a:t>
            </a:r>
            <a:r>
              <a:rPr lang="cs-CZ" sz="1500" b="1" dirty="0" smtClean="0"/>
              <a:t>několik způsobů</a:t>
            </a:r>
            <a:r>
              <a:rPr lang="cs-CZ" sz="1500" dirty="0" smtClean="0"/>
              <a:t>, jak s nimi můžeme pracovat.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Datové a programové soubory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626000" y="2559783"/>
            <a:ext cx="4428000" cy="876063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8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506438"/>
            <a:ext cx="4770560" cy="3153544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Navážeme na předchozí výklad. Zopakujeme: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Spuštění a ukončení </a:t>
            </a:r>
            <a:r>
              <a:rPr lang="cs-CZ" sz="1500" b="1" dirty="0" smtClean="0">
                <a:solidFill>
                  <a:srgbClr val="0070C0"/>
                </a:solidFill>
              </a:rPr>
              <a:t>programu. </a:t>
            </a:r>
            <a:r>
              <a:rPr lang="cs-CZ" sz="1500" dirty="0"/>
              <a:t>Běh více programů </a:t>
            </a:r>
            <a:r>
              <a:rPr lang="cs-CZ" sz="1500" dirty="0" smtClean="0"/>
              <a:t>a </a:t>
            </a:r>
            <a:r>
              <a:rPr lang="cs-CZ" sz="1500" b="1" dirty="0" smtClean="0"/>
              <a:t>přepínání</a:t>
            </a:r>
            <a:r>
              <a:rPr lang="cs-CZ" sz="1500" dirty="0" smtClean="0"/>
              <a:t> mezi programy. Ukončení programu.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Pojem </a:t>
            </a:r>
            <a:r>
              <a:rPr lang="cs-CZ" sz="1500" b="1" dirty="0" smtClean="0">
                <a:solidFill>
                  <a:srgbClr val="0070C0"/>
                </a:solidFill>
              </a:rPr>
              <a:t>dokument</a:t>
            </a:r>
            <a:r>
              <a:rPr lang="cs-CZ" sz="1500" dirty="0" smtClean="0"/>
              <a:t> (datový soubor).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Vytvoření</a:t>
            </a:r>
            <a:r>
              <a:rPr lang="cs-CZ" sz="1500" dirty="0" smtClean="0"/>
              <a:t>, </a:t>
            </a:r>
            <a:r>
              <a:rPr lang="cs-CZ" sz="1500" b="1" dirty="0" smtClean="0"/>
              <a:t>otevření</a:t>
            </a:r>
            <a:r>
              <a:rPr lang="cs-CZ" sz="1500" dirty="0" smtClean="0"/>
              <a:t> a </a:t>
            </a:r>
            <a:r>
              <a:rPr lang="cs-CZ" sz="1500" b="1" dirty="0" smtClean="0"/>
              <a:t>uložení</a:t>
            </a:r>
            <a:r>
              <a:rPr lang="cs-CZ" sz="1500" dirty="0" smtClean="0"/>
              <a:t> dokumentu. Co se při tom děje v počítači.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Orientaci</a:t>
            </a:r>
            <a:r>
              <a:rPr lang="cs-CZ" sz="1500" dirty="0" smtClean="0"/>
              <a:t> v </a:t>
            </a:r>
            <a:r>
              <a:rPr lang="cs-CZ" sz="1500" b="1" dirty="0" smtClean="0">
                <a:solidFill>
                  <a:srgbClr val="0070C0"/>
                </a:solidFill>
              </a:rPr>
              <a:t>souborech</a:t>
            </a:r>
            <a:r>
              <a:rPr lang="cs-CZ" sz="1500" dirty="0" smtClean="0"/>
              <a:t> a </a:t>
            </a:r>
            <a:r>
              <a:rPr lang="cs-CZ" sz="1500" b="1" dirty="0" smtClean="0">
                <a:solidFill>
                  <a:srgbClr val="0070C0"/>
                </a:solidFill>
              </a:rPr>
              <a:t>složkách</a:t>
            </a:r>
            <a:r>
              <a:rPr lang="cs-CZ" sz="1500" dirty="0" smtClean="0"/>
              <a:t> na disku počítače.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Práci</a:t>
            </a:r>
            <a:r>
              <a:rPr lang="cs-CZ" sz="1500" dirty="0" smtClean="0"/>
              <a:t> se soubory a se složkami na disku počítače.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Raději několikrát a na mnoha příkladech zopakujeme. Žáci by to již nyní měli dělat s porozuměním, </a:t>
            </a:r>
            <a:r>
              <a:rPr lang="cs-CZ" sz="1500" b="1" dirty="0" smtClean="0"/>
              <a:t>proč</a:t>
            </a:r>
            <a:r>
              <a:rPr lang="cs-CZ" sz="1500" dirty="0" smtClean="0"/>
              <a:t> a </a:t>
            </a:r>
            <a:r>
              <a:rPr lang="cs-CZ" sz="1500" b="1" dirty="0" smtClean="0"/>
              <a:t>kam</a:t>
            </a:r>
            <a:r>
              <a:rPr lang="cs-CZ" sz="1500" dirty="0" smtClean="0"/>
              <a:t> se soubory ukládají/otevírají.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Datové </a:t>
            </a:r>
            <a:r>
              <a:rPr lang="cs-CZ" sz="2400" dirty="0"/>
              <a:t>a programové soubory (</a:t>
            </a:r>
            <a:r>
              <a:rPr lang="cs-CZ" sz="2400" dirty="0" smtClean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951" y="123478"/>
            <a:ext cx="3311529" cy="4450415"/>
          </a:xfrm>
          <a:prstGeom prst="rect">
            <a:avLst/>
          </a:prstGeom>
          <a:ln w="76200" cmpd="sng">
            <a:noFill/>
            <a:miter lim="800000"/>
          </a:ln>
        </p:spPr>
      </p:pic>
      <p:sp>
        <p:nvSpPr>
          <p:cNvPr id="7" name="TextovéPole 6"/>
          <p:cNvSpPr txBox="1"/>
          <p:nvPr/>
        </p:nvSpPr>
        <p:spPr>
          <a:xfrm>
            <a:off x="107504" y="721608"/>
            <a:ext cx="4698552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datové</a:t>
            </a:r>
            <a:r>
              <a:rPr lang="en-US" sz="1500" i="1" dirty="0">
                <a:solidFill>
                  <a:srgbClr val="0070C0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programové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soubory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/>
              <a:t>a </a:t>
            </a:r>
            <a:r>
              <a:rPr lang="en-US" sz="1500" i="1" dirty="0" err="1"/>
              <a:t>jejich</a:t>
            </a:r>
            <a:r>
              <a:rPr lang="en-US" sz="1500" i="1" dirty="0"/>
              <a:t> </a:t>
            </a:r>
            <a:r>
              <a:rPr lang="en-US" sz="1500" i="1" dirty="0" err="1"/>
              <a:t>asociace</a:t>
            </a:r>
            <a:r>
              <a:rPr lang="en-US" sz="1500" i="1" dirty="0"/>
              <a:t> v </a:t>
            </a:r>
            <a:r>
              <a:rPr lang="en-US" sz="1500" i="1" dirty="0" err="1"/>
              <a:t>operačním</a:t>
            </a:r>
            <a:r>
              <a:rPr lang="en-US" sz="1500" i="1" dirty="0"/>
              <a:t> </a:t>
            </a:r>
            <a:r>
              <a:rPr lang="en-US" sz="1500" i="1" dirty="0" err="1"/>
              <a:t>systému</a:t>
            </a:r>
            <a:r>
              <a:rPr lang="en-US" sz="1500" i="1" dirty="0"/>
              <a:t>, </a:t>
            </a:r>
            <a:r>
              <a:rPr lang="en-US" sz="1500" i="1" dirty="0" err="1"/>
              <a:t>komprese</a:t>
            </a:r>
            <a:r>
              <a:rPr lang="en-US" sz="1500" i="1" dirty="0"/>
              <a:t> a </a:t>
            </a:r>
            <a:r>
              <a:rPr lang="en-US" sz="1500" i="1" dirty="0" err="1"/>
              <a:t>formáty</a:t>
            </a:r>
            <a:r>
              <a:rPr lang="en-US" sz="1500" i="1" dirty="0"/>
              <a:t> </a:t>
            </a:r>
            <a:r>
              <a:rPr lang="en-US" sz="1500" i="1" dirty="0" err="1"/>
              <a:t>souborů</a:t>
            </a:r>
            <a:r>
              <a:rPr lang="en-US" sz="1500" i="1" dirty="0"/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správa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souborů</a:t>
            </a:r>
            <a:r>
              <a:rPr lang="en-US" sz="1500" i="1" dirty="0"/>
              <a:t>, </a:t>
            </a:r>
            <a:r>
              <a:rPr lang="en-US" sz="1500" i="1" dirty="0" err="1"/>
              <a:t>instalace</a:t>
            </a:r>
            <a:r>
              <a:rPr lang="en-US" sz="1500" i="1" dirty="0"/>
              <a:t> </a:t>
            </a:r>
            <a:r>
              <a:rPr lang="en-US" sz="1500" i="1" dirty="0" err="1"/>
              <a:t>aplikací</a:t>
            </a:r>
            <a:r>
              <a:rPr lang="en-US" sz="1500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809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Osnova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28" y="709064"/>
            <a:ext cx="3213368" cy="3943987"/>
          </a:xfrm>
          <a:prstGeom prst="rect">
            <a:avLst/>
          </a:prstGeom>
        </p:spPr>
      </p:pic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251520" y="699542"/>
            <a:ext cx="5472608" cy="384734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solidFill>
                  <a:srgbClr val="0070C0"/>
                </a:solidFill>
              </a:rPr>
              <a:t>Vzdělávací oblast </a:t>
            </a:r>
            <a:r>
              <a:rPr lang="cs-CZ" b="1" dirty="0" smtClean="0">
                <a:solidFill>
                  <a:srgbClr val="0070C0"/>
                </a:solidFill>
              </a:rPr>
              <a:t>INFORMATIKA, část </a:t>
            </a:r>
            <a:r>
              <a:rPr lang="cs-CZ" b="1" dirty="0">
                <a:solidFill>
                  <a:srgbClr val="0070C0"/>
                </a:solidFill>
              </a:rPr>
              <a:t>DIGITÁLNÍ TECHNOLOGIE</a:t>
            </a:r>
          </a:p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1800"/>
              </a:spcBef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pl-PL" sz="1800" b="1" dirty="0" smtClean="0"/>
              <a:t>Co a kdy zařadit?</a:t>
            </a:r>
          </a:p>
          <a:p>
            <a:pPr marL="342900" indent="-342900">
              <a:spcBef>
                <a:spcPts val="1800"/>
              </a:spcBef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</a:rPr>
              <a:t>Co </a:t>
            </a: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</a:rPr>
              <a:t>ví a umí (budou časem umět) žáci z  1. stupně</a:t>
            </a: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ts val="1800"/>
              </a:spcBef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cs-CZ" sz="1800" b="1" dirty="0" smtClean="0">
                <a:solidFill>
                  <a:srgbClr val="411246"/>
                </a:solidFill>
              </a:rPr>
              <a:t>Náplň výuky v 6.–7. třídě ZŠ.</a:t>
            </a:r>
          </a:p>
          <a:p>
            <a:pPr marL="342900" indent="-342900">
              <a:spcBef>
                <a:spcPts val="1800"/>
              </a:spcBef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cs-CZ" sz="1800" b="1" dirty="0" smtClean="0"/>
              <a:t>Náplň </a:t>
            </a:r>
            <a:r>
              <a:rPr lang="cs-CZ" sz="1800" b="1" dirty="0"/>
              <a:t>výuky v </a:t>
            </a:r>
            <a:r>
              <a:rPr lang="cs-CZ" sz="1800" b="1" dirty="0" smtClean="0"/>
              <a:t>8.–9. </a:t>
            </a:r>
            <a:r>
              <a:rPr lang="cs-CZ" sz="1800" b="1" dirty="0"/>
              <a:t>třídě ZŠ.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SzPct val="110000"/>
              <a:buFont typeface="+mj-lt"/>
              <a:buAutoNum type="arabicPeriod"/>
            </a:pPr>
            <a:endParaRPr lang="cs-CZ" b="1" dirty="0" smtClean="0"/>
          </a:p>
          <a:p>
            <a:pPr marL="435411" lvl="1" indent="-215979">
              <a:spcBef>
                <a:spcPts val="600"/>
              </a:spcBef>
            </a:pPr>
            <a:endParaRPr lang="cs-CZ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197544" y="1491630"/>
            <a:ext cx="5310560" cy="1440160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91880" y="1143557"/>
            <a:ext cx="2016224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Tato prezentace.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7544" y="3003798"/>
            <a:ext cx="5310560" cy="444015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492104" y="3468015"/>
            <a:ext cx="2016000" cy="3278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Samostatný soubor.</a:t>
            </a:r>
          </a:p>
        </p:txBody>
      </p:sp>
    </p:spTree>
    <p:extLst>
      <p:ext uri="{BB962C8B-B14F-4D97-AF65-F5344CB8AC3E}">
        <p14:creationId xmlns:p14="http://schemas.microsoft.com/office/powerpoint/2010/main" val="2957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10" grpId="0" animBg="1"/>
      <p:bldP spid="11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Asociace </a:t>
            </a:r>
            <a:r>
              <a:rPr lang="cs-CZ" sz="2400" dirty="0"/>
              <a:t>v operačním </a:t>
            </a:r>
            <a:r>
              <a:rPr lang="cs-CZ" sz="2400" dirty="0" smtClean="0"/>
              <a:t>systému 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58468"/>
            <a:ext cx="2520280" cy="13692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709" y="1347614"/>
            <a:ext cx="1840795" cy="10511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87" y="2643758"/>
            <a:ext cx="3543117" cy="1636740"/>
          </a:xfrm>
          <a:prstGeom prst="rect">
            <a:avLst/>
          </a:prstGeom>
        </p:spPr>
      </p:pic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6" y="1506438"/>
            <a:ext cx="4433083" cy="3153544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Spojení (typů) dokumentů s programy se neustále používá. Vysvětlení jeho fungování však není triviální a pochopení dělá žákům problémy.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/>
              <a:t>V 6.–7. třídě </a:t>
            </a:r>
            <a:r>
              <a:rPr lang="cs-CZ" sz="1500" dirty="0" smtClean="0"/>
              <a:t>stačí, když žáci vědí, že po poklepání na dokument se spustí program s ním spojený a dokument se do něho otevře.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Dokumenty</a:t>
            </a:r>
            <a:r>
              <a:rPr lang="cs-CZ" sz="1500" dirty="0" smtClean="0"/>
              <a:t> jsou uloženy na disku počítače, pro přehlednost ve složkách.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 poklepání na dokument systém </a:t>
            </a:r>
            <a:r>
              <a:rPr lang="cs-CZ" sz="1500" b="1" dirty="0" smtClean="0"/>
              <a:t>spustí program</a:t>
            </a:r>
            <a:r>
              <a:rPr lang="cs-CZ" sz="1500" dirty="0" smtClean="0"/>
              <a:t>, který je s ním </a:t>
            </a:r>
            <a:r>
              <a:rPr lang="cs-CZ" sz="1500" b="1" dirty="0" smtClean="0"/>
              <a:t>spojen</a:t>
            </a:r>
            <a:r>
              <a:rPr lang="cs-CZ" sz="1500" dirty="0" smtClean="0"/>
              <a:t> a </a:t>
            </a:r>
            <a:r>
              <a:rPr lang="cs-CZ" sz="1500" b="1" dirty="0" smtClean="0"/>
              <a:t>dokument</a:t>
            </a:r>
            <a:r>
              <a:rPr lang="cs-CZ" sz="1500" dirty="0" smtClean="0"/>
              <a:t> do tohoto spuštěného programu </a:t>
            </a:r>
            <a:r>
              <a:rPr lang="cs-CZ" sz="1500" b="1" dirty="0" smtClean="0"/>
              <a:t>otevře</a:t>
            </a:r>
            <a:r>
              <a:rPr lang="cs-CZ" sz="1500" dirty="0" smtClean="0"/>
              <a:t>.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36107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datové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programové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soubory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jejich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asociace</a:t>
            </a:r>
            <a:r>
              <a:rPr lang="en-US" sz="1500" i="1" dirty="0">
                <a:solidFill>
                  <a:srgbClr val="0070C0"/>
                </a:solidFill>
              </a:rPr>
              <a:t> v </a:t>
            </a:r>
            <a:r>
              <a:rPr lang="en-US" sz="1500" i="1" dirty="0" err="1">
                <a:solidFill>
                  <a:srgbClr val="0070C0"/>
                </a:solidFill>
              </a:rPr>
              <a:t>operačním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systému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komprese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formáty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správa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instalace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aplikací</a:t>
            </a:r>
            <a:r>
              <a:rPr lang="en-US" sz="1500" i="1" dirty="0">
                <a:solidFill>
                  <a:schemeClr val="tx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776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Komprese </a:t>
            </a:r>
            <a:r>
              <a:rPr lang="cs-CZ" sz="2400" dirty="0"/>
              <a:t>a formáty </a:t>
            </a:r>
            <a:r>
              <a:rPr lang="cs-CZ" sz="2400" dirty="0" smtClean="0"/>
              <a:t>souborů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6" y="1603654"/>
            <a:ext cx="4433083" cy="3056328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V </a:t>
            </a:r>
            <a:r>
              <a:rPr lang="cs-CZ" sz="1500" dirty="0"/>
              <a:t>6.–7. třídě </a:t>
            </a:r>
            <a:r>
              <a:rPr lang="cs-CZ" sz="1500" dirty="0" smtClean="0"/>
              <a:t>není zapotřebí probírat kompresi souborů.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/>
              <a:t>Formáty souborů pouze obecně a orientačně</a:t>
            </a:r>
            <a:r>
              <a:rPr lang="cs-CZ" sz="15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Tedy </a:t>
            </a:r>
            <a:r>
              <a:rPr lang="cs-CZ" sz="1600" b="1" dirty="0" smtClean="0">
                <a:solidFill>
                  <a:srgbClr val="0070C0"/>
                </a:solidFill>
              </a:rPr>
              <a:t>odlišit</a:t>
            </a:r>
            <a:r>
              <a:rPr lang="cs-CZ" sz="1600" dirty="0" smtClean="0"/>
              <a:t> text, obrázek, video…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Ne však </a:t>
            </a:r>
            <a:r>
              <a:rPr lang="cs-CZ" b="1" dirty="0" smtClean="0"/>
              <a:t>typy</a:t>
            </a:r>
            <a:r>
              <a:rPr lang="cs-CZ" dirty="0" smtClean="0"/>
              <a:t> textů, obrázků, videí…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36107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datové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programové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soubory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jejich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asociace</a:t>
            </a:r>
            <a:r>
              <a:rPr lang="en-US" sz="1500" i="1" dirty="0">
                <a:solidFill>
                  <a:schemeClr val="tx1"/>
                </a:solidFill>
              </a:rPr>
              <a:t> v </a:t>
            </a:r>
            <a:r>
              <a:rPr lang="en-US" sz="1500" i="1" dirty="0" err="1">
                <a:solidFill>
                  <a:schemeClr val="tx1"/>
                </a:solidFill>
              </a:rPr>
              <a:t>operačním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systému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komprese</a:t>
            </a:r>
            <a:r>
              <a:rPr lang="en-US" sz="1500" i="1" dirty="0">
                <a:solidFill>
                  <a:srgbClr val="0070C0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formáty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správa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instalace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aplikací</a:t>
            </a:r>
            <a:r>
              <a:rPr lang="en-US" sz="1500" i="1" dirty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44549"/>
            <a:ext cx="4248472" cy="17253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95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Správa souborů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6" y="1603654"/>
            <a:ext cx="4433083" cy="3254104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Správa souborů souvisí s praktickým ovládáním operačního systému (MS Windows 10).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Soubory </a:t>
            </a:r>
            <a:r>
              <a:rPr lang="cs-CZ" sz="1500" dirty="0" smtClean="0"/>
              <a:t>jsou programy a dokumenty.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Spravujeme pouze dokumenty.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Pro přehlednost jsou soubory na disku počítače umístěny ve </a:t>
            </a:r>
            <a:r>
              <a:rPr lang="cs-CZ" sz="1500" b="1" dirty="0" smtClean="0">
                <a:solidFill>
                  <a:srgbClr val="0070C0"/>
                </a:solidFill>
              </a:rPr>
              <a:t>složkách</a:t>
            </a:r>
            <a:r>
              <a:rPr lang="cs-CZ" sz="1500" dirty="0" smtClean="0"/>
              <a:t>. Složky vytvářejí (stromovou) strukturu.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 operačním systému jsou připraveny některé složky pro přehledné ukládání našich dat.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Plocha, Tento </a:t>
            </a:r>
            <a:r>
              <a:rPr lang="cs-CZ" sz="1500" b="1" dirty="0"/>
              <a:t>počítač, 3D objekty, Dokumenty, Hudba, Obrázky, Stažené soubory a Videa. </a:t>
            </a:r>
          </a:p>
          <a:p>
            <a:pPr marL="215979" indent="-215979">
              <a:spcBef>
                <a:spcPts val="600"/>
              </a:spcBef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36107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datové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programové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soubory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jejich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asociace</a:t>
            </a:r>
            <a:r>
              <a:rPr lang="en-US" sz="1500" i="1" dirty="0">
                <a:solidFill>
                  <a:schemeClr val="tx1"/>
                </a:solidFill>
              </a:rPr>
              <a:t> v </a:t>
            </a:r>
            <a:r>
              <a:rPr lang="en-US" sz="1500" i="1" dirty="0" err="1">
                <a:solidFill>
                  <a:schemeClr val="tx1"/>
                </a:solidFill>
              </a:rPr>
              <a:t>operačním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systému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komprese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formáty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správa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instalace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aplikací</a:t>
            </a:r>
            <a:r>
              <a:rPr lang="en-US" sz="1500" i="1" dirty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39" y="1491630"/>
            <a:ext cx="3911921" cy="26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950" y="1975468"/>
            <a:ext cx="2873695" cy="253798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2800214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b="1" dirty="0">
                <a:solidFill>
                  <a:srgbClr val="0070C0"/>
                </a:solidFill>
              </a:rPr>
              <a:t>Složky jsou „krabice“ </a:t>
            </a:r>
            <a:r>
              <a:rPr lang="cs-CZ" dirty="0"/>
              <a:t>na (naše) soubory uložené na discích počítače.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Jejich procházení zahájíme klepnutím na program </a:t>
            </a:r>
            <a:r>
              <a:rPr lang="cs-CZ" b="1" dirty="0">
                <a:solidFill>
                  <a:srgbClr val="0070C0"/>
                </a:solidFill>
              </a:rPr>
              <a:t>Průzkumník</a:t>
            </a:r>
            <a:r>
              <a:rPr lang="cs-CZ" b="1" dirty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Ve složce mohou být </a:t>
            </a:r>
            <a:r>
              <a:rPr lang="cs-CZ" b="1" dirty="0"/>
              <a:t>soubory</a:t>
            </a:r>
            <a:r>
              <a:rPr lang="cs-CZ" dirty="0"/>
              <a:t> a další (pod)</a:t>
            </a:r>
            <a:r>
              <a:rPr lang="cs-CZ" b="1" dirty="0"/>
              <a:t>složky</a:t>
            </a:r>
            <a:r>
              <a:rPr lang="cs-CZ" dirty="0" smtClean="0"/>
              <a:t>. Díky tomu vzniká </a:t>
            </a:r>
            <a:r>
              <a:rPr lang="cs-CZ" b="1" dirty="0" smtClean="0">
                <a:solidFill>
                  <a:srgbClr val="0070C0"/>
                </a:solidFill>
              </a:rPr>
              <a:t>struktura složek</a:t>
            </a:r>
            <a:r>
              <a:rPr lang="cs-CZ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Místu</a:t>
            </a:r>
            <a:r>
              <a:rPr lang="cs-CZ" dirty="0" smtClean="0"/>
              <a:t>, kde se soubor na nějakém </a:t>
            </a:r>
            <a:r>
              <a:rPr lang="cs-CZ" b="1" dirty="0" smtClean="0"/>
              <a:t>disku a v nějaké složce</a:t>
            </a:r>
            <a:r>
              <a:rPr lang="cs-CZ" dirty="0" smtClean="0"/>
              <a:t> nachází, se říká </a:t>
            </a:r>
            <a:r>
              <a:rPr lang="cs-CZ" b="1" dirty="0" smtClean="0">
                <a:solidFill>
                  <a:srgbClr val="0070C0"/>
                </a:solidFill>
              </a:rPr>
              <a:t>cesta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k souboru</a:t>
            </a:r>
            <a:r>
              <a:rPr lang="cs-CZ" dirty="0" smtClean="0"/>
              <a:t>.</a:t>
            </a:r>
            <a:endParaRPr lang="cs-CZ" dirty="0"/>
          </a:p>
          <a:p>
            <a:pPr marL="215979" indent="-215979"/>
            <a:endParaRPr lang="cs-CZ" sz="1652" b="1" dirty="0">
              <a:solidFill>
                <a:srgbClr val="C00000"/>
              </a:solidFill>
            </a:endParaRPr>
          </a:p>
          <a:p>
            <a:pPr marL="215979" indent="-215979"/>
            <a:endParaRPr lang="cs-CZ" sz="1652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Složky </a:t>
            </a:r>
            <a:r>
              <a:rPr lang="cs-CZ" sz="2400" dirty="0"/>
              <a:t>(6. třída)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098" y="541618"/>
            <a:ext cx="2606358" cy="8780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283717"/>
            <a:ext cx="2160240" cy="229031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760334" y="2231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Calibri" panose="020F0502020204030204" pitchFamily="34" charset="0"/>
              </a:rPr>
              <a:t>Složka </a:t>
            </a:r>
            <a:r>
              <a:rPr lang="cs-CZ" sz="1400" b="1" dirty="0" smtClean="0">
                <a:latin typeface="Calibri" panose="020F0502020204030204" pitchFamily="34" charset="0"/>
              </a:rPr>
              <a:t>=  „krabice“</a:t>
            </a:r>
            <a:endParaRPr lang="cs-CZ" sz="1400" b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30037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 b="1"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Soubory </a:t>
            </a:r>
            <a:r>
              <a:rPr lang="cs-CZ" dirty="0" smtClean="0"/>
              <a:t>=  „knihy“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5796136" y="2547931"/>
            <a:ext cx="1792082" cy="3931"/>
          </a:xfrm>
          <a:prstGeom prst="straightConnector1">
            <a:avLst/>
          </a:prstGeom>
          <a:ln>
            <a:headEnd type="stealth"/>
            <a:tailEnd type="triangle" w="med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220072" y="3291830"/>
            <a:ext cx="2530164" cy="13776"/>
          </a:xfrm>
          <a:prstGeom prst="straightConnector1">
            <a:avLst/>
          </a:prstGeom>
          <a:ln>
            <a:headEnd type="stealth"/>
            <a:tailEnd type="triangle" w="med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Pravoúhlá spojnice 4"/>
          <p:cNvCxnSpPr/>
          <p:nvPr/>
        </p:nvCxnSpPr>
        <p:spPr>
          <a:xfrm flipV="1">
            <a:off x="2843808" y="1319022"/>
            <a:ext cx="5159093" cy="460640"/>
          </a:xfrm>
          <a:prstGeom prst="bentConnector3">
            <a:avLst>
              <a:gd name="adj1" fmla="val 9998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9097021">
            <a:off x="7510869" y="3108309"/>
            <a:ext cx="755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Calibri" panose="020F0502020204030204" pitchFamily="34" charset="0"/>
              </a:rPr>
              <a:t>dortíčky.jpg</a:t>
            </a:r>
            <a:endParaRPr lang="cs-CZ" sz="900" dirty="0">
              <a:latin typeface="Calibri" panose="020F050202020403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9898"/>
            <a:ext cx="4536504" cy="2157267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3" y="726544"/>
            <a:ext cx="4305910" cy="400544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500" b="1" dirty="0" smtClean="0"/>
              <a:t>Mezi základní operace </a:t>
            </a:r>
            <a:r>
              <a:rPr lang="cs-CZ" sz="1500" dirty="0" smtClean="0"/>
              <a:t>patří zejména:</a:t>
            </a:r>
          </a:p>
          <a:p>
            <a:pPr marL="215979" indent="-215979">
              <a:spcBef>
                <a:spcPts val="12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Kopírování a přesun objektů </a:t>
            </a:r>
            <a:r>
              <a:rPr lang="cs-CZ" sz="1500" dirty="0" smtClean="0"/>
              <a:t>přetažením myší.</a:t>
            </a:r>
            <a:br>
              <a:rPr lang="cs-CZ" sz="1500" dirty="0" smtClean="0"/>
            </a:br>
            <a:endParaRPr lang="cs-CZ" sz="1500" dirty="0" smtClean="0"/>
          </a:p>
          <a:p>
            <a:pPr marL="215979" indent="-215979">
              <a:spcBef>
                <a:spcPts val="12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Různá zobrazení </a:t>
            </a:r>
            <a:r>
              <a:rPr lang="cs-CZ" sz="1500" dirty="0" smtClean="0"/>
              <a:t>objektů. (</a:t>
            </a:r>
            <a:r>
              <a:rPr lang="cs-CZ" sz="1500" b="1" dirty="0" smtClean="0">
                <a:solidFill>
                  <a:srgbClr val="006600"/>
                </a:solidFill>
              </a:rPr>
              <a:t>Ctrl</a:t>
            </a:r>
            <a:r>
              <a:rPr lang="cs-CZ" sz="1500" dirty="0" smtClean="0">
                <a:solidFill>
                  <a:srgbClr val="006600"/>
                </a:solidFill>
              </a:rPr>
              <a:t> + kolečko na myši</a:t>
            </a:r>
            <a:r>
              <a:rPr lang="cs-CZ" sz="1500" dirty="0" smtClean="0"/>
              <a:t>.)</a:t>
            </a:r>
          </a:p>
          <a:p>
            <a:pPr marL="215979" indent="-215979">
              <a:spcBef>
                <a:spcPts val="1200"/>
              </a:spcBef>
            </a:pPr>
            <a:r>
              <a:rPr lang="cs-CZ" sz="1500" dirty="0" smtClean="0"/>
              <a:t>Různá</a:t>
            </a:r>
            <a:r>
              <a:rPr lang="cs-CZ" sz="1500" b="1" dirty="0" smtClean="0">
                <a:solidFill>
                  <a:srgbClr val="0070C0"/>
                </a:solidFill>
              </a:rPr>
              <a:t> řazení </a:t>
            </a:r>
            <a:r>
              <a:rPr lang="cs-CZ" sz="1500" dirty="0" smtClean="0"/>
              <a:t>objektů ve složce.</a:t>
            </a:r>
          </a:p>
          <a:p>
            <a:pPr marL="215979" indent="-215979">
              <a:spcBef>
                <a:spcPts val="1200"/>
              </a:spcBef>
            </a:pPr>
            <a:r>
              <a:rPr lang="cs-CZ" sz="1500" b="1" dirty="0">
                <a:solidFill>
                  <a:srgbClr val="0070C0"/>
                </a:solidFill>
              </a:rPr>
              <a:t>Mazání</a:t>
            </a:r>
            <a:r>
              <a:rPr lang="cs-CZ" sz="1500" dirty="0"/>
              <a:t> souborů probíhá ve většině systémů ve </a:t>
            </a:r>
            <a:r>
              <a:rPr lang="cs-CZ" sz="1500" b="1" dirty="0"/>
              <a:t>dvou</a:t>
            </a:r>
            <a:r>
              <a:rPr lang="cs-CZ" sz="1500" dirty="0"/>
              <a:t> krocích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500" b="1" dirty="0">
                <a:solidFill>
                  <a:srgbClr val="0070C0"/>
                </a:solidFill>
              </a:rPr>
              <a:t>Odstraníme</a:t>
            </a:r>
            <a:r>
              <a:rPr lang="cs-CZ" sz="1500" dirty="0"/>
              <a:t> (smažeme) </a:t>
            </a:r>
            <a:r>
              <a:rPr lang="cs-CZ" sz="1500" b="1" dirty="0"/>
              <a:t>soubor</a:t>
            </a:r>
            <a:r>
              <a:rPr lang="cs-CZ" sz="1500" dirty="0"/>
              <a:t>. </a:t>
            </a:r>
            <a:r>
              <a:rPr lang="cs-CZ" sz="1500" b="1" dirty="0" smtClean="0">
                <a:solidFill>
                  <a:srgbClr val="0070C0"/>
                </a:solidFill>
              </a:rPr>
              <a:t>Přesune se do </a:t>
            </a:r>
            <a:r>
              <a:rPr lang="cs-CZ" sz="1500" b="1" dirty="0">
                <a:solidFill>
                  <a:srgbClr val="0070C0"/>
                </a:solidFill>
              </a:rPr>
              <a:t>Koše</a:t>
            </a:r>
            <a:r>
              <a:rPr lang="cs-CZ" sz="1500" dirty="0"/>
              <a:t>. Přesněji: do složky s názvem </a:t>
            </a:r>
            <a:r>
              <a:rPr lang="cs-CZ" sz="1500" b="1" dirty="0"/>
              <a:t>Koš</a:t>
            </a:r>
            <a:r>
              <a:rPr lang="cs-CZ" sz="1500" dirty="0"/>
              <a:t>, která je samozřejmě na  disku počítače.</a:t>
            </a:r>
          </a:p>
          <a:p>
            <a:pPr marL="216000" indent="-2160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500" b="1" dirty="0">
                <a:solidFill>
                  <a:srgbClr val="0070C0"/>
                </a:solidFill>
              </a:rPr>
              <a:t>Vysypeme Koš</a:t>
            </a:r>
            <a:r>
              <a:rPr lang="cs-CZ" sz="1500" b="1" dirty="0"/>
              <a:t>. </a:t>
            </a:r>
            <a:r>
              <a:rPr lang="cs-CZ" sz="1500" dirty="0"/>
              <a:t>Tím soubory v něm obsažené opravdu zmizí a uvolní místo na disku</a:t>
            </a:r>
            <a:r>
              <a:rPr lang="cs-CZ" sz="1500" dirty="0" smtClean="0"/>
              <a:t>.</a:t>
            </a:r>
            <a:endParaRPr lang="cs-CZ" sz="1500" dirty="0"/>
          </a:p>
          <a:p>
            <a:pPr marL="215979" indent="-215979"/>
            <a:endParaRPr lang="cs-CZ" sz="17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Práce se soubory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427734"/>
            <a:ext cx="2880320" cy="12585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507854"/>
            <a:ext cx="733128" cy="74809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3778433"/>
            <a:ext cx="726450" cy="77896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49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Instalace aplikací </a:t>
            </a:r>
            <a:r>
              <a:rPr lang="cs-CZ" sz="2400" dirty="0" smtClean="0"/>
              <a:t>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1603654"/>
            <a:ext cx="4356992" cy="3056328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Instalace aplikací je obecně složitá a zejména </a:t>
            </a:r>
            <a:r>
              <a:rPr lang="cs-CZ" sz="1500" b="1" dirty="0" smtClean="0"/>
              <a:t>velmi riziková </a:t>
            </a:r>
            <a:r>
              <a:rPr lang="cs-CZ" sz="1500" dirty="0" smtClean="0"/>
              <a:t>činnost.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 6.–7. třídě stačí vysvětlit a ukázat </a:t>
            </a:r>
            <a:r>
              <a:rPr lang="cs-CZ" sz="1500" b="1" dirty="0" smtClean="0"/>
              <a:t>instalaci</a:t>
            </a:r>
            <a:r>
              <a:rPr lang="cs-CZ" sz="1500" dirty="0" smtClean="0"/>
              <a:t> přes </a:t>
            </a:r>
            <a:r>
              <a:rPr lang="cs-CZ" sz="1500" b="1" dirty="0" smtClean="0">
                <a:solidFill>
                  <a:srgbClr val="0070C0"/>
                </a:solidFill>
              </a:rPr>
              <a:t>obchody s aplikacemi</a:t>
            </a:r>
            <a:r>
              <a:rPr lang="cs-CZ" sz="1500" dirty="0" smtClean="0"/>
              <a:t>, tedy  Microsoft či Apple </a:t>
            </a:r>
            <a:r>
              <a:rPr lang="cs-CZ" sz="1500" b="1" dirty="0" err="1" smtClean="0"/>
              <a:t>Store</a:t>
            </a:r>
            <a:r>
              <a:rPr lang="cs-CZ" sz="1500" dirty="0" smtClean="0"/>
              <a:t> nebo Google </a:t>
            </a:r>
            <a:r>
              <a:rPr lang="cs-CZ" sz="1500" b="1" dirty="0" smtClean="0"/>
              <a:t>Play</a:t>
            </a:r>
            <a:r>
              <a:rPr lang="cs-CZ" sz="1500" dirty="0" smtClean="0"/>
              <a:t>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28498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datové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programové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soubory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jejich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asociace</a:t>
            </a:r>
            <a:r>
              <a:rPr lang="en-US" sz="1500" i="1" dirty="0">
                <a:solidFill>
                  <a:schemeClr val="tx1"/>
                </a:solidFill>
              </a:rPr>
              <a:t> v </a:t>
            </a:r>
            <a:r>
              <a:rPr lang="en-US" sz="1500" i="1" dirty="0" err="1">
                <a:solidFill>
                  <a:schemeClr val="tx1"/>
                </a:solidFill>
              </a:rPr>
              <a:t>operačním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systému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komprese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formáty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správa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souborů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instalace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aplikací</a:t>
            </a:r>
            <a:r>
              <a:rPr lang="en-US" sz="1500" i="1" dirty="0">
                <a:solidFill>
                  <a:schemeClr val="tx1"/>
                </a:solidFill>
              </a:rPr>
              <a:t>;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42266" y="2159129"/>
            <a:ext cx="3960829" cy="1043733"/>
            <a:chOff x="5292081" y="3258711"/>
            <a:chExt cx="3639680" cy="936955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2081" y="3258711"/>
              <a:ext cx="1800199" cy="896651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296" y="3290896"/>
              <a:ext cx="861025" cy="854578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2400" y="3290895"/>
              <a:ext cx="759361" cy="904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9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Datové a programové soubory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1603654"/>
            <a:ext cx="4104455" cy="305632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Většina učiva </a:t>
            </a:r>
            <a:r>
              <a:rPr lang="cs-CZ" sz="1500" dirty="0"/>
              <a:t>bodu </a:t>
            </a:r>
            <a:r>
              <a:rPr lang="cs-CZ" sz="1500" b="1" dirty="0">
                <a:solidFill>
                  <a:srgbClr val="0070C0"/>
                </a:solidFill>
              </a:rPr>
              <a:t>datové a programové soubory </a:t>
            </a:r>
            <a:r>
              <a:rPr lang="cs-CZ" sz="1500" dirty="0" smtClean="0"/>
              <a:t>by měla být probrána v 6.–7. třídě, protože jsou to základní znalosti a dovednosti potřebné pro </a:t>
            </a:r>
            <a:r>
              <a:rPr lang="cs-CZ" sz="1500" b="1" dirty="0" smtClean="0"/>
              <a:t>praktickou práci s počítačem</a:t>
            </a:r>
            <a:r>
              <a:rPr lang="cs-CZ" sz="1500" dirty="0" smtClean="0"/>
              <a:t>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hardware a software, součásti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počítače a principy jejich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formáty souborů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správa souborů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instalace aplikací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626000" y="2631791"/>
            <a:ext cx="4428000" cy="804055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084168" y="2283718"/>
            <a:ext cx="2969832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částečně v 6. třídě.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pojmy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software, součásti počítače a principy jejich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společného fungování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operační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systémy – funkce, typy, typické využití;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datové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programové soubory a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 asociace v operačním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systému, komprese a formáty souborů, správa souborů, instalace aplikací;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nových technologií kolem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žáka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248472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Nové IT technologie </a:t>
            </a:r>
            <a:r>
              <a:rPr lang="cs-CZ" sz="1500" dirty="0" smtClean="0"/>
              <a:t>nás (a tedy i žáky) obklopují.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Můžeme je v 6. třídě stručně </a:t>
            </a:r>
            <a:r>
              <a:rPr lang="cs-CZ" sz="1500" b="1" dirty="0" smtClean="0"/>
              <a:t>zmínit</a:t>
            </a:r>
            <a:r>
              <a:rPr lang="cs-CZ" sz="1500" dirty="0" smtClean="0"/>
              <a:t>, ale jejich principy fungování a důsledky na společnost jsou </a:t>
            </a:r>
            <a:r>
              <a:rPr lang="cs-CZ" sz="1500" b="1" dirty="0" smtClean="0"/>
              <a:t>složité a často abstraktní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Doporučuji toto učivo zařadit do 8.–9. třídy.</a:t>
            </a:r>
            <a:endParaRPr lang="cs-CZ" sz="15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Nové technologie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26000" y="3567895"/>
            <a:ext cx="4428000" cy="444015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3219822"/>
            <a:ext cx="2969832" cy="3278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Necháme do 8.–9. třídy.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15" y="2427734"/>
            <a:ext cx="3006973" cy="230425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služby a význam počítačových sítí,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 – klient,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switch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adresa;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struktura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principy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internetu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fungování webu, webová stránka, webový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server, prohlížeč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odkaz, URL,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vyhledávač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cloudových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aplikací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přístupu k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datům,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a přístupová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131590"/>
            <a:ext cx="3744416" cy="34153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Další částí učiva je vysvětlení </a:t>
            </a:r>
            <a:r>
              <a:rPr lang="cs-CZ" sz="1500" b="1" dirty="0" smtClean="0"/>
              <a:t>základních pojmů a principů</a:t>
            </a:r>
            <a:r>
              <a:rPr lang="cs-CZ" sz="1500" b="1" dirty="0" smtClean="0">
                <a:solidFill>
                  <a:srgbClr val="0070C0"/>
                </a:solidFill>
              </a:rPr>
              <a:t> fungování počítačových sítí.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 6.–7. třídě </a:t>
            </a:r>
            <a:r>
              <a:rPr lang="cs-CZ" sz="1500" dirty="0" smtClean="0">
                <a:solidFill>
                  <a:schemeClr val="tx1"/>
                </a:solidFill>
              </a:rPr>
              <a:t>se bude jednat zejména o </a:t>
            </a:r>
            <a:r>
              <a:rPr lang="cs-CZ" sz="1500" b="1" dirty="0" smtClean="0">
                <a:solidFill>
                  <a:schemeClr val="tx1"/>
                </a:solidFill>
              </a:rPr>
              <a:t>několik základních pojmů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chemeClr val="tx1"/>
                </a:solidFill>
              </a:rPr>
              <a:t>Principy</a:t>
            </a:r>
            <a:r>
              <a:rPr lang="cs-CZ" sz="1500" dirty="0" smtClean="0">
                <a:solidFill>
                  <a:schemeClr val="tx1"/>
                </a:solidFill>
              </a:rPr>
              <a:t> fungování sítí a většinu odborných pojmů je vhodné zařadit až v 8.–9. třídě.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Počítačové sítě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Služby a význam sítí 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1372822"/>
            <a:ext cx="4176463" cy="3287160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Typy sítí a jejich fungování vynecháme.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Schéma sítě zjednodušíme na zařízení, která žáci již znají. Jen </a:t>
            </a:r>
            <a:r>
              <a:rPr lang="cs-CZ" sz="1500" b="1" dirty="0" smtClean="0"/>
              <a:t>upřesníme pojmy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Počítače, u kterých v učebně sedí, </a:t>
            </a:r>
            <a:r>
              <a:rPr lang="cs-CZ" sz="1500" b="1" dirty="0" smtClean="0">
                <a:solidFill>
                  <a:srgbClr val="0070C0"/>
                </a:solidFill>
              </a:rPr>
              <a:t>jsou klientské stanice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Přes </a:t>
            </a:r>
            <a:r>
              <a:rPr lang="cs-CZ" sz="1500" b="1" dirty="0" smtClean="0"/>
              <a:t>síťové prvky </a:t>
            </a:r>
            <a:r>
              <a:rPr lang="cs-CZ" sz="1500" dirty="0" smtClean="0"/>
              <a:t>jsou </a:t>
            </a:r>
            <a:r>
              <a:rPr lang="cs-CZ" sz="1500" b="1" dirty="0" smtClean="0"/>
              <a:t>kabelem</a:t>
            </a:r>
            <a:r>
              <a:rPr lang="cs-CZ" sz="1500" dirty="0" smtClean="0"/>
              <a:t> připojeny k </a:t>
            </a:r>
            <a:r>
              <a:rPr lang="cs-CZ" sz="1500" b="1" dirty="0" smtClean="0">
                <a:solidFill>
                  <a:srgbClr val="0070C0"/>
                </a:solidFill>
              </a:rPr>
              <a:t>síťovému serveru </a:t>
            </a:r>
            <a:r>
              <a:rPr lang="cs-CZ" sz="1500" dirty="0" smtClean="0"/>
              <a:t>a k </a:t>
            </a:r>
            <a:r>
              <a:rPr lang="cs-CZ" sz="1500" b="1" dirty="0" smtClean="0">
                <a:solidFill>
                  <a:srgbClr val="0070C0"/>
                </a:solidFill>
              </a:rPr>
              <a:t>síťové tiskárně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Přes </a:t>
            </a:r>
            <a:r>
              <a:rPr lang="cs-CZ" sz="1500" b="1" dirty="0" err="1" smtClean="0">
                <a:solidFill>
                  <a:srgbClr val="0070C0"/>
                </a:solidFill>
              </a:rPr>
              <a:t>wi-fi</a:t>
            </a:r>
            <a:r>
              <a:rPr lang="cs-CZ" sz="1500" dirty="0" smtClean="0"/>
              <a:t> jsou k síti </a:t>
            </a:r>
            <a:r>
              <a:rPr lang="cs-CZ" sz="1500" b="1" dirty="0" smtClean="0"/>
              <a:t>bezdrátově</a:t>
            </a:r>
            <a:r>
              <a:rPr lang="cs-CZ" sz="1500" dirty="0" smtClean="0"/>
              <a:t> připojeny další klientské počítače (notebooky, tablety a mobily).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Celá </a:t>
            </a:r>
            <a:r>
              <a:rPr lang="cs-CZ" sz="1500" b="1" dirty="0" smtClean="0">
                <a:solidFill>
                  <a:srgbClr val="0070C0"/>
                </a:solidFill>
              </a:rPr>
              <a:t>místní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(školní) síť </a:t>
            </a:r>
            <a:r>
              <a:rPr lang="cs-CZ" sz="1500" dirty="0" smtClean="0"/>
              <a:t>je přes síťové prvky </a:t>
            </a:r>
            <a:r>
              <a:rPr lang="cs-CZ" sz="1500" b="1" dirty="0" smtClean="0"/>
              <a:t>připojena k Internetu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typy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služby</a:t>
            </a:r>
            <a:r>
              <a:rPr lang="en-US" sz="1500" i="1" dirty="0">
                <a:solidFill>
                  <a:srgbClr val="0070C0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význam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počítačových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sítí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br>
              <a:rPr lang="en-US" sz="1500" i="1" dirty="0">
                <a:solidFill>
                  <a:schemeClr val="tx1"/>
                </a:solidFill>
              </a:rPr>
            </a:br>
            <a:r>
              <a:rPr lang="en-US" sz="1500" i="1" dirty="0" err="1">
                <a:solidFill>
                  <a:schemeClr val="tx1"/>
                </a:solidFill>
              </a:rPr>
              <a:t>fungování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sítě</a:t>
            </a:r>
            <a:r>
              <a:rPr lang="en-US" sz="1500" i="1" dirty="0">
                <a:solidFill>
                  <a:schemeClr val="tx1"/>
                </a:solidFill>
              </a:rPr>
              <a:t> – </a:t>
            </a:r>
            <a:r>
              <a:rPr lang="en-US" sz="1500" i="1" dirty="0" err="1">
                <a:solidFill>
                  <a:schemeClr val="tx1"/>
                </a:solidFill>
              </a:rPr>
              <a:t>klient</a:t>
            </a:r>
            <a:r>
              <a:rPr lang="en-US" sz="1500" i="1" dirty="0">
                <a:solidFill>
                  <a:schemeClr val="tx1"/>
                </a:solidFill>
              </a:rPr>
              <a:t>, server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95102"/>
            <a:ext cx="4443626" cy="30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Co kdy zařadit?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28" y="709064"/>
            <a:ext cx="3213368" cy="3943987"/>
          </a:xfrm>
          <a:prstGeom prst="rect">
            <a:avLst/>
          </a:prstGeom>
        </p:spPr>
      </p:pic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888432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b="1" dirty="0" smtClean="0">
                <a:solidFill>
                  <a:srgbClr val="0070C0"/>
                </a:solidFill>
              </a:rPr>
              <a:t>Učivo je stejné</a:t>
            </a:r>
            <a:r>
              <a:rPr lang="cs-CZ" dirty="0" smtClean="0">
                <a:solidFill>
                  <a:srgbClr val="0070C0"/>
                </a:solidFill>
              </a:rPr>
              <a:t>/jednotné </a:t>
            </a:r>
            <a:r>
              <a:rPr lang="cs-CZ" dirty="0" smtClean="0"/>
              <a:t>pro </a:t>
            </a:r>
            <a:r>
              <a:rPr lang="cs-CZ" b="1" dirty="0" smtClean="0"/>
              <a:t>celý druhý stupeň ZŠ</a:t>
            </a:r>
            <a:r>
              <a:rPr lang="cs-CZ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Žáci</a:t>
            </a:r>
            <a:r>
              <a:rPr lang="cs-CZ" sz="1600" dirty="0" smtClean="0"/>
              <a:t>, jejich abstraktní myšlení a schopnost chápat složité koncepty, se v průběhu druhého stupně ZŠ výrazně </a:t>
            </a:r>
            <a:r>
              <a:rPr lang="cs-CZ" sz="1600" b="1" dirty="0" smtClean="0">
                <a:solidFill>
                  <a:srgbClr val="0070C0"/>
                </a:solidFill>
              </a:rPr>
              <a:t>vyvíjí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 smtClean="0"/>
          </a:p>
          <a:p>
            <a:pPr marL="435411" lvl="1" indent="-215979">
              <a:spcBef>
                <a:spcPts val="600"/>
              </a:spcBef>
            </a:pPr>
            <a:endParaRPr lang="cs-CZ" dirty="0" smtClean="0"/>
          </a:p>
          <a:p>
            <a:pPr marL="435411" lvl="1" indent="-215979">
              <a:spcBef>
                <a:spcPts val="600"/>
              </a:spcBef>
            </a:pPr>
            <a:endParaRPr lang="cs-CZ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11960" y="915566"/>
            <a:ext cx="45365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600" b="1" dirty="0"/>
              <a:t>Například: </a:t>
            </a:r>
            <a:r>
              <a:rPr lang="cs-CZ" sz="1600" b="1" dirty="0">
                <a:solidFill>
                  <a:srgbClr val="0070C0"/>
                </a:solidFill>
              </a:rPr>
              <a:t>základní principy </a:t>
            </a:r>
            <a:r>
              <a:rPr lang="cs-CZ" sz="1600" b="1" dirty="0"/>
              <a:t>(všeho) je možné probrat </a:t>
            </a:r>
            <a:r>
              <a:rPr lang="cs-CZ" sz="1600" b="1" dirty="0" smtClean="0"/>
              <a:t>v</a:t>
            </a:r>
            <a:r>
              <a:rPr lang="cs-CZ" sz="1600" b="1" dirty="0"/>
              <a:t> </a:t>
            </a:r>
            <a:r>
              <a:rPr lang="cs-CZ" sz="1600" b="1" dirty="0">
                <a:solidFill>
                  <a:srgbClr val="0070C0"/>
                </a:solidFill>
              </a:rPr>
              <a:t>šesté třídě</a:t>
            </a:r>
            <a:r>
              <a:rPr lang="cs-CZ" sz="1600" b="1" dirty="0"/>
              <a:t>.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211960" y="1923678"/>
            <a:ext cx="45365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600" b="1" dirty="0" smtClean="0">
                <a:solidFill>
                  <a:schemeClr val="tx1"/>
                </a:solidFill>
              </a:rPr>
              <a:t>Potom </a:t>
            </a:r>
            <a:r>
              <a:rPr lang="cs-CZ" sz="1600" b="1" dirty="0">
                <a:solidFill>
                  <a:schemeClr val="tx1"/>
                </a:solidFill>
              </a:rPr>
              <a:t>je </a:t>
            </a:r>
            <a:r>
              <a:rPr lang="cs-CZ" sz="1600" b="1" dirty="0">
                <a:solidFill>
                  <a:srgbClr val="0070C0"/>
                </a:solidFill>
              </a:rPr>
              <a:t>zopakovat v osmé </a:t>
            </a:r>
            <a:r>
              <a:rPr lang="cs-CZ" sz="1600" b="1" dirty="0" smtClean="0">
                <a:solidFill>
                  <a:srgbClr val="0070C0"/>
                </a:solidFill>
              </a:rPr>
              <a:t>(deváté) třídě </a:t>
            </a:r>
            <a:r>
              <a:rPr lang="cs-CZ" sz="1600" b="1" dirty="0">
                <a:solidFill>
                  <a:schemeClr val="tx1"/>
                </a:solidFill>
              </a:rPr>
              <a:t>a na toto opakování </a:t>
            </a:r>
            <a:r>
              <a:rPr lang="cs-CZ" sz="1600" b="1" dirty="0">
                <a:solidFill>
                  <a:srgbClr val="0070C0"/>
                </a:solidFill>
              </a:rPr>
              <a:t>navázat odbornějším výkladem </a:t>
            </a:r>
            <a:r>
              <a:rPr lang="cs-CZ" sz="1600" b="1" dirty="0">
                <a:solidFill>
                  <a:schemeClr val="tx1"/>
                </a:solidFill>
              </a:rPr>
              <a:t>složitých pojmů.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211960" y="3294732"/>
            <a:ext cx="453650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600" b="1" dirty="0"/>
              <a:t>V </a:t>
            </a:r>
            <a:r>
              <a:rPr lang="cs-CZ" sz="1600" b="1" dirty="0">
                <a:solidFill>
                  <a:srgbClr val="0070C0"/>
                </a:solidFill>
              </a:rPr>
              <a:t>deváté třídě </a:t>
            </a:r>
            <a:r>
              <a:rPr lang="cs-CZ" sz="1600" b="1" dirty="0"/>
              <a:t>jsou již žáci natolik vyspělí a zkušení v používání technologií, že </a:t>
            </a:r>
            <a:r>
              <a:rPr lang="cs-CZ" sz="1600" b="1" dirty="0">
                <a:solidFill>
                  <a:srgbClr val="0070C0"/>
                </a:solidFill>
              </a:rPr>
              <a:t>porozumí i </a:t>
            </a:r>
            <a:r>
              <a:rPr lang="cs-CZ" sz="1600" b="1" dirty="0" smtClean="0">
                <a:solidFill>
                  <a:srgbClr val="0070C0"/>
                </a:solidFill>
              </a:rPr>
              <a:t>komplex-</a:t>
            </a:r>
            <a:r>
              <a:rPr lang="cs-CZ" sz="1600" b="1" dirty="0" err="1" smtClean="0">
                <a:solidFill>
                  <a:srgbClr val="0070C0"/>
                </a:solidFill>
              </a:rPr>
              <a:t>nějším</a:t>
            </a:r>
            <a:r>
              <a:rPr lang="cs-CZ" sz="1600" b="1" dirty="0" smtClean="0">
                <a:solidFill>
                  <a:srgbClr val="0070C0"/>
                </a:solidFill>
              </a:rPr>
              <a:t> souvislostem </a:t>
            </a:r>
            <a:r>
              <a:rPr lang="cs-CZ" sz="1600" b="1" dirty="0" smtClean="0"/>
              <a:t> </a:t>
            </a:r>
            <a:r>
              <a:rPr lang="cs-CZ" sz="1600" b="1" dirty="0"/>
              <a:t>v částech </a:t>
            </a:r>
            <a:r>
              <a:rPr lang="cs-CZ" sz="1600" b="1" dirty="0" smtClean="0"/>
              <a:t>věnovaných </a:t>
            </a:r>
            <a:r>
              <a:rPr lang="cs-CZ" sz="1600" b="1" dirty="0"/>
              <a:t>bezpečnosti a digitální identitě.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2139702"/>
            <a:ext cx="3915424" cy="1080120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b="0" dirty="0"/>
              <a:t>Z </a:t>
            </a:r>
            <a:r>
              <a:rPr lang="cs-CZ" b="0" dirty="0" smtClean="0"/>
              <a:t>rozdílnosti schopností žáků 6. a 9. třídy </a:t>
            </a:r>
            <a:br>
              <a:rPr lang="cs-CZ" b="0" dirty="0" smtClean="0"/>
            </a:br>
            <a:r>
              <a:rPr lang="cs-CZ" b="0" dirty="0" smtClean="0"/>
              <a:t>plyne </a:t>
            </a:r>
            <a:r>
              <a:rPr lang="cs-CZ" b="0" dirty="0"/>
              <a:t>nutnost </a:t>
            </a:r>
            <a:r>
              <a:rPr lang="cs-CZ" dirty="0"/>
              <a:t>rozdělit látku </a:t>
            </a:r>
            <a:r>
              <a:rPr lang="cs-CZ" b="0" dirty="0"/>
              <a:t>části </a:t>
            </a:r>
            <a:r>
              <a:rPr lang="cs-CZ" dirty="0"/>
              <a:t>Digitální technologie </a:t>
            </a:r>
            <a:r>
              <a:rPr lang="cs-CZ" b="0" dirty="0"/>
              <a:t>minimálně </a:t>
            </a:r>
            <a:r>
              <a:rPr lang="cs-CZ" dirty="0"/>
              <a:t>do dvou úrovní </a:t>
            </a:r>
            <a:r>
              <a:rPr lang="cs-CZ" b="0" dirty="0" smtClean="0"/>
              <a:t>a probírat </a:t>
            </a:r>
            <a:r>
              <a:rPr lang="cs-CZ" b="0" dirty="0"/>
              <a:t>ji </a:t>
            </a:r>
            <a:r>
              <a:rPr lang="cs-CZ" dirty="0"/>
              <a:t>ve více ročnících</a:t>
            </a:r>
            <a:r>
              <a:rPr lang="cs-CZ" b="0" dirty="0" smtClean="0"/>
              <a:t>.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504" y="3435846"/>
            <a:ext cx="3915424" cy="122413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b="0" dirty="0" smtClean="0"/>
              <a:t>Zařazení látky do 6. třídy je </a:t>
            </a:r>
            <a:r>
              <a:rPr lang="cs-CZ" dirty="0" smtClean="0"/>
              <a:t>doporučené</a:t>
            </a:r>
            <a:r>
              <a:rPr lang="cs-CZ" b="0" dirty="0" smtClean="0"/>
              <a:t>, škola samozřejmě může zvolit jiné řešení.</a:t>
            </a:r>
          </a:p>
          <a:p>
            <a:r>
              <a:rPr lang="cs-CZ" b="0" dirty="0" smtClean="0"/>
              <a:t>Je však </a:t>
            </a:r>
            <a:r>
              <a:rPr lang="cs-CZ" dirty="0" smtClean="0"/>
              <a:t>logické</a:t>
            </a:r>
            <a:r>
              <a:rPr lang="cs-CZ" b="0" dirty="0" smtClean="0"/>
              <a:t>, žáci pro svoji </a:t>
            </a:r>
            <a:r>
              <a:rPr lang="cs-CZ" dirty="0" smtClean="0"/>
              <a:t>praktickou práci </a:t>
            </a:r>
            <a:r>
              <a:rPr lang="cs-CZ" b="0" dirty="0" smtClean="0"/>
              <a:t>budou využívat zde uvedené znalosti, měli by je proto získat co nejdříve.</a:t>
            </a:r>
          </a:p>
        </p:txBody>
      </p:sp>
    </p:spTree>
    <p:extLst>
      <p:ext uri="{BB962C8B-B14F-4D97-AF65-F5344CB8AC3E}">
        <p14:creationId xmlns:p14="http://schemas.microsoft.com/office/powerpoint/2010/main" val="23099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uiExpand="1" build="p" animBg="1"/>
      <p:bldP spid="12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Služby a význam sítí 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1372822"/>
            <a:ext cx="4176463" cy="3287160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Ze  složení místní sítě plynou její </a:t>
            </a:r>
            <a:r>
              <a:rPr lang="cs-CZ" sz="1500" b="1" dirty="0" smtClean="0"/>
              <a:t>služby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Díky propojení počítačů v síti je možné z každého klientského počítače: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Tisknout</a:t>
            </a:r>
            <a:r>
              <a:rPr lang="cs-CZ" sz="1500" dirty="0" smtClean="0"/>
              <a:t> na síťovou tiskárnu.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Využívat sdílené disky </a:t>
            </a:r>
            <a:r>
              <a:rPr lang="cs-CZ" sz="1500" dirty="0" smtClean="0"/>
              <a:t>v síťovém serveru.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Sdílet</a:t>
            </a:r>
            <a:r>
              <a:rPr lang="cs-CZ" sz="1500" dirty="0" smtClean="0"/>
              <a:t> jedno </a:t>
            </a:r>
            <a:r>
              <a:rPr lang="cs-CZ" sz="1500" b="1" dirty="0" smtClean="0"/>
              <a:t>připojení</a:t>
            </a:r>
            <a:r>
              <a:rPr lang="cs-CZ" sz="1500" dirty="0" smtClean="0"/>
              <a:t> k Internetu všemi klientskými stanicemi.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Současně se žáci naučili pojmy </a:t>
            </a:r>
            <a:r>
              <a:rPr lang="cs-CZ" sz="1500" b="1" dirty="0" smtClean="0"/>
              <a:t>klient</a:t>
            </a:r>
            <a:r>
              <a:rPr lang="cs-CZ" sz="1500" dirty="0" smtClean="0"/>
              <a:t> a </a:t>
            </a:r>
            <a:r>
              <a:rPr lang="cs-CZ" sz="1500" b="1" dirty="0" smtClean="0"/>
              <a:t>server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(Fungování sítě se však nyní nevykládá.)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typy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služby</a:t>
            </a:r>
            <a:r>
              <a:rPr lang="en-US" sz="1500" i="1" dirty="0">
                <a:solidFill>
                  <a:srgbClr val="0070C0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význam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počítačových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sítí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br>
              <a:rPr lang="en-US" sz="1500" i="1" dirty="0">
                <a:solidFill>
                  <a:schemeClr val="tx1"/>
                </a:solidFill>
              </a:rPr>
            </a:br>
            <a:r>
              <a:rPr lang="en-US" sz="1500" i="1" dirty="0" err="1">
                <a:solidFill>
                  <a:schemeClr val="tx1"/>
                </a:solidFill>
              </a:rPr>
              <a:t>fungování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sítě</a:t>
            </a:r>
            <a:r>
              <a:rPr lang="en-US" sz="1500" i="1" dirty="0">
                <a:solidFill>
                  <a:schemeClr val="tx1"/>
                </a:solidFill>
              </a:rPr>
              <a:t> – </a:t>
            </a:r>
            <a:r>
              <a:rPr lang="en-US" sz="1500" i="1" dirty="0" err="1">
                <a:solidFill>
                  <a:srgbClr val="0070C0"/>
                </a:solidFill>
              </a:rPr>
              <a:t>klient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>
                <a:solidFill>
                  <a:srgbClr val="0070C0"/>
                </a:solidFill>
              </a:rPr>
              <a:t>server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služby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význam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počítačových sítí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klient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switch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adresa; struktura a principy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internetu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fungování webu, webová stránka, webový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server, prohlížeč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odkaz, URL,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vyhledávač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cloudových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aplikací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přístupu k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datům,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a přístupová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práva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836" y="0"/>
            <a:ext cx="2245799" cy="1563638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626000" y="1839703"/>
            <a:ext cx="4428000" cy="588031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804248" y="1491630"/>
            <a:ext cx="2249752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z části v 6. třídě.</a:t>
            </a:r>
          </a:p>
        </p:txBody>
      </p:sp>
    </p:spTree>
    <p:extLst>
      <p:ext uri="{BB962C8B-B14F-4D97-AF65-F5344CB8AC3E}">
        <p14:creationId xmlns:p14="http://schemas.microsoft.com/office/powerpoint/2010/main" val="30562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Principy internetu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194399"/>
            <a:ext cx="4392489" cy="3465583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Technické pojmy (</a:t>
            </a:r>
            <a:r>
              <a:rPr lang="cs-CZ" sz="1500" dirty="0" err="1" smtClean="0"/>
              <a:t>switch</a:t>
            </a:r>
            <a:r>
              <a:rPr lang="cs-CZ" sz="1500" dirty="0" smtClean="0"/>
              <a:t>, IP adresa) zatím vynecháme.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Principy internetu </a:t>
            </a:r>
            <a:r>
              <a:rPr lang="cs-CZ" sz="1500" dirty="0" smtClean="0"/>
              <a:t>výrazně </a:t>
            </a:r>
            <a:r>
              <a:rPr lang="cs-CZ" sz="1500" b="1" dirty="0" smtClean="0"/>
              <a:t>zjednodušíme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Začneme však důsledně budovat znalost, že pojem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</a:t>
            </a:r>
            <a:r>
              <a:rPr lang="cs-CZ" sz="1500" dirty="0"/>
              <a:t>je </a:t>
            </a:r>
            <a:r>
              <a:rPr lang="cs-CZ" sz="1500" dirty="0" smtClean="0"/>
              <a:t>kvůli neznalosti novinářů používán ve </a:t>
            </a:r>
            <a:r>
              <a:rPr lang="cs-CZ" sz="1500" b="1" dirty="0" smtClean="0"/>
              <a:t>dvou zcela odlišných významech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IT odborníci </a:t>
            </a:r>
            <a:r>
              <a:rPr lang="cs-CZ" sz="1500" dirty="0" smtClean="0"/>
              <a:t>používají pojem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pro </a:t>
            </a:r>
            <a:r>
              <a:rPr lang="cs-CZ" sz="1500" b="1" dirty="0" smtClean="0"/>
              <a:t>celosvětovou počítačovou síť</a:t>
            </a:r>
            <a:r>
              <a:rPr lang="cs-CZ" sz="1500" dirty="0" smtClean="0"/>
              <a:t>, která umožňuje propojení našeho počítače s miliardami dalších počítačových zařízení.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Laici</a:t>
            </a:r>
            <a:r>
              <a:rPr lang="cs-CZ" sz="1500" dirty="0" smtClean="0"/>
              <a:t> používají pojem </a:t>
            </a:r>
            <a:r>
              <a:rPr lang="cs-CZ" sz="1500" b="1" dirty="0" smtClean="0"/>
              <a:t>internet</a:t>
            </a:r>
            <a:r>
              <a:rPr lang="cs-CZ" sz="1500" dirty="0" smtClean="0"/>
              <a:t> pro </a:t>
            </a:r>
            <a:r>
              <a:rPr lang="cs-CZ" sz="1500" b="1" dirty="0" smtClean="0"/>
              <a:t>informace</a:t>
            </a:r>
            <a:r>
              <a:rPr lang="cs-CZ" sz="1500" dirty="0" smtClean="0"/>
              <a:t>, které díky síti (bod 1) můžeme získávat. Tedy vlastně pro </a:t>
            </a:r>
            <a:r>
              <a:rPr lang="cs-CZ" sz="1500" b="1" dirty="0" smtClean="0"/>
              <a:t>službu</a:t>
            </a:r>
            <a:r>
              <a:rPr lang="cs-CZ" sz="1500" dirty="0" smtClean="0"/>
              <a:t> internetu </a:t>
            </a:r>
            <a:r>
              <a:rPr lang="cs-CZ" sz="1500" b="1" dirty="0" smtClean="0">
                <a:solidFill>
                  <a:srgbClr val="0070C0"/>
                </a:solidFill>
              </a:rPr>
              <a:t>Web</a:t>
            </a:r>
            <a:r>
              <a:rPr lang="cs-CZ" sz="1500" dirty="0" smtClean="0"/>
              <a:t> (webové stránky).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284985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/>
                </a:solidFill>
              </a:rPr>
              <a:t>switch, IP </a:t>
            </a:r>
            <a:r>
              <a:rPr lang="en-US" sz="1500" i="1" dirty="0" err="1">
                <a:solidFill>
                  <a:schemeClr val="tx1"/>
                </a:solidFill>
              </a:rPr>
              <a:t>adresa</a:t>
            </a:r>
            <a:r>
              <a:rPr lang="en-US" sz="1500" i="1" dirty="0">
                <a:solidFill>
                  <a:schemeClr val="tx1"/>
                </a:solidFill>
              </a:rPr>
              <a:t>; </a:t>
            </a:r>
            <a:r>
              <a:rPr lang="en-US" sz="1500" i="1" dirty="0" err="1">
                <a:solidFill>
                  <a:schemeClr val="tx1"/>
                </a:solidFill>
              </a:rPr>
              <a:t>struktura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principy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internetu</a:t>
            </a:r>
            <a:endParaRPr lang="en-US" sz="1500" i="1" dirty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61" y="624390"/>
            <a:ext cx="1748839" cy="4086000"/>
          </a:xfrm>
          <a:prstGeom prst="rect">
            <a:avLst/>
          </a:prstGeom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41047"/>
            <a:ext cx="3823025" cy="2387601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22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Principy internetu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059583"/>
            <a:ext cx="4392489" cy="360040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je vlastně podobná síť, jakou máme ve škole. (A kterou jsme již probrali.)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Internet </a:t>
            </a:r>
            <a:r>
              <a:rPr lang="cs-CZ" sz="1500" dirty="0" smtClean="0"/>
              <a:t>se skládá také z </a:t>
            </a:r>
            <a:r>
              <a:rPr lang="cs-CZ" sz="1500" b="1" dirty="0" smtClean="0">
                <a:solidFill>
                  <a:srgbClr val="0070C0"/>
                </a:solidFill>
              </a:rPr>
              <a:t>klientských počítačů</a:t>
            </a:r>
            <a:r>
              <a:rPr lang="cs-CZ" sz="1500" dirty="0" smtClean="0"/>
              <a:t>, </a:t>
            </a:r>
            <a:r>
              <a:rPr lang="cs-CZ" sz="1500" b="1" dirty="0" smtClean="0">
                <a:solidFill>
                  <a:srgbClr val="0070C0"/>
                </a:solidFill>
              </a:rPr>
              <a:t>serverů</a:t>
            </a:r>
            <a:r>
              <a:rPr lang="cs-CZ" sz="1500" dirty="0" smtClean="0"/>
              <a:t> a </a:t>
            </a:r>
            <a:r>
              <a:rPr lang="cs-CZ" sz="1500" b="1" dirty="0" smtClean="0">
                <a:solidFill>
                  <a:srgbClr val="0070C0"/>
                </a:solidFill>
              </a:rPr>
              <a:t>síťových prvků.</a:t>
            </a:r>
            <a:r>
              <a:rPr lang="cs-CZ" sz="1500" dirty="0" smtClean="0"/>
              <a:t>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Síťové prvky </a:t>
            </a:r>
            <a:r>
              <a:rPr lang="cs-CZ" sz="1500" dirty="0" smtClean="0"/>
              <a:t>umožňují </a:t>
            </a:r>
            <a:r>
              <a:rPr lang="cs-CZ" sz="1500" b="1" dirty="0" smtClean="0"/>
              <a:t>propojení</a:t>
            </a:r>
            <a:r>
              <a:rPr lang="cs-CZ" sz="1500" dirty="0" smtClean="0"/>
              <a:t> všech zařízení připojených k internetu.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Využívají se buď </a:t>
            </a:r>
            <a:r>
              <a:rPr lang="cs-CZ" sz="1500" b="1" dirty="0" smtClean="0">
                <a:solidFill>
                  <a:srgbClr val="0070C0"/>
                </a:solidFill>
              </a:rPr>
              <a:t>kabelové spoje</a:t>
            </a:r>
            <a:r>
              <a:rPr lang="cs-CZ" sz="1500" dirty="0" smtClean="0"/>
              <a:t>, nebo </a:t>
            </a:r>
            <a:r>
              <a:rPr lang="cs-CZ" sz="1500" b="1" dirty="0" smtClean="0">
                <a:solidFill>
                  <a:srgbClr val="0070C0"/>
                </a:solidFill>
              </a:rPr>
              <a:t>bezdrátové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připojení</a:t>
            </a:r>
            <a:r>
              <a:rPr lang="cs-CZ" sz="1500" dirty="0" smtClean="0"/>
              <a:t> k internetu.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chemeClr val="tx1"/>
                </a:solidFill>
              </a:rPr>
              <a:t>Bezdrátové připojení </a:t>
            </a:r>
            <a:r>
              <a:rPr lang="cs-CZ" sz="1500" dirty="0" smtClean="0">
                <a:solidFill>
                  <a:schemeClr val="tx1"/>
                </a:solidFill>
              </a:rPr>
              <a:t>na kratší vzdálenosti umožňují tzv. </a:t>
            </a:r>
            <a:r>
              <a:rPr lang="cs-CZ" sz="1500" b="1" dirty="0" err="1" smtClean="0">
                <a:solidFill>
                  <a:srgbClr val="0070C0"/>
                </a:solidFill>
              </a:rPr>
              <a:t>wi-fi</a:t>
            </a:r>
            <a:r>
              <a:rPr lang="cs-CZ" sz="1500" dirty="0" smtClean="0">
                <a:solidFill>
                  <a:schemeClr val="tx1"/>
                </a:solidFill>
              </a:rPr>
              <a:t> sítě.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>
                <a:solidFill>
                  <a:schemeClr val="tx1"/>
                </a:solidFill>
              </a:rPr>
              <a:t>Bezdrátové připojení </a:t>
            </a:r>
            <a:r>
              <a:rPr lang="cs-CZ" sz="1500" dirty="0" smtClean="0">
                <a:solidFill>
                  <a:schemeClr val="tx1"/>
                </a:solidFill>
              </a:rPr>
              <a:t>(téměř) kdekoliv na světe umožňují </a:t>
            </a:r>
            <a:r>
              <a:rPr lang="cs-CZ" sz="1500" b="1" dirty="0" smtClean="0">
                <a:solidFill>
                  <a:srgbClr val="0070C0"/>
                </a:solidFill>
              </a:rPr>
              <a:t>sítě mobilních telefonů GSM </a:t>
            </a:r>
            <a:r>
              <a:rPr lang="cs-CZ" sz="1500" dirty="0" smtClean="0">
                <a:solidFill>
                  <a:schemeClr val="tx1"/>
                </a:solidFill>
              </a:rPr>
              <a:t>(lidově „</a:t>
            </a:r>
            <a:r>
              <a:rPr lang="cs-CZ" sz="1500" b="1" dirty="0" smtClean="0">
                <a:solidFill>
                  <a:schemeClr val="tx1"/>
                </a:solidFill>
              </a:rPr>
              <a:t>data</a:t>
            </a:r>
            <a:r>
              <a:rPr lang="cs-CZ" sz="1500" dirty="0" smtClean="0">
                <a:solidFill>
                  <a:schemeClr val="tx1"/>
                </a:solidFill>
              </a:rPr>
              <a:t>“).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284985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/>
                </a:solidFill>
              </a:rPr>
              <a:t>switch, IP </a:t>
            </a:r>
            <a:r>
              <a:rPr lang="en-US" sz="1500" i="1" dirty="0" err="1">
                <a:solidFill>
                  <a:schemeClr val="tx1"/>
                </a:solidFill>
              </a:rPr>
              <a:t>adresa</a:t>
            </a:r>
            <a:r>
              <a:rPr lang="en-US" sz="1500" i="1" dirty="0">
                <a:solidFill>
                  <a:schemeClr val="tx1"/>
                </a:solidFill>
              </a:rPr>
              <a:t>; </a:t>
            </a:r>
            <a:r>
              <a:rPr lang="en-US" sz="1500" i="1" dirty="0" err="1">
                <a:solidFill>
                  <a:srgbClr val="0070C0"/>
                </a:solidFill>
              </a:rPr>
              <a:t>struktura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principy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internetu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55093" y="3795886"/>
            <a:ext cx="4416899" cy="86090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>
                <a:solidFill>
                  <a:schemeClr val="bg1"/>
                </a:solidFill>
              </a:rPr>
              <a:t>Internet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se </a:t>
            </a:r>
            <a:r>
              <a:rPr lang="cs-CZ" dirty="0" smtClean="0"/>
              <a:t>z technického pohledu chová jako </a:t>
            </a:r>
            <a:r>
              <a:rPr lang="cs-CZ" b="1" dirty="0"/>
              <a:t>dlouhý kabel </a:t>
            </a:r>
            <a:r>
              <a:rPr lang="cs-CZ" dirty="0"/>
              <a:t>z </a:t>
            </a:r>
            <a:r>
              <a:rPr lang="cs-CZ" dirty="0" smtClean="0"/>
              <a:t>našeho </a:t>
            </a:r>
            <a:r>
              <a:rPr lang="cs-CZ" dirty="0"/>
              <a:t>počítače k disku jednoho </a:t>
            </a:r>
            <a:r>
              <a:rPr lang="cs-CZ" dirty="0" smtClean="0"/>
              <a:t>z miliónů </a:t>
            </a:r>
            <a:r>
              <a:rPr lang="cs-CZ" dirty="0"/>
              <a:t>serverů připojených k </a:t>
            </a:r>
            <a:r>
              <a:rPr lang="cs-CZ" dirty="0" smtClean="0"/>
              <a:t>Internetu.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93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417561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Principy webu – webové stránky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302816"/>
            <a:ext cx="4392489" cy="3357166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Technické pojmy (URL) zatím vynecháme.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Znovu zopakujeme, že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je síť propojených počítačů.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Díky této síti můžeme </a:t>
            </a:r>
            <a:r>
              <a:rPr lang="cs-CZ" sz="1500" b="1" dirty="0" smtClean="0"/>
              <a:t>načítat</a:t>
            </a:r>
            <a:r>
              <a:rPr lang="cs-CZ" sz="1500" dirty="0" smtClean="0"/>
              <a:t> (otevírat) </a:t>
            </a:r>
            <a:r>
              <a:rPr lang="cs-CZ" sz="1500" b="1" dirty="0" smtClean="0"/>
              <a:t>datové soubory</a:t>
            </a:r>
            <a:r>
              <a:rPr lang="cs-CZ" sz="1500" dirty="0" smtClean="0"/>
              <a:t> z milionů serverů po celém světě.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Těmito soubory jsou nejčastěji </a:t>
            </a:r>
            <a:r>
              <a:rPr lang="cs-CZ" sz="1500" b="1" dirty="0" smtClean="0">
                <a:solidFill>
                  <a:srgbClr val="0070C0"/>
                </a:solidFill>
              </a:rPr>
              <a:t>webové stránky </a:t>
            </a:r>
            <a:r>
              <a:rPr lang="cs-CZ" sz="1500" dirty="0" smtClean="0"/>
              <a:t>s nejrůznějšími informacemi. (Laici jim říkají „internet“.)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Dokument</a:t>
            </a:r>
            <a:r>
              <a:rPr lang="cs-CZ" sz="1500" dirty="0" smtClean="0"/>
              <a:t> (webová stránka) sám o sobě nic nedělá, vždy musí být </a:t>
            </a:r>
            <a:r>
              <a:rPr lang="cs-CZ" sz="1500" b="1" dirty="0" smtClean="0"/>
              <a:t>otevřen v nějakém programu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Webové stránky </a:t>
            </a:r>
            <a:r>
              <a:rPr lang="cs-CZ" sz="1500" b="1" dirty="0" smtClean="0"/>
              <a:t>otevíráme</a:t>
            </a:r>
            <a:r>
              <a:rPr lang="cs-CZ" sz="1500" dirty="0" smtClean="0"/>
              <a:t> v </a:t>
            </a:r>
            <a:r>
              <a:rPr lang="cs-CZ" sz="1500" b="1" dirty="0" smtClean="0">
                <a:solidFill>
                  <a:srgbClr val="0070C0"/>
                </a:solidFill>
              </a:rPr>
              <a:t>prohlížečích webu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/>
                </a:solidFill>
              </a:rPr>
              <a:t>web – </a:t>
            </a:r>
            <a:r>
              <a:rPr lang="en-US" sz="1500" i="1" dirty="0" err="1">
                <a:solidFill>
                  <a:schemeClr val="tx1"/>
                </a:solidFill>
              </a:rPr>
              <a:t>fungování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webu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webová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stránka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webový</a:t>
            </a:r>
            <a:r>
              <a:rPr lang="en-US" sz="1500" i="1" dirty="0">
                <a:solidFill>
                  <a:schemeClr val="tx1"/>
                </a:solidFill>
              </a:rPr>
              <a:t> server, </a:t>
            </a:r>
            <a:r>
              <a:rPr lang="en-US" sz="1500" i="1" dirty="0" err="1">
                <a:solidFill>
                  <a:srgbClr val="0070C0"/>
                </a:solidFill>
              </a:rPr>
              <a:t>prohlížeč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odkaz</a:t>
            </a:r>
            <a:r>
              <a:rPr lang="en-US" sz="1500" i="1" dirty="0">
                <a:solidFill>
                  <a:schemeClr val="tx1"/>
                </a:solidFill>
              </a:rPr>
              <a:t>, URL, </a:t>
            </a:r>
            <a:r>
              <a:rPr lang="en-US" sz="1500" i="1" dirty="0" err="1">
                <a:solidFill>
                  <a:schemeClr val="tx1"/>
                </a:solidFill>
              </a:rPr>
              <a:t>vyhledávač</a:t>
            </a:r>
            <a:endParaRPr lang="en-US" sz="1500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3690328"/>
            <a:ext cx="4211960" cy="8948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21" y="754212"/>
            <a:ext cx="4179942" cy="23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délník 51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674" y="42784"/>
            <a:ext cx="1926590" cy="165368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1410658"/>
            <a:ext cx="2820438" cy="3249324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Webové stránky </a:t>
            </a:r>
            <a:r>
              <a:rPr lang="cs-CZ" sz="1500" dirty="0" smtClean="0"/>
              <a:t>jsou uloženy jako </a:t>
            </a:r>
            <a:r>
              <a:rPr lang="cs-CZ" sz="1500" b="1" dirty="0" smtClean="0">
                <a:solidFill>
                  <a:srgbClr val="0070C0"/>
                </a:solidFill>
              </a:rPr>
              <a:t>soubory</a:t>
            </a:r>
            <a:r>
              <a:rPr lang="cs-CZ" sz="1500" dirty="0" smtClean="0"/>
              <a:t> na </a:t>
            </a:r>
            <a:r>
              <a:rPr lang="cs-CZ" sz="1500" b="1" dirty="0" smtClean="0">
                <a:solidFill>
                  <a:srgbClr val="0070C0"/>
                </a:solidFill>
              </a:rPr>
              <a:t>serverech</a:t>
            </a:r>
            <a:r>
              <a:rPr lang="cs-CZ" sz="1500" dirty="0" smtClean="0"/>
              <a:t> připojených k Internetu.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Jsou to </a:t>
            </a:r>
            <a:r>
              <a:rPr lang="cs-CZ" sz="1500" b="1" dirty="0" smtClean="0"/>
              <a:t>soubory</a:t>
            </a:r>
            <a:r>
              <a:rPr lang="cs-CZ" sz="1500" dirty="0" smtClean="0"/>
              <a:t> ve složkách uložených na discích serverů.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Prohlížeč</a:t>
            </a:r>
            <a:r>
              <a:rPr lang="cs-CZ" sz="1500" dirty="0" smtClean="0"/>
              <a:t> na našem počítači je umí přes Internet </a:t>
            </a:r>
            <a:r>
              <a:rPr lang="cs-CZ" sz="1500" b="1" dirty="0" smtClean="0"/>
              <a:t>načíst</a:t>
            </a:r>
            <a:r>
              <a:rPr lang="cs-CZ" sz="1500" dirty="0" smtClean="0"/>
              <a:t> a </a:t>
            </a:r>
            <a:r>
              <a:rPr lang="cs-CZ" sz="1500" b="1" dirty="0" smtClean="0"/>
              <a:t>zobrazit</a:t>
            </a:r>
            <a:r>
              <a:rPr lang="cs-CZ" sz="1500" dirty="0" smtClean="0"/>
              <a:t>.</a:t>
            </a:r>
            <a:endParaRPr lang="cs-CZ" sz="1700" dirty="0" smtClean="0"/>
          </a:p>
          <a:p>
            <a:pPr marL="215979" indent="-215979">
              <a:spcBef>
                <a:spcPts val="900"/>
              </a:spcBef>
            </a:pPr>
            <a:endParaRPr lang="cs-CZ" sz="1700" dirty="0" smtClean="0"/>
          </a:p>
          <a:p>
            <a:pPr marL="215979" indent="-215979"/>
            <a:endParaRPr lang="cs-CZ" sz="17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 smtClean="0"/>
              <a:t>Web a Inter</a:t>
            </a:r>
            <a:r>
              <a:rPr lang="cs-CZ" sz="2400" dirty="0" smtClean="0">
                <a:solidFill>
                  <a:schemeClr val="bg1"/>
                </a:solidFill>
              </a:rPr>
              <a:t>net </a:t>
            </a:r>
            <a:r>
              <a:rPr lang="cs-CZ" sz="2400" dirty="0"/>
              <a:t>(6. třída)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937761"/>
            <a:ext cx="960107" cy="10801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3138812"/>
            <a:ext cx="1224137" cy="137715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019" y="2809053"/>
            <a:ext cx="547601" cy="6160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774" y="3582912"/>
            <a:ext cx="829382" cy="933054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3864357" y="4177412"/>
            <a:ext cx="79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405213" y="4177412"/>
            <a:ext cx="79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864357" y="2260639"/>
            <a:ext cx="79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369356" y="2624013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470" y="1582899"/>
            <a:ext cx="1370927" cy="40691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67" y="3364009"/>
            <a:ext cx="1568588" cy="58732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50" y="2032356"/>
            <a:ext cx="1218741" cy="456332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41" y="2531753"/>
            <a:ext cx="1053501" cy="39446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836" y="2187293"/>
            <a:ext cx="1218741" cy="45633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361" y="2584014"/>
            <a:ext cx="1218741" cy="456332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>
            <a:off x="5505730" y="2211710"/>
            <a:ext cx="2378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Internet</a:t>
            </a:r>
            <a:endParaRPr lang="cs-CZ" sz="4400" dirty="0"/>
          </a:p>
        </p:txBody>
      </p:sp>
      <p:cxnSp>
        <p:nvCxnSpPr>
          <p:cNvPr id="49" name="Pravoúhlá spojnice 48"/>
          <p:cNvCxnSpPr/>
          <p:nvPr/>
        </p:nvCxnSpPr>
        <p:spPr>
          <a:xfrm rot="16200000" flipH="1">
            <a:off x="4680016" y="2360220"/>
            <a:ext cx="468000" cy="396000"/>
          </a:xfrm>
          <a:prstGeom prst="bentConnector3">
            <a:avLst>
              <a:gd name="adj1" fmla="val -320"/>
            </a:avLst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Pravoúhlá spojnice 49"/>
          <p:cNvCxnSpPr/>
          <p:nvPr/>
        </p:nvCxnSpPr>
        <p:spPr>
          <a:xfrm flipV="1">
            <a:off x="5485340" y="3801346"/>
            <a:ext cx="742844" cy="346668"/>
          </a:xfrm>
          <a:prstGeom prst="bentConnector3">
            <a:avLst>
              <a:gd name="adj1" fmla="val 99238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ravoúhlá spojnice 52"/>
          <p:cNvCxnSpPr/>
          <p:nvPr/>
        </p:nvCxnSpPr>
        <p:spPr>
          <a:xfrm>
            <a:off x="6327294" y="3818237"/>
            <a:ext cx="1647390" cy="339004"/>
          </a:xfrm>
          <a:prstGeom prst="bentConnector3">
            <a:avLst>
              <a:gd name="adj1" fmla="val -26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Pravoúhlá spojnice 58"/>
          <p:cNvCxnSpPr/>
          <p:nvPr/>
        </p:nvCxnSpPr>
        <p:spPr>
          <a:xfrm rot="5400000" flipH="1" flipV="1">
            <a:off x="7425858" y="2608211"/>
            <a:ext cx="364394" cy="12561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ravoúhlá spojnice 61"/>
          <p:cNvCxnSpPr/>
          <p:nvPr/>
        </p:nvCxnSpPr>
        <p:spPr>
          <a:xfrm rot="10800000">
            <a:off x="6228184" y="2391782"/>
            <a:ext cx="571244" cy="468000"/>
          </a:xfrm>
          <a:prstGeom prst="bentConnector3">
            <a:avLst>
              <a:gd name="adj1" fmla="val 10113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Pravoúhlá spojnice 81"/>
          <p:cNvCxnSpPr/>
          <p:nvPr/>
        </p:nvCxnSpPr>
        <p:spPr>
          <a:xfrm rot="5400000">
            <a:off x="6302474" y="3080408"/>
            <a:ext cx="878071" cy="54602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>
            <a:off x="6215626" y="1892976"/>
            <a:ext cx="871842" cy="55305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7429075" y="1913076"/>
            <a:ext cx="7487" cy="56355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 flipH="1" flipV="1">
            <a:off x="5778594" y="2855734"/>
            <a:ext cx="363896" cy="92544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 flipH="1">
            <a:off x="5619903" y="2357213"/>
            <a:ext cx="546077" cy="40430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19" y="1899276"/>
            <a:ext cx="878071" cy="399849"/>
          </a:xfrm>
          <a:prstGeom prst="rect">
            <a:avLst/>
          </a:prstGeom>
        </p:spPr>
      </p:pic>
      <p:pic>
        <p:nvPicPr>
          <p:cNvPr id="64" name="Obrázek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72" y="3758724"/>
            <a:ext cx="878071" cy="39984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2051" y="2907782"/>
            <a:ext cx="862966" cy="967012"/>
          </a:xfrm>
          <a:prstGeom prst="rect">
            <a:avLst/>
          </a:prstGeom>
        </p:spPr>
      </p:pic>
      <p:pic>
        <p:nvPicPr>
          <p:cNvPr id="68" name="Obrázek 6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602" y="108064"/>
            <a:ext cx="1512000" cy="873936"/>
          </a:xfrm>
          <a:prstGeom prst="rect">
            <a:avLst/>
          </a:prstGeom>
        </p:spPr>
      </p:pic>
      <p:cxnSp>
        <p:nvCxnSpPr>
          <p:cNvPr id="74" name="Pravoúhlá spojnice 73"/>
          <p:cNvCxnSpPr/>
          <p:nvPr/>
        </p:nvCxnSpPr>
        <p:spPr>
          <a:xfrm rot="16200000" flipV="1">
            <a:off x="6750322" y="1547540"/>
            <a:ext cx="377432" cy="29686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Skupina 54"/>
          <p:cNvGrpSpPr/>
          <p:nvPr/>
        </p:nvGrpSpPr>
        <p:grpSpPr>
          <a:xfrm>
            <a:off x="5490152" y="1491630"/>
            <a:ext cx="1602128" cy="2640760"/>
            <a:chOff x="5637740" y="1659654"/>
            <a:chExt cx="1602128" cy="2640760"/>
          </a:xfrm>
        </p:grpSpPr>
        <p:cxnSp>
          <p:nvCxnSpPr>
            <p:cNvPr id="77" name="Pravoúhlá spojnice 76"/>
            <p:cNvCxnSpPr/>
            <p:nvPr/>
          </p:nvCxnSpPr>
          <p:spPr>
            <a:xfrm flipV="1">
              <a:off x="5637740" y="3953746"/>
              <a:ext cx="742844" cy="346668"/>
            </a:xfrm>
            <a:prstGeom prst="bentConnector3">
              <a:avLst>
                <a:gd name="adj1" fmla="val 99238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Pravoúhlá spojnice 77"/>
            <p:cNvCxnSpPr/>
            <p:nvPr/>
          </p:nvCxnSpPr>
          <p:spPr>
            <a:xfrm rot="10800000">
              <a:off x="6372200" y="2607806"/>
              <a:ext cx="571244" cy="468000"/>
            </a:xfrm>
            <a:prstGeom prst="bentConnector3">
              <a:avLst>
                <a:gd name="adj1" fmla="val 101134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Pravoúhlá spojnice 78"/>
            <p:cNvCxnSpPr/>
            <p:nvPr/>
          </p:nvCxnSpPr>
          <p:spPr>
            <a:xfrm rot="5400000">
              <a:off x="6454874" y="3232808"/>
              <a:ext cx="878071" cy="54602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 flipH="1">
              <a:off x="6368026" y="2045376"/>
              <a:ext cx="871842" cy="553057"/>
            </a:xfrm>
            <a:prstGeom prst="line">
              <a:avLst/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Pravoúhlá spojnice 80"/>
            <p:cNvCxnSpPr/>
            <p:nvPr/>
          </p:nvCxnSpPr>
          <p:spPr>
            <a:xfrm rot="16200000" flipV="1">
              <a:off x="6902722" y="1699940"/>
              <a:ext cx="377432" cy="29686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3" name="Přímá spojnice 8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70C0"/>
                </a:solidFill>
              </a:rPr>
              <a:t>web – </a:t>
            </a:r>
            <a:r>
              <a:rPr lang="en-US" sz="1500" i="1" dirty="0" err="1">
                <a:solidFill>
                  <a:srgbClr val="0070C0"/>
                </a:solidFill>
              </a:rPr>
              <a:t>fungování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webu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stránka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webový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>
                <a:solidFill>
                  <a:srgbClr val="0070C0"/>
                </a:solidFill>
              </a:rPr>
              <a:t>server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prohlížeč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odkaz</a:t>
            </a:r>
            <a:r>
              <a:rPr lang="en-US" sz="1500" i="1" dirty="0">
                <a:solidFill>
                  <a:schemeClr val="tx1"/>
                </a:solidFill>
              </a:rPr>
              <a:t>, URL, </a:t>
            </a:r>
            <a:r>
              <a:rPr lang="en-US" sz="1500" i="1" dirty="0" err="1">
                <a:solidFill>
                  <a:schemeClr val="tx1"/>
                </a:solidFill>
              </a:rPr>
              <a:t>vyhledávač</a:t>
            </a:r>
            <a:endParaRPr lang="en-US" sz="1500" i="1" dirty="0">
              <a:solidFill>
                <a:schemeClr val="tx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14" y="1151393"/>
            <a:ext cx="741173" cy="8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004048" y="624392"/>
            <a:ext cx="413995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347614"/>
            <a:ext cx="4393973" cy="3389986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dirty="0" smtClean="0">
                <a:solidFill>
                  <a:srgbClr val="0070C0"/>
                </a:solidFill>
              </a:rPr>
              <a:t>Web</a:t>
            </a:r>
            <a:r>
              <a:rPr lang="cs-CZ" sz="1500" dirty="0" smtClean="0"/>
              <a:t> vychází ze dvou jednoduchých principů:</a:t>
            </a:r>
          </a:p>
          <a:p>
            <a:pPr marL="216000" indent="-216000">
              <a:spcBef>
                <a:spcPts val="900"/>
              </a:spcBef>
              <a:buClr>
                <a:srgbClr val="0070C0"/>
              </a:buClr>
              <a:buSzPct val="9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Každá stránka</a:t>
            </a:r>
            <a:r>
              <a:rPr lang="cs-CZ" sz="1500" dirty="0" smtClean="0"/>
              <a:t>, přesněji: každý objekt (stránka, obrázek,  video, program) </a:t>
            </a:r>
            <a:r>
              <a:rPr lang="cs-CZ" sz="1500" b="1" dirty="0" smtClean="0">
                <a:solidFill>
                  <a:srgbClr val="0070C0"/>
                </a:solidFill>
              </a:rPr>
              <a:t>má</a:t>
            </a:r>
            <a:r>
              <a:rPr lang="cs-CZ" sz="1500" dirty="0" smtClean="0"/>
              <a:t> svoji </a:t>
            </a:r>
            <a:r>
              <a:rPr lang="cs-CZ" sz="1500" b="1" dirty="0" smtClean="0">
                <a:solidFill>
                  <a:srgbClr val="0070C0"/>
                </a:solidFill>
              </a:rPr>
              <a:t>adresu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900"/>
              </a:spcBef>
              <a:buClr>
                <a:srgbClr val="0070C0"/>
              </a:buClr>
              <a:buSzPct val="90000"/>
              <a:buFont typeface="+mj-lt"/>
              <a:buAutoNum type="arabicPeriod"/>
            </a:pPr>
            <a:r>
              <a:rPr lang="cs-CZ" sz="1500" b="1" dirty="0" smtClean="0">
                <a:solidFill>
                  <a:srgbClr val="0070C0"/>
                </a:solidFill>
              </a:rPr>
              <a:t>(Webové) stránky </a:t>
            </a:r>
            <a:r>
              <a:rPr lang="cs-CZ" sz="1500" dirty="0" smtClean="0"/>
              <a:t>mohou obsahovat tzv. </a:t>
            </a:r>
            <a:r>
              <a:rPr lang="cs-CZ" sz="1500" dirty="0" smtClean="0">
                <a:solidFill>
                  <a:srgbClr val="0070C0"/>
                </a:solidFill>
              </a:rPr>
              <a:t>(</a:t>
            </a:r>
            <a:r>
              <a:rPr lang="cs-CZ" sz="1500" b="1" dirty="0" smtClean="0">
                <a:solidFill>
                  <a:srgbClr val="0070C0"/>
                </a:solidFill>
                <a:hlinkClick r:id="rId3"/>
              </a:rPr>
              <a:t>hypertextové) odkazy</a:t>
            </a:r>
            <a:r>
              <a:rPr lang="cs-CZ" sz="1500" dirty="0" smtClean="0"/>
              <a:t>. </a:t>
            </a:r>
            <a:br>
              <a:rPr lang="cs-CZ" sz="1500" dirty="0" smtClean="0"/>
            </a:br>
            <a:r>
              <a:rPr lang="cs-CZ" sz="1500" dirty="0" smtClean="0"/>
              <a:t>Ty </a:t>
            </a:r>
            <a:r>
              <a:rPr lang="cs-CZ" sz="1500" b="1" dirty="0" smtClean="0"/>
              <a:t>ukazují na adresy </a:t>
            </a:r>
            <a:r>
              <a:rPr lang="cs-CZ" sz="1500" dirty="0" smtClean="0"/>
              <a:t>jiných webových stránek.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Princip </a:t>
            </a:r>
            <a:r>
              <a:rPr lang="cs-CZ" sz="1500" b="1" dirty="0">
                <a:solidFill>
                  <a:srgbClr val="0070C0"/>
                </a:solidFill>
              </a:rPr>
              <a:t>webu </a:t>
            </a:r>
            <a:r>
              <a:rPr lang="cs-CZ" sz="1500" dirty="0" smtClean="0"/>
              <a:t>= </a:t>
            </a:r>
            <a:r>
              <a:rPr lang="cs-CZ" sz="1500" b="1" dirty="0"/>
              <a:t>klepnutí myší na odkaz </a:t>
            </a:r>
            <a:r>
              <a:rPr lang="cs-CZ" sz="1500" dirty="0" smtClean="0"/>
              <a:t>místo posílání informací o tom, kde je jaký soubor.</a:t>
            </a:r>
            <a:endParaRPr lang="cs-CZ" sz="15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 smtClean="0"/>
              <a:t>Principy webu – odkazy </a:t>
            </a:r>
            <a:r>
              <a:rPr lang="cs-CZ" sz="2400" dirty="0"/>
              <a:t>(6. třída)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160" y="734007"/>
            <a:ext cx="3776048" cy="2065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57" y="3000064"/>
            <a:ext cx="2799151" cy="1529928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3779912" y="782904"/>
            <a:ext cx="3167874" cy="1356798"/>
            <a:chOff x="3780390" y="843558"/>
            <a:chExt cx="3167874" cy="1356798"/>
          </a:xfrm>
        </p:grpSpPr>
        <p:sp>
          <p:nvSpPr>
            <p:cNvPr id="9" name="Obdélník 8"/>
            <p:cNvSpPr/>
            <p:nvPr/>
          </p:nvSpPr>
          <p:spPr>
            <a:xfrm>
              <a:off x="5652120" y="843558"/>
              <a:ext cx="1296144" cy="288032"/>
            </a:xfrm>
            <a:prstGeom prst="rect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" name="Pravoúhlá spojnice 16"/>
            <p:cNvCxnSpPr>
              <a:endCxn id="9" idx="1"/>
            </p:cNvCxnSpPr>
            <p:nvPr/>
          </p:nvCxnSpPr>
          <p:spPr>
            <a:xfrm flipV="1">
              <a:off x="3780390" y="987574"/>
              <a:ext cx="1871730" cy="1212782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cxnSp>
      </p:grpSp>
      <p:cxnSp>
        <p:nvCxnSpPr>
          <p:cNvPr id="22" name="Pravoúhlá spojnice 21"/>
          <p:cNvCxnSpPr/>
          <p:nvPr/>
        </p:nvCxnSpPr>
        <p:spPr>
          <a:xfrm flipV="1">
            <a:off x="2267744" y="2643758"/>
            <a:ext cx="4464496" cy="7200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sp>
        <p:nvSpPr>
          <p:cNvPr id="25" name="Obdélník 24"/>
          <p:cNvSpPr/>
          <p:nvPr/>
        </p:nvSpPr>
        <p:spPr>
          <a:xfrm>
            <a:off x="6464310" y="3011042"/>
            <a:ext cx="1296144" cy="288032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se šipkou 27"/>
          <p:cNvCxnSpPr>
            <a:endCxn id="25" idx="0"/>
          </p:cNvCxnSpPr>
          <p:nvPr/>
        </p:nvCxnSpPr>
        <p:spPr>
          <a:xfrm>
            <a:off x="7112382" y="2643758"/>
            <a:ext cx="0" cy="367284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sp>
        <p:nvSpPr>
          <p:cNvPr id="18" name="TextovéPole 17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/>
                </a:solidFill>
              </a:rPr>
              <a:t>web – </a:t>
            </a:r>
            <a:r>
              <a:rPr lang="en-US" sz="1500" i="1" dirty="0" err="1">
                <a:solidFill>
                  <a:schemeClr val="tx1"/>
                </a:solidFill>
              </a:rPr>
              <a:t>fungování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webu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stránka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webový</a:t>
            </a:r>
            <a:r>
              <a:rPr lang="en-US" sz="1500" i="1" dirty="0">
                <a:solidFill>
                  <a:schemeClr val="tx1"/>
                </a:solidFill>
              </a:rPr>
              <a:t> server, </a:t>
            </a:r>
            <a:r>
              <a:rPr lang="en-US" sz="1500" i="1" dirty="0" err="1">
                <a:solidFill>
                  <a:schemeClr val="tx1"/>
                </a:solidFill>
              </a:rPr>
              <a:t>prohlížeč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odkaz</a:t>
            </a:r>
            <a:r>
              <a:rPr lang="en-US" sz="1500" i="1" dirty="0">
                <a:solidFill>
                  <a:schemeClr val="tx1"/>
                </a:solidFill>
              </a:rPr>
              <a:t>, URL, </a:t>
            </a:r>
            <a:r>
              <a:rPr lang="en-US" sz="1500" i="1" dirty="0" err="1">
                <a:solidFill>
                  <a:schemeClr val="tx1"/>
                </a:solidFill>
              </a:rPr>
              <a:t>vyhledávač</a:t>
            </a:r>
            <a:endParaRPr lang="en-US" sz="1500" i="1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26982" y="3731082"/>
            <a:ext cx="4416899" cy="86090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Web jsou stránky provázané </a:t>
            </a:r>
            <a:r>
              <a:rPr lang="cs-CZ" dirty="0" smtClean="0">
                <a:solidFill>
                  <a:schemeClr val="bg1"/>
                </a:solidFill>
              </a:rPr>
              <a:t>(hypertextovými) </a:t>
            </a:r>
            <a:r>
              <a:rPr lang="cs-CZ" b="1" dirty="0" smtClean="0">
                <a:solidFill>
                  <a:schemeClr val="bg1"/>
                </a:solidFill>
              </a:rPr>
              <a:t>odkazy. </a:t>
            </a:r>
            <a:r>
              <a:rPr lang="cs-CZ" dirty="0" smtClean="0">
                <a:solidFill>
                  <a:schemeClr val="bg1"/>
                </a:solidFill>
              </a:rPr>
              <a:t>My pouze klikáme na odkazy a přecházíme mezi stránkami. Stránky jsou otevřeny v prohlížeči.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25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391"/>
            <a:ext cx="9144000" cy="452437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285123"/>
            <a:ext cx="5182413" cy="33855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dirty="0" smtClean="0"/>
              <a:t>Jak najít tu, která obsahuje informace, které potřebujeme?</a:t>
            </a:r>
            <a:endParaRPr lang="cs-CZ" sz="16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20829"/>
            <a:ext cx="480000" cy="566400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1240010" y="2045381"/>
            <a:ext cx="821070" cy="498060"/>
            <a:chOff x="4067944" y="2389350"/>
            <a:chExt cx="821070" cy="49806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4115826" y="2518713"/>
              <a:ext cx="7601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Google.com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400" y="1213262"/>
            <a:ext cx="480000" cy="566400"/>
          </a:xfrm>
          <a:prstGeom prst="rect">
            <a:avLst/>
          </a:prstGeom>
        </p:spPr>
      </p:pic>
      <p:grpSp>
        <p:nvGrpSpPr>
          <p:cNvPr id="17" name="Skupina 16"/>
          <p:cNvGrpSpPr/>
          <p:nvPr/>
        </p:nvGrpSpPr>
        <p:grpSpPr>
          <a:xfrm>
            <a:off x="2310770" y="925301"/>
            <a:ext cx="821070" cy="498060"/>
            <a:chOff x="4067944" y="2389350"/>
            <a:chExt cx="821070" cy="498060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19" name="TextovéPole 18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TED.com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12" y="1446430"/>
            <a:ext cx="480000" cy="566400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1518682" y="1158469"/>
            <a:ext cx="821070" cy="498060"/>
            <a:chOff x="4067944" y="2389350"/>
            <a:chExt cx="821070" cy="498060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4165613" y="2534119"/>
              <a:ext cx="5934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cnn.com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4" name="Obráze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92" y="1131519"/>
            <a:ext cx="480000" cy="56640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4038962" y="843558"/>
            <a:ext cx="821070" cy="498060"/>
            <a:chOff x="4067944" y="2389350"/>
            <a:chExt cx="821070" cy="498060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27" name="TextovéPole 26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bbc.com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8" name="Obráze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622" y="3651799"/>
            <a:ext cx="480000" cy="566400"/>
          </a:xfrm>
          <a:prstGeom prst="rect">
            <a:avLst/>
          </a:prstGeom>
        </p:spPr>
      </p:pic>
      <p:grpSp>
        <p:nvGrpSpPr>
          <p:cNvPr id="29" name="Skupina 28"/>
          <p:cNvGrpSpPr/>
          <p:nvPr/>
        </p:nvGrpSpPr>
        <p:grpSpPr>
          <a:xfrm>
            <a:off x="4499992" y="3363838"/>
            <a:ext cx="821070" cy="498060"/>
            <a:chOff x="4067944" y="2389350"/>
            <a:chExt cx="821070" cy="498060"/>
          </a:xfrm>
        </p:grpSpPr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uj.ac.za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943" y="2122286"/>
            <a:ext cx="480000" cy="566400"/>
          </a:xfrm>
          <a:prstGeom prst="rect">
            <a:avLst/>
          </a:prstGeom>
        </p:spPr>
      </p:pic>
      <p:grpSp>
        <p:nvGrpSpPr>
          <p:cNvPr id="33" name="Skupina 32"/>
          <p:cNvGrpSpPr/>
          <p:nvPr/>
        </p:nvGrpSpPr>
        <p:grpSpPr>
          <a:xfrm>
            <a:off x="2111313" y="1834325"/>
            <a:ext cx="821070" cy="498060"/>
            <a:chOff x="4067944" y="2389350"/>
            <a:chExt cx="821070" cy="498060"/>
          </a:xfrm>
        </p:grpSpPr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35" name="TextovéPole 34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nasa.gov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0" y="1601925"/>
            <a:ext cx="480000" cy="566400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760010" y="1313964"/>
            <a:ext cx="821070" cy="498060"/>
            <a:chOff x="4067944" y="2389350"/>
            <a:chExt cx="821070" cy="498060"/>
          </a:xfrm>
        </p:grpSpPr>
        <p:pic>
          <p:nvPicPr>
            <p:cNvPr id="38" name="Obrázek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39" name="TextovéPole 38"/>
            <p:cNvSpPr txBox="1"/>
            <p:nvPr/>
          </p:nvSpPr>
          <p:spPr>
            <a:xfrm>
              <a:off x="4126339" y="249500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err="1" smtClean="0">
                  <a:solidFill>
                    <a:srgbClr val="0070C0"/>
                  </a:solidFill>
                </a:rPr>
                <a:t>Wikipedia</a:t>
              </a:r>
              <a:r>
                <a:rPr lang="cs-CZ" sz="900" b="1" dirty="0" smtClean="0">
                  <a:solidFill>
                    <a:srgbClr val="0070C0"/>
                  </a:solidFill>
                </a:rPr>
                <a:t/>
              </a:r>
              <a:br>
                <a:rPr lang="cs-CZ" sz="900" b="1" dirty="0" smtClean="0">
                  <a:solidFill>
                    <a:srgbClr val="0070C0"/>
                  </a:solidFill>
                </a:rPr>
              </a:br>
              <a:r>
                <a:rPr lang="cs-CZ" sz="900" b="1" dirty="0" smtClean="0">
                  <a:solidFill>
                    <a:srgbClr val="0070C0"/>
                  </a:solidFill>
                </a:rPr>
                <a:t>.</a:t>
              </a:r>
              <a:r>
                <a:rPr lang="cs-CZ" sz="900" b="1" dirty="0" err="1" smtClean="0">
                  <a:solidFill>
                    <a:srgbClr val="0070C0"/>
                  </a:solidFill>
                </a:rPr>
                <a:t>org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17" y="2741190"/>
            <a:ext cx="480000" cy="566400"/>
          </a:xfrm>
          <a:prstGeom prst="rect">
            <a:avLst/>
          </a:prstGeom>
        </p:spPr>
      </p:pic>
      <p:grpSp>
        <p:nvGrpSpPr>
          <p:cNvPr id="41" name="Skupina 40"/>
          <p:cNvGrpSpPr/>
          <p:nvPr/>
        </p:nvGrpSpPr>
        <p:grpSpPr>
          <a:xfrm>
            <a:off x="4958287" y="2453229"/>
            <a:ext cx="821070" cy="498060"/>
            <a:chOff x="4067944" y="2389350"/>
            <a:chExt cx="821070" cy="498060"/>
          </a:xfrm>
        </p:grpSpPr>
        <p:pic>
          <p:nvPicPr>
            <p:cNvPr id="42" name="Obrázek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43" name="TextovéPole 42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kws.go.ke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4" name="Obrázek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389" y="2057730"/>
            <a:ext cx="480000" cy="566400"/>
          </a:xfrm>
          <a:prstGeom prst="rect">
            <a:avLst/>
          </a:prstGeom>
        </p:spPr>
      </p:pic>
      <p:grpSp>
        <p:nvGrpSpPr>
          <p:cNvPr id="45" name="Skupina 44"/>
          <p:cNvGrpSpPr/>
          <p:nvPr/>
        </p:nvGrpSpPr>
        <p:grpSpPr>
          <a:xfrm>
            <a:off x="4591622" y="1769769"/>
            <a:ext cx="835207" cy="514101"/>
            <a:chOff x="4053807" y="2389350"/>
            <a:chExt cx="835207" cy="514101"/>
          </a:xfrm>
        </p:grpSpPr>
        <p:pic>
          <p:nvPicPr>
            <p:cNvPr id="46" name="Obrázek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47" name="TextovéPole 46"/>
            <p:cNvSpPr txBox="1"/>
            <p:nvPr/>
          </p:nvSpPr>
          <p:spPr>
            <a:xfrm>
              <a:off x="4053807" y="2534119"/>
              <a:ext cx="83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alexlibraryva.org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8" name="Obrázek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144" y="1393889"/>
            <a:ext cx="480000" cy="566400"/>
          </a:xfrm>
          <a:prstGeom prst="rect">
            <a:avLst/>
          </a:prstGeom>
        </p:spPr>
      </p:pic>
      <p:grpSp>
        <p:nvGrpSpPr>
          <p:cNvPr id="49" name="Skupina 48"/>
          <p:cNvGrpSpPr/>
          <p:nvPr/>
        </p:nvGrpSpPr>
        <p:grpSpPr>
          <a:xfrm>
            <a:off x="4688514" y="1105928"/>
            <a:ext cx="821070" cy="498060"/>
            <a:chOff x="4067944" y="2389350"/>
            <a:chExt cx="821070" cy="498060"/>
          </a:xfrm>
        </p:grpSpPr>
        <p:pic>
          <p:nvPicPr>
            <p:cNvPr id="50" name="Obrázek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51" name="TextovéPole 50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irozhlas.cz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2" name="Obrázek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400" y="3256959"/>
            <a:ext cx="480000" cy="566400"/>
          </a:xfrm>
          <a:prstGeom prst="rect">
            <a:avLst/>
          </a:prstGeom>
        </p:spPr>
      </p:pic>
      <p:grpSp>
        <p:nvGrpSpPr>
          <p:cNvPr id="53" name="Skupina 52"/>
          <p:cNvGrpSpPr/>
          <p:nvPr/>
        </p:nvGrpSpPr>
        <p:grpSpPr>
          <a:xfrm>
            <a:off x="2790770" y="2968998"/>
            <a:ext cx="821070" cy="498060"/>
            <a:chOff x="4067944" y="2389350"/>
            <a:chExt cx="821070" cy="498060"/>
          </a:xfrm>
        </p:grpSpPr>
        <p:pic>
          <p:nvPicPr>
            <p:cNvPr id="54" name="Obrázek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55" name="TextovéPole 54"/>
            <p:cNvSpPr txBox="1"/>
            <p:nvPr/>
          </p:nvSpPr>
          <p:spPr>
            <a:xfrm>
              <a:off x="4113518" y="249500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900" b="1" dirty="0" err="1" smtClean="0">
                  <a:solidFill>
                    <a:srgbClr val="0070C0"/>
                  </a:solidFill>
                </a:rPr>
                <a:t>Iguazufalls</a:t>
              </a:r>
              <a:r>
                <a:rPr lang="cs-CZ" sz="900" b="1" dirty="0" smtClean="0">
                  <a:solidFill>
                    <a:srgbClr val="0070C0"/>
                  </a:solidFill>
                </a:rPr>
                <a:t/>
              </a:r>
              <a:br>
                <a:rPr lang="cs-CZ" sz="900" b="1" dirty="0" smtClean="0">
                  <a:solidFill>
                    <a:srgbClr val="0070C0"/>
                  </a:solidFill>
                </a:rPr>
              </a:br>
              <a:r>
                <a:rPr lang="cs-CZ" sz="900" b="1" dirty="0" smtClean="0">
                  <a:solidFill>
                    <a:srgbClr val="0070C0"/>
                  </a:solidFill>
                </a:rPr>
                <a:t>.</a:t>
              </a:r>
              <a:r>
                <a:rPr lang="cs-CZ" sz="900" b="1" dirty="0" err="1" smtClean="0">
                  <a:solidFill>
                    <a:srgbClr val="0070C0"/>
                  </a:solidFill>
                </a:rPr>
                <a:t>com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6" name="Obrázek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27" y="2220829"/>
            <a:ext cx="480000" cy="566400"/>
          </a:xfrm>
          <a:prstGeom prst="rect">
            <a:avLst/>
          </a:prstGeom>
        </p:spPr>
      </p:pic>
      <p:grpSp>
        <p:nvGrpSpPr>
          <p:cNvPr id="57" name="Skupina 56"/>
          <p:cNvGrpSpPr/>
          <p:nvPr/>
        </p:nvGrpSpPr>
        <p:grpSpPr>
          <a:xfrm>
            <a:off x="6198297" y="1932868"/>
            <a:ext cx="821070" cy="498060"/>
            <a:chOff x="4067944" y="2389350"/>
            <a:chExt cx="821070" cy="498060"/>
          </a:xfrm>
        </p:grpSpPr>
        <p:pic>
          <p:nvPicPr>
            <p:cNvPr id="58" name="Obrázek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59" name="TextovéPole 58"/>
            <p:cNvSpPr txBox="1"/>
            <p:nvPr/>
          </p:nvSpPr>
          <p:spPr>
            <a:xfrm>
              <a:off x="4099888" y="2452168"/>
              <a:ext cx="70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Tajmahal.gov.in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0" name="Obrázek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07" y="2084262"/>
            <a:ext cx="480000" cy="566400"/>
          </a:xfrm>
          <a:prstGeom prst="rect">
            <a:avLst/>
          </a:prstGeom>
        </p:spPr>
      </p:pic>
      <p:grpSp>
        <p:nvGrpSpPr>
          <p:cNvPr id="61" name="Skupina 60"/>
          <p:cNvGrpSpPr/>
          <p:nvPr/>
        </p:nvGrpSpPr>
        <p:grpSpPr>
          <a:xfrm>
            <a:off x="7640777" y="1796301"/>
            <a:ext cx="821070" cy="498060"/>
            <a:chOff x="4067944" y="2389350"/>
            <a:chExt cx="821070" cy="498060"/>
          </a:xfrm>
        </p:grpSpPr>
        <p:pic>
          <p:nvPicPr>
            <p:cNvPr id="62" name="Obrázek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63" name="TextovéPole 62"/>
            <p:cNvSpPr txBox="1"/>
            <p:nvPr/>
          </p:nvSpPr>
          <p:spPr>
            <a:xfrm>
              <a:off x="4099888" y="2452168"/>
              <a:ext cx="7891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japan.go.jp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11" y="1750455"/>
            <a:ext cx="480000" cy="566400"/>
          </a:xfrm>
          <a:prstGeom prst="rect">
            <a:avLst/>
          </a:prstGeom>
        </p:spPr>
      </p:pic>
      <p:grpSp>
        <p:nvGrpSpPr>
          <p:cNvPr id="65" name="Skupina 64"/>
          <p:cNvGrpSpPr/>
          <p:nvPr/>
        </p:nvGrpSpPr>
        <p:grpSpPr>
          <a:xfrm>
            <a:off x="6959681" y="1462494"/>
            <a:ext cx="821070" cy="498060"/>
            <a:chOff x="4067944" y="2389350"/>
            <a:chExt cx="821070" cy="498060"/>
          </a:xfrm>
        </p:grpSpPr>
        <p:pic>
          <p:nvPicPr>
            <p:cNvPr id="66" name="Obrázek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67" name="TextovéPole 66"/>
            <p:cNvSpPr txBox="1"/>
            <p:nvPr/>
          </p:nvSpPr>
          <p:spPr>
            <a:xfrm>
              <a:off x="4099888" y="2452168"/>
              <a:ext cx="7891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pku.edu.cn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8" name="Obrázek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022" y="3675445"/>
            <a:ext cx="480000" cy="566400"/>
          </a:xfrm>
          <a:prstGeom prst="rect">
            <a:avLst/>
          </a:prstGeom>
        </p:spPr>
      </p:pic>
      <p:grpSp>
        <p:nvGrpSpPr>
          <p:cNvPr id="69" name="Skupina 68"/>
          <p:cNvGrpSpPr/>
          <p:nvPr/>
        </p:nvGrpSpPr>
        <p:grpSpPr>
          <a:xfrm>
            <a:off x="7862392" y="3387484"/>
            <a:ext cx="821070" cy="498060"/>
            <a:chOff x="4067944" y="2389350"/>
            <a:chExt cx="821070" cy="498060"/>
          </a:xfrm>
        </p:grpSpPr>
        <p:pic>
          <p:nvPicPr>
            <p:cNvPr id="70" name="Obrázek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71" name="TextovéPole 70"/>
            <p:cNvSpPr txBox="1"/>
            <p:nvPr/>
          </p:nvSpPr>
          <p:spPr>
            <a:xfrm>
              <a:off x="4067944" y="2452168"/>
              <a:ext cx="82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>
                  <a:solidFill>
                    <a:srgbClr val="0070C0"/>
                  </a:solidFill>
                </a:rPr>
                <a:t>visitcanberra.com.au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2" name="Obrázek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287" y="4371950"/>
            <a:ext cx="480000" cy="566400"/>
          </a:xfrm>
          <a:prstGeom prst="rect">
            <a:avLst/>
          </a:prstGeom>
        </p:spPr>
      </p:pic>
      <p:grpSp>
        <p:nvGrpSpPr>
          <p:cNvPr id="73" name="Skupina 72"/>
          <p:cNvGrpSpPr/>
          <p:nvPr/>
        </p:nvGrpSpPr>
        <p:grpSpPr>
          <a:xfrm>
            <a:off x="5770657" y="4083989"/>
            <a:ext cx="821070" cy="498060"/>
            <a:chOff x="4067944" y="2389350"/>
            <a:chExt cx="821070" cy="498060"/>
          </a:xfrm>
        </p:grpSpPr>
        <p:pic>
          <p:nvPicPr>
            <p:cNvPr id="74" name="Obrázek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75" name="TextovéPole 74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>
                  <a:solidFill>
                    <a:srgbClr val="0070C0"/>
                  </a:solidFill>
                </a:rPr>
                <a:t>bas.ac.uk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6" name="Obrázek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46" y="2291563"/>
            <a:ext cx="480000" cy="566400"/>
          </a:xfrm>
          <a:prstGeom prst="rect">
            <a:avLst/>
          </a:prstGeom>
        </p:spPr>
      </p:pic>
      <p:grpSp>
        <p:nvGrpSpPr>
          <p:cNvPr id="77" name="Skupina 76"/>
          <p:cNvGrpSpPr/>
          <p:nvPr/>
        </p:nvGrpSpPr>
        <p:grpSpPr>
          <a:xfrm>
            <a:off x="3212779" y="2003602"/>
            <a:ext cx="835207" cy="498060"/>
            <a:chOff x="4053807" y="2389350"/>
            <a:chExt cx="835207" cy="498060"/>
          </a:xfrm>
        </p:grpSpPr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79" name="TextovéPole 78"/>
            <p:cNvSpPr txBox="1"/>
            <p:nvPr/>
          </p:nvSpPr>
          <p:spPr>
            <a:xfrm>
              <a:off x="4053807" y="2453442"/>
              <a:ext cx="835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>
                  <a:solidFill>
                    <a:srgbClr val="0070C0"/>
                  </a:solidFill>
                </a:rPr>
                <a:t>visitpontadelgada.pt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0" name="Obrázek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892" y="1679068"/>
            <a:ext cx="480000" cy="566400"/>
          </a:xfrm>
          <a:prstGeom prst="rect">
            <a:avLst/>
          </a:prstGeom>
        </p:spPr>
      </p:pic>
      <p:grpSp>
        <p:nvGrpSpPr>
          <p:cNvPr id="81" name="Skupina 80"/>
          <p:cNvGrpSpPr/>
          <p:nvPr/>
        </p:nvGrpSpPr>
        <p:grpSpPr>
          <a:xfrm>
            <a:off x="5472262" y="1391107"/>
            <a:ext cx="821070" cy="498060"/>
            <a:chOff x="4067944" y="2389350"/>
            <a:chExt cx="821070" cy="498060"/>
          </a:xfrm>
        </p:grpSpPr>
        <p:pic>
          <p:nvPicPr>
            <p:cNvPr id="82" name="Obrázek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2389350"/>
              <a:ext cx="821070" cy="498060"/>
            </a:xfrm>
            <a:prstGeom prst="rect">
              <a:avLst/>
            </a:prstGeom>
          </p:spPr>
        </p:pic>
        <p:sp>
          <p:nvSpPr>
            <p:cNvPr id="83" name="TextovéPole 82"/>
            <p:cNvSpPr txBox="1"/>
            <p:nvPr/>
          </p:nvSpPr>
          <p:spPr>
            <a:xfrm>
              <a:off x="4099888" y="2534119"/>
              <a:ext cx="7077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b="1" dirty="0" smtClean="0">
                  <a:solidFill>
                    <a:srgbClr val="0070C0"/>
                  </a:solidFill>
                </a:rPr>
                <a:t>mos.ru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4" name="Obdélník 8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Nadpis 2"/>
          <p:cNvSpPr txBox="1">
            <a:spLocks/>
          </p:cNvSpPr>
          <p:nvPr/>
        </p:nvSpPr>
        <p:spPr>
          <a:xfrm>
            <a:off x="197544" y="57153"/>
            <a:ext cx="8740744" cy="5672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700" b="1" kern="1200">
                <a:solidFill>
                  <a:schemeClr val="bg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cs-CZ" sz="2400" dirty="0" smtClean="0"/>
              <a:t>Principy webu – vyhledávač (6. třída)</a:t>
            </a:r>
            <a:endParaRPr lang="cs-CZ" sz="2400" dirty="0"/>
          </a:p>
        </p:txBody>
      </p:sp>
      <p:sp>
        <p:nvSpPr>
          <p:cNvPr id="86" name="TextovéPole 85"/>
          <p:cNvSpPr txBox="1"/>
          <p:nvPr/>
        </p:nvSpPr>
        <p:spPr>
          <a:xfrm>
            <a:off x="4022146" y="743912"/>
            <a:ext cx="4903628" cy="33855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dirty="0"/>
              <a:t>Webové stránky jsou po celém </a:t>
            </a:r>
            <a:r>
              <a:rPr lang="cs-CZ" sz="1600" dirty="0" smtClean="0"/>
              <a:t>světě. Jsou jich miliardy.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7705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4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8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8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347614"/>
            <a:ext cx="4393973" cy="3389986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Žáci již ví, že web není internet. Nyní si ujasní, že </a:t>
            </a:r>
            <a:r>
              <a:rPr lang="cs-CZ" sz="1500" b="1" dirty="0" smtClean="0"/>
              <a:t>prohlížeč webu není </a:t>
            </a:r>
            <a:r>
              <a:rPr lang="cs-CZ" sz="1500" b="1" dirty="0" smtClean="0">
                <a:solidFill>
                  <a:srgbClr val="0070C0"/>
                </a:solidFill>
              </a:rPr>
              <a:t>vyhledávač</a:t>
            </a:r>
            <a:r>
              <a:rPr lang="cs-CZ" sz="1500" b="1" dirty="0" smtClean="0"/>
              <a:t> </a:t>
            </a:r>
            <a:r>
              <a:rPr lang="cs-CZ" sz="1500" dirty="0" smtClean="0"/>
              <a:t>(stránek) ale jejich </a:t>
            </a:r>
            <a:r>
              <a:rPr lang="cs-CZ" sz="1500" b="1" dirty="0" smtClean="0">
                <a:solidFill>
                  <a:srgbClr val="C00000"/>
                </a:solidFill>
              </a:rPr>
              <a:t>prohlížeč</a:t>
            </a:r>
            <a:r>
              <a:rPr lang="cs-CZ" sz="1500" dirty="0" smtClean="0"/>
              <a:t> </a:t>
            </a:r>
            <a:r>
              <a:rPr lang="cs-CZ" sz="1500" dirty="0" smtClean="0">
                <a:sym typeface="Wingdings" panose="05000000000000000000" pitchFamily="2" charset="2"/>
              </a:rPr>
              <a:t>. Vyhledávač je něco úplně jiného:</a:t>
            </a:r>
            <a:endParaRPr lang="cs-CZ" sz="1500" dirty="0" smtClean="0"/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Vyhledávač </a:t>
            </a:r>
            <a:r>
              <a:rPr lang="cs-CZ" sz="1500" b="1" dirty="0" smtClean="0"/>
              <a:t>po zadání našeho </a:t>
            </a:r>
            <a:r>
              <a:rPr lang="cs-CZ" sz="1500" b="1" dirty="0" smtClean="0">
                <a:solidFill>
                  <a:srgbClr val="0070C0"/>
                </a:solidFill>
              </a:rPr>
              <a:t>dotazu</a:t>
            </a:r>
            <a:r>
              <a:rPr lang="cs-CZ" sz="1500" b="1" dirty="0" smtClean="0"/>
              <a:t> 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b="1" dirty="0" smtClean="0"/>
              <a:t>najde </a:t>
            </a:r>
            <a:r>
              <a:rPr lang="cs-CZ" sz="1500" b="1" dirty="0" smtClean="0">
                <a:solidFill>
                  <a:srgbClr val="0070C0"/>
                </a:solidFill>
              </a:rPr>
              <a:t>adresy</a:t>
            </a:r>
            <a:r>
              <a:rPr lang="cs-CZ" sz="1500" dirty="0" smtClean="0"/>
              <a:t> stránek, které obsahují námi zadaná slova.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My potom klepnutím na odkaz </a:t>
            </a:r>
            <a:r>
              <a:rPr lang="cs-CZ" sz="1500" b="1" dirty="0" smtClean="0"/>
              <a:t>přejdeme</a:t>
            </a:r>
            <a:r>
              <a:rPr lang="cs-CZ" sz="1500" dirty="0" smtClean="0"/>
              <a:t> na nalezenou stránku.</a:t>
            </a:r>
          </a:p>
          <a:p>
            <a:pPr marL="215979" indent="-215979">
              <a:spcBef>
                <a:spcPts val="900"/>
              </a:spcBef>
            </a:pPr>
            <a:r>
              <a:rPr lang="cs-CZ" sz="1500" dirty="0" smtClean="0"/>
              <a:t>Čím </a:t>
            </a:r>
            <a:r>
              <a:rPr lang="cs-CZ" sz="1500" b="1" dirty="0" smtClean="0">
                <a:solidFill>
                  <a:srgbClr val="0070C0"/>
                </a:solidFill>
              </a:rPr>
              <a:t>přesněji</a:t>
            </a:r>
            <a:r>
              <a:rPr lang="cs-CZ" sz="1500" dirty="0" smtClean="0"/>
              <a:t> (lépe, podrobněji) </a:t>
            </a:r>
            <a:r>
              <a:rPr lang="cs-CZ" sz="1500" b="1" dirty="0" smtClean="0"/>
              <a:t>zadáme svůj </a:t>
            </a:r>
            <a:r>
              <a:rPr lang="cs-CZ" sz="1500" b="1" dirty="0" smtClean="0">
                <a:solidFill>
                  <a:srgbClr val="0070C0"/>
                </a:solidFill>
              </a:rPr>
              <a:t>dotaz</a:t>
            </a:r>
            <a:r>
              <a:rPr lang="cs-CZ" sz="1500" dirty="0" smtClean="0"/>
              <a:t>, tím lepší (pro nás využitelnější) budou </a:t>
            </a:r>
            <a:r>
              <a:rPr lang="cs-CZ" sz="1500" b="1" dirty="0" smtClean="0">
                <a:solidFill>
                  <a:srgbClr val="0070C0"/>
                </a:solidFill>
              </a:rPr>
              <a:t>výsledky</a:t>
            </a:r>
            <a:r>
              <a:rPr lang="cs-CZ" sz="1500" dirty="0" smtClean="0"/>
              <a:t>, které nám vyhledávač pošle.</a:t>
            </a:r>
            <a:endParaRPr lang="cs-CZ" sz="15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 smtClean="0"/>
              <a:t>Principy webu – vyhledávač (</a:t>
            </a:r>
            <a:r>
              <a:rPr lang="cs-CZ" sz="2400" dirty="0"/>
              <a:t>6. třída)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/>
                </a:solidFill>
              </a:rPr>
              <a:t>web – </a:t>
            </a:r>
            <a:r>
              <a:rPr lang="en-US" sz="1500" i="1" dirty="0" err="1">
                <a:solidFill>
                  <a:schemeClr val="tx1"/>
                </a:solidFill>
              </a:rPr>
              <a:t>fungování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webu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stránka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webový</a:t>
            </a:r>
            <a:r>
              <a:rPr lang="en-US" sz="1500" i="1" dirty="0">
                <a:solidFill>
                  <a:schemeClr val="tx1"/>
                </a:solidFill>
              </a:rPr>
              <a:t> server, </a:t>
            </a:r>
            <a:r>
              <a:rPr lang="en-US" sz="1500" i="1" dirty="0" err="1">
                <a:solidFill>
                  <a:schemeClr val="tx1"/>
                </a:solidFill>
              </a:rPr>
              <a:t>prohlížeč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odkaz</a:t>
            </a:r>
            <a:r>
              <a:rPr lang="en-US" sz="1500" i="1" dirty="0">
                <a:solidFill>
                  <a:schemeClr val="tx1"/>
                </a:solidFill>
              </a:rPr>
              <a:t>, URL, </a:t>
            </a:r>
            <a:r>
              <a:rPr lang="en-US" sz="1500" i="1" dirty="0" err="1">
                <a:solidFill>
                  <a:srgbClr val="0070C0"/>
                </a:solidFill>
              </a:rPr>
              <a:t>vyhledávač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60" y="123478"/>
            <a:ext cx="2997236" cy="13952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75606"/>
            <a:ext cx="2997236" cy="15133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1" y="2873007"/>
            <a:ext cx="3175025" cy="1806237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/>
          <p:nvPr/>
        </p:nvCxnSpPr>
        <p:spPr>
          <a:xfrm flipV="1">
            <a:off x="3419872" y="1191588"/>
            <a:ext cx="3096344" cy="1163800"/>
          </a:xfrm>
          <a:prstGeom prst="bentConnector3">
            <a:avLst>
              <a:gd name="adj1" fmla="val 35398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cxnSp>
        <p:nvCxnSpPr>
          <p:cNvPr id="26" name="Pravoúhlá spojnice 25"/>
          <p:cNvCxnSpPr/>
          <p:nvPr/>
        </p:nvCxnSpPr>
        <p:spPr>
          <a:xfrm flipV="1">
            <a:off x="4313299" y="2413744"/>
            <a:ext cx="906773" cy="267251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  <p:cxnSp>
        <p:nvCxnSpPr>
          <p:cNvPr id="29" name="Pravoúhlá spojnice 28"/>
          <p:cNvCxnSpPr/>
          <p:nvPr/>
        </p:nvCxnSpPr>
        <p:spPr>
          <a:xfrm rot="16200000" flipH="1">
            <a:off x="5644580" y="2496499"/>
            <a:ext cx="579079" cy="417013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</p:spTree>
    <p:extLst>
      <p:ext uri="{BB962C8B-B14F-4D97-AF65-F5344CB8AC3E}">
        <p14:creationId xmlns:p14="http://schemas.microsoft.com/office/powerpoint/2010/main" val="2401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275606"/>
            <a:ext cx="4104456" cy="3341836"/>
          </a:xfrm>
        </p:spPr>
        <p:txBody>
          <a:bodyPr numCol="1">
            <a:normAutofit/>
          </a:bodyPr>
          <a:lstStyle/>
          <a:p>
            <a:pPr marL="215979" indent="-215979">
              <a:spcBef>
                <a:spcPts val="400"/>
              </a:spcBef>
            </a:pPr>
            <a:r>
              <a:rPr lang="cs-CZ" sz="1500" dirty="0" smtClean="0"/>
              <a:t>Žáci by neměli slučovat vyhledávač s prohlížečem ani s internetem. Ale ani (pouze) s </a:t>
            </a:r>
            <a:r>
              <a:rPr lang="cs-CZ" sz="1500" b="1" dirty="0" smtClean="0">
                <a:solidFill>
                  <a:srgbClr val="0070C0"/>
                </a:solidFill>
              </a:rPr>
              <a:t>Google vyhledávačem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Bing </a:t>
            </a:r>
            <a:r>
              <a:rPr lang="cs-CZ" sz="1500" b="1" dirty="0" smtClean="0"/>
              <a:t>od firmy Microsoft </a:t>
            </a:r>
            <a:r>
              <a:rPr lang="cs-CZ" sz="1500" dirty="0" smtClean="0"/>
              <a:t>je </a:t>
            </a:r>
            <a:r>
              <a:rPr lang="cs-CZ" sz="1500" dirty="0"/>
              <a:t>zejména v </a:t>
            </a:r>
            <a:r>
              <a:rPr lang="cs-CZ" sz="1500" dirty="0" smtClean="0"/>
              <a:t>USA </a:t>
            </a:r>
            <a:r>
              <a:rPr lang="cs-CZ" sz="1500" b="1" dirty="0" smtClean="0"/>
              <a:t>jediný vážný konkurent </a:t>
            </a:r>
            <a:r>
              <a:rPr lang="cs-CZ" sz="1500" dirty="0" smtClean="0"/>
              <a:t>pro vyhledávač Google, </a:t>
            </a:r>
          </a:p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C00000"/>
                </a:solidFill>
              </a:rPr>
              <a:t>Seznam.cz</a:t>
            </a:r>
            <a:r>
              <a:rPr lang="cs-CZ" sz="1500" dirty="0" smtClean="0"/>
              <a:t> </a:t>
            </a:r>
            <a:r>
              <a:rPr lang="cs-CZ" sz="1500" b="1" dirty="0" smtClean="0"/>
              <a:t>má v ČR tradičně silnou pozici.</a:t>
            </a:r>
          </a:p>
          <a:p>
            <a:pPr marL="216000" indent="-2160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1500" dirty="0" smtClean="0"/>
              <a:t>V Číně se využívá jiný vyhledávač než </a:t>
            </a:r>
            <a:br>
              <a:rPr lang="cs-CZ" sz="1500" dirty="0" smtClean="0"/>
            </a:br>
            <a:r>
              <a:rPr lang="cs-CZ" sz="1500" dirty="0" smtClean="0"/>
              <a:t>v Americe a v Evropě. (Jmenuje se </a:t>
            </a:r>
            <a:r>
              <a:rPr lang="cs-CZ" sz="1500" dirty="0" err="1" smtClean="0"/>
              <a:t>Baidu</a:t>
            </a:r>
            <a:r>
              <a:rPr lang="cs-CZ" sz="1500" dirty="0" smtClean="0"/>
              <a:t>.)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>
            <a:normAutofit/>
          </a:bodyPr>
          <a:lstStyle/>
          <a:p>
            <a:pPr defTabSz="914400"/>
            <a:r>
              <a:rPr lang="cs-CZ" sz="2400" dirty="0" smtClean="0"/>
              <a:t>Vyhledávačů je více (</a:t>
            </a:r>
            <a:r>
              <a:rPr lang="cs-CZ" sz="2400" dirty="0"/>
              <a:t>6. třída)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00" y="131174"/>
            <a:ext cx="2997236" cy="1395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17" y="1033222"/>
            <a:ext cx="2848057" cy="1682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236" y="1995686"/>
            <a:ext cx="3046785" cy="195180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17690"/>
            <a:ext cx="3113967" cy="177028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26983" y="3435846"/>
            <a:ext cx="3264898" cy="115614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Vyhledávač</a:t>
            </a:r>
            <a:r>
              <a:rPr lang="cs-CZ" dirty="0" smtClean="0">
                <a:solidFill>
                  <a:schemeClr val="bg1"/>
                </a:solidFill>
              </a:rPr>
              <a:t> je webová </a:t>
            </a:r>
            <a:r>
              <a:rPr lang="cs-CZ" b="1" dirty="0" smtClean="0">
                <a:solidFill>
                  <a:schemeClr val="bg1"/>
                </a:solidFill>
              </a:rPr>
              <a:t>služba</a:t>
            </a:r>
            <a:r>
              <a:rPr lang="cs-CZ" dirty="0" smtClean="0">
                <a:solidFill>
                  <a:schemeClr val="bg1"/>
                </a:solidFill>
              </a:rPr>
              <a:t>, která nám umožní </a:t>
            </a:r>
            <a:r>
              <a:rPr lang="cs-CZ" b="1" dirty="0" smtClean="0">
                <a:solidFill>
                  <a:schemeClr val="bg1"/>
                </a:solidFill>
              </a:rPr>
              <a:t>najít adresy webových stránek</a:t>
            </a:r>
            <a:r>
              <a:rPr lang="cs-CZ" dirty="0" smtClean="0">
                <a:solidFill>
                  <a:schemeClr val="bg1"/>
                </a:solidFill>
              </a:rPr>
              <a:t>, na kterých jsou informace, které potřebujeme.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7504" y="721608"/>
            <a:ext cx="42849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/>
                </a:solidFill>
              </a:rPr>
              <a:t>web – </a:t>
            </a:r>
            <a:r>
              <a:rPr lang="en-US" sz="1500" i="1" dirty="0" err="1">
                <a:solidFill>
                  <a:schemeClr val="tx1"/>
                </a:solidFill>
              </a:rPr>
              <a:t>fungování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webu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stránka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webový</a:t>
            </a:r>
            <a:r>
              <a:rPr lang="en-US" sz="1500" i="1" dirty="0">
                <a:solidFill>
                  <a:schemeClr val="tx1"/>
                </a:solidFill>
              </a:rPr>
              <a:t> server, </a:t>
            </a:r>
            <a:r>
              <a:rPr lang="en-US" sz="1500" i="1" dirty="0" err="1">
                <a:solidFill>
                  <a:schemeClr val="tx1"/>
                </a:solidFill>
              </a:rPr>
              <a:t>prohlížeč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odkaz</a:t>
            </a:r>
            <a:r>
              <a:rPr lang="en-US" sz="1500" i="1" dirty="0">
                <a:solidFill>
                  <a:schemeClr val="tx1"/>
                </a:solidFill>
              </a:rPr>
              <a:t>, URL, </a:t>
            </a:r>
            <a:r>
              <a:rPr lang="en-US" sz="1500" i="1" dirty="0" err="1">
                <a:solidFill>
                  <a:srgbClr val="0070C0"/>
                </a:solidFill>
              </a:rPr>
              <a:t>vyhledávač</a:t>
            </a:r>
            <a:endParaRPr lang="en-US" sz="15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Internet, web, vyhledávač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624391"/>
            <a:ext cx="4320479" cy="403559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Žáci již nyní odlišují: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>
                <a:solidFill>
                  <a:schemeClr val="tx1"/>
                </a:solidFill>
              </a:rPr>
              <a:t> (síť počítačů, dlouhý kabel k serveru),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připojení</a:t>
            </a:r>
            <a:r>
              <a:rPr lang="cs-CZ" sz="1500" dirty="0" smtClean="0">
                <a:solidFill>
                  <a:schemeClr val="tx1"/>
                </a:solidFill>
              </a:rPr>
              <a:t> k internetu (kabel, </a:t>
            </a:r>
            <a:r>
              <a:rPr lang="cs-CZ" sz="1500" dirty="0" err="1" smtClean="0">
                <a:solidFill>
                  <a:schemeClr val="tx1"/>
                </a:solidFill>
              </a:rPr>
              <a:t>wi-fi</a:t>
            </a:r>
            <a:r>
              <a:rPr lang="cs-CZ" sz="1500" dirty="0" smtClean="0">
                <a:solidFill>
                  <a:schemeClr val="tx1"/>
                </a:solidFill>
              </a:rPr>
              <a:t>, GSM – data),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chemeClr val="tx1"/>
                </a:solidFill>
              </a:rPr>
              <a:t>webové </a:t>
            </a:r>
            <a:r>
              <a:rPr lang="cs-CZ" sz="1500" b="1" dirty="0" smtClean="0">
                <a:solidFill>
                  <a:srgbClr val="0070C0"/>
                </a:solidFill>
              </a:rPr>
              <a:t>stránky</a:t>
            </a:r>
            <a:r>
              <a:rPr lang="cs-CZ" sz="1500" dirty="0" smtClean="0">
                <a:solidFill>
                  <a:schemeClr val="tx1"/>
                </a:solidFill>
              </a:rPr>
              <a:t>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webový </a:t>
            </a:r>
            <a:r>
              <a:rPr lang="cs-CZ" sz="1500" b="1" dirty="0" smtClean="0">
                <a:solidFill>
                  <a:srgbClr val="0070C0"/>
                </a:solidFill>
              </a:rPr>
              <a:t>prohlížeč</a:t>
            </a:r>
            <a:r>
              <a:rPr lang="cs-CZ" sz="1500" dirty="0" smtClean="0">
                <a:solidFill>
                  <a:schemeClr val="tx1"/>
                </a:solidFill>
              </a:rPr>
              <a:t>,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webový </a:t>
            </a:r>
            <a:r>
              <a:rPr lang="cs-CZ" sz="1500" b="1" dirty="0" smtClean="0">
                <a:solidFill>
                  <a:srgbClr val="0070C0"/>
                </a:solidFill>
              </a:rPr>
              <a:t>vyhledávač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Chápou, že informace získáváme díky internetu (síti)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a že často laici (novináři) používají pojem internet pro informace, které díky němu můžeme získávat.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služby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význam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počítačových sítí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klient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switch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adresa; struktura a principy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internetu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webu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webová stránka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webový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server,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prohlížeč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odkaz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URL,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vyhledávač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cloudových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aplikací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přístupu k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datům,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a přístupová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práva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626000" y="2427735"/>
            <a:ext cx="4428000" cy="936104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228184" y="2099863"/>
            <a:ext cx="2825816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z menší části v 6. třídě.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5101" y="3795886"/>
            <a:ext cx="4200875" cy="79610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</a:rPr>
              <a:t>A že se s tím nedá nic dělat. Jenom si </a:t>
            </a:r>
            <a:r>
              <a:rPr lang="cs-CZ" b="1" dirty="0" smtClean="0">
                <a:solidFill>
                  <a:schemeClr val="bg1"/>
                </a:solidFill>
              </a:rPr>
              <a:t>uvědomit</a:t>
            </a:r>
            <a:r>
              <a:rPr lang="cs-CZ" dirty="0" smtClean="0">
                <a:solidFill>
                  <a:schemeClr val="bg1"/>
                </a:solidFill>
              </a:rPr>
              <a:t>, v jakém </a:t>
            </a:r>
            <a:r>
              <a:rPr lang="cs-CZ" b="1" dirty="0" smtClean="0">
                <a:solidFill>
                  <a:schemeClr val="bg1"/>
                </a:solidFill>
              </a:rPr>
              <a:t>významu</a:t>
            </a:r>
            <a:r>
              <a:rPr lang="cs-CZ" dirty="0" smtClean="0">
                <a:solidFill>
                  <a:schemeClr val="bg1"/>
                </a:solidFill>
              </a:rPr>
              <a:t> je zrovna pojem </a:t>
            </a:r>
            <a:r>
              <a:rPr lang="cs-CZ" b="1" dirty="0" smtClean="0">
                <a:solidFill>
                  <a:schemeClr val="bg1"/>
                </a:solidFill>
              </a:rPr>
              <a:t>internet</a:t>
            </a:r>
            <a:r>
              <a:rPr lang="cs-CZ" dirty="0" smtClean="0">
                <a:solidFill>
                  <a:schemeClr val="bg1"/>
                </a:solidFill>
              </a:rPr>
              <a:t> v určitém případě použit.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2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uiExpand="1" build="p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 smtClean="0"/>
              <a:t>Hodinová dotace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28" y="709064"/>
            <a:ext cx="3213368" cy="3943987"/>
          </a:xfrm>
          <a:prstGeom prst="rect">
            <a:avLst/>
          </a:prstGeom>
        </p:spPr>
      </p:pic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82453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Hodinovou dotaci </a:t>
            </a:r>
            <a:r>
              <a:rPr lang="cs-CZ" sz="1500" dirty="0" smtClean="0"/>
              <a:t>pro jednotlivé části RVP si </a:t>
            </a:r>
            <a:r>
              <a:rPr lang="cs-CZ" sz="1500" b="1" dirty="0" smtClean="0"/>
              <a:t>volí škola sama </a:t>
            </a:r>
            <a:r>
              <a:rPr lang="cs-CZ" sz="1500" dirty="0" smtClean="0"/>
              <a:t>ve svém ŠVP. Minimem jsou 4 hodiny.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DIGITÁLNÍ TECHNOLOGIE se prolínají </a:t>
            </a:r>
            <a:r>
              <a:rPr lang="cs-CZ" sz="1500" dirty="0" smtClean="0"/>
              <a:t>s dalšími částmi RVP, zejména </a:t>
            </a:r>
            <a:r>
              <a:rPr lang="cs-CZ" sz="1500" dirty="0"/>
              <a:t>s částí </a:t>
            </a:r>
            <a:r>
              <a:rPr lang="cs-CZ" sz="1500" b="1" dirty="0">
                <a:solidFill>
                  <a:srgbClr val="0070C0"/>
                </a:solidFill>
              </a:rPr>
              <a:t>DATA, INFORMACE A </a:t>
            </a:r>
            <a:r>
              <a:rPr lang="cs-CZ" sz="1500" b="1" dirty="0" smtClean="0">
                <a:solidFill>
                  <a:srgbClr val="0070C0"/>
                </a:solidFill>
              </a:rPr>
              <a:t>MODELOVÁNÍ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Část </a:t>
            </a:r>
            <a:r>
              <a:rPr lang="cs-CZ" sz="1500" b="1" dirty="0" smtClean="0"/>
              <a:t>kódování </a:t>
            </a:r>
            <a:r>
              <a:rPr lang="cs-CZ" sz="1500" b="1" dirty="0"/>
              <a:t>a přenos </a:t>
            </a:r>
            <a:r>
              <a:rPr lang="cs-CZ" sz="1500" b="1" dirty="0" smtClean="0"/>
              <a:t>dat </a:t>
            </a:r>
            <a:r>
              <a:rPr lang="cs-CZ" sz="1500" dirty="0" smtClean="0"/>
              <a:t>je vhodné probrat společně s DT a tedy také </a:t>
            </a:r>
            <a:r>
              <a:rPr lang="cs-CZ" sz="1500" b="1" dirty="0" smtClean="0"/>
              <a:t>přidat hodinovou dotaci</a:t>
            </a:r>
            <a:r>
              <a:rPr lang="cs-CZ" sz="1500" dirty="0" smtClean="0"/>
              <a:t> společnému výkladu.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5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Nový RVP má také </a:t>
            </a:r>
            <a:r>
              <a:rPr lang="cs-CZ" sz="1500" b="1" dirty="0" smtClean="0"/>
              <a:t>klíčovou kompetenci </a:t>
            </a:r>
            <a:r>
              <a:rPr lang="cs-CZ" sz="1500" b="1" dirty="0" smtClean="0">
                <a:solidFill>
                  <a:srgbClr val="0070C0"/>
                </a:solidFill>
              </a:rPr>
              <a:t>DIGITÁLNÍ</a:t>
            </a:r>
            <a:r>
              <a:rPr lang="cs-CZ" sz="1500" dirty="0" smtClean="0"/>
              <a:t>. </a:t>
            </a:r>
            <a:br>
              <a:rPr lang="cs-CZ" sz="1500" dirty="0" smtClean="0"/>
            </a:br>
            <a:r>
              <a:rPr lang="cs-CZ" sz="1500" dirty="0" smtClean="0"/>
              <a:t>Ta se má </a:t>
            </a:r>
            <a:r>
              <a:rPr lang="cs-CZ" sz="1500" b="1" dirty="0" smtClean="0"/>
              <a:t>realizovat ve všech předmětech</a:t>
            </a:r>
            <a:r>
              <a:rPr lang="cs-CZ" sz="1500" dirty="0" smtClean="0"/>
              <a:t>. Může však být zařazena do předmětu Informatika. </a:t>
            </a:r>
            <a:br>
              <a:rPr lang="cs-CZ" sz="1500" dirty="0" smtClean="0"/>
            </a:br>
            <a:r>
              <a:rPr lang="cs-CZ" sz="1500" dirty="0" smtClean="0"/>
              <a:t>Potom by však měl tento předmět dostat odpovídající hodinovou dotaci.</a:t>
            </a:r>
          </a:p>
          <a:p>
            <a:pPr marL="435411" lvl="1" indent="-215979">
              <a:spcBef>
                <a:spcPts val="600"/>
              </a:spcBef>
            </a:pPr>
            <a:endParaRPr lang="cs-CZ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67920" y="699542"/>
            <a:ext cx="3888432" cy="1080526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Digitální technologie </a:t>
            </a:r>
            <a:r>
              <a:rPr lang="cs-CZ" b="0" dirty="0" smtClean="0"/>
              <a:t>tvoří ¼ látky oblasti </a:t>
            </a:r>
            <a:r>
              <a:rPr lang="cs-CZ" dirty="0" smtClean="0"/>
              <a:t>Informatika</a:t>
            </a:r>
            <a:r>
              <a:rPr lang="cs-CZ" b="0" dirty="0" smtClean="0"/>
              <a:t>. Při troše zjednodušení se dá očekávat, že na ně škola vyhradí </a:t>
            </a:r>
            <a:r>
              <a:rPr lang="cs-CZ" dirty="0" smtClean="0"/>
              <a:t>celkově jeden ročník výuky</a:t>
            </a:r>
            <a:r>
              <a:rPr lang="cs-CZ" dirty="0"/>
              <a:t>, min. cca </a:t>
            </a:r>
            <a:r>
              <a:rPr lang="cs-CZ" dirty="0" smtClean="0"/>
              <a:t>32 vyučovacích hodin.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869944" y="1864617"/>
            <a:ext cx="3888432" cy="1097963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b="0" dirty="0" smtClean="0"/>
              <a:t>Některé části oblasti </a:t>
            </a:r>
            <a:r>
              <a:rPr lang="cs-CZ" dirty="0" smtClean="0"/>
              <a:t>Informatika</a:t>
            </a:r>
            <a:r>
              <a:rPr lang="cs-CZ" b="0" dirty="0" smtClean="0"/>
              <a:t> mají menší obsah učiva než DT. </a:t>
            </a:r>
            <a:br>
              <a:rPr lang="cs-CZ" b="0" dirty="0" smtClean="0"/>
            </a:br>
            <a:r>
              <a:rPr lang="cs-CZ" b="0" dirty="0" smtClean="0"/>
              <a:t>Navíc je možné je s výkladem DT </a:t>
            </a:r>
            <a:r>
              <a:rPr lang="cs-CZ" dirty="0" smtClean="0"/>
              <a:t>spojit</a:t>
            </a:r>
            <a:r>
              <a:rPr lang="cs-CZ" b="0" dirty="0" smtClean="0"/>
              <a:t>.</a:t>
            </a:r>
          </a:p>
          <a:p>
            <a:r>
              <a:rPr lang="cs-CZ" dirty="0" smtClean="0"/>
              <a:t>DT </a:t>
            </a:r>
            <a:r>
              <a:rPr lang="cs-CZ" b="0" dirty="0" smtClean="0"/>
              <a:t>by tedy měly mít </a:t>
            </a:r>
            <a:r>
              <a:rPr lang="cs-CZ" dirty="0" smtClean="0"/>
              <a:t>více hodin než 32</a:t>
            </a:r>
            <a:r>
              <a:rPr lang="cs-CZ" b="0" dirty="0" smtClean="0"/>
              <a:t>.</a:t>
            </a:r>
            <a:endParaRPr lang="cs-CZ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4869944" y="3219822"/>
            <a:ext cx="3888432" cy="103197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b="0" dirty="0" smtClean="0"/>
              <a:t>Pokud se bude v předmětu Informatika </a:t>
            </a:r>
            <a:r>
              <a:rPr lang="cs-CZ" b="0" dirty="0"/>
              <a:t>realizovat </a:t>
            </a:r>
            <a:r>
              <a:rPr lang="cs-CZ" dirty="0"/>
              <a:t>kompetence </a:t>
            </a:r>
            <a:r>
              <a:rPr lang="cs-CZ" dirty="0" smtClean="0"/>
              <a:t>digitální</a:t>
            </a:r>
            <a:r>
              <a:rPr lang="cs-CZ" b="0" dirty="0" smtClean="0"/>
              <a:t>, tak by měla být hodinová dotace informatiky odpovídajícím způsobem </a:t>
            </a:r>
            <a:r>
              <a:rPr lang="cs-CZ" dirty="0" smtClean="0"/>
              <a:t>navýšena</a:t>
            </a:r>
            <a:r>
              <a:rPr lang="cs-CZ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6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2" grpId="0" uiExpand="1" build="p" animBg="1"/>
      <p:bldP spid="18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 </a:t>
            </a:r>
            <a:r>
              <a:rPr lang="cs-CZ" sz="2400" dirty="0"/>
              <a:t>cloudových </a:t>
            </a:r>
            <a:r>
              <a:rPr lang="cs-CZ" sz="2400" dirty="0" smtClean="0"/>
              <a:t>aplikací 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059583"/>
            <a:ext cx="4392489" cy="3600400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Žáci již často slyšeli: „máme to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“, „pracujeme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“ apod.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err="1" smtClean="0">
                <a:solidFill>
                  <a:srgbClr val="0070C0"/>
                </a:solidFill>
              </a:rPr>
              <a:t>Cloud</a:t>
            </a:r>
            <a:r>
              <a:rPr lang="cs-CZ" sz="1500" dirty="0" smtClean="0"/>
              <a:t> je pojem, který vychází z principu práce počítače (PPP) a z principu fungování internetu.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PPP: Pracujeme se soubory, které máme uloženy na disku našeho počítače.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Díky internetu (síti počítačů) můžeme mít </a:t>
            </a:r>
            <a:r>
              <a:rPr lang="cs-CZ" sz="1500" b="1" dirty="0" smtClean="0"/>
              <a:t>své</a:t>
            </a:r>
            <a:r>
              <a:rPr lang="cs-CZ" sz="1500" dirty="0" smtClean="0"/>
              <a:t> </a:t>
            </a:r>
            <a:r>
              <a:rPr lang="cs-CZ" sz="1500" b="1" dirty="0" smtClean="0"/>
              <a:t>soubory</a:t>
            </a:r>
            <a:r>
              <a:rPr lang="cs-CZ" sz="1500" dirty="0" smtClean="0"/>
              <a:t> </a:t>
            </a:r>
            <a:r>
              <a:rPr lang="cs-CZ" sz="1500" b="1" dirty="0" smtClean="0"/>
              <a:t>uloženy</a:t>
            </a:r>
            <a:r>
              <a:rPr lang="cs-CZ" sz="1500" dirty="0" smtClean="0"/>
              <a:t> na discích </a:t>
            </a:r>
            <a:r>
              <a:rPr lang="cs-CZ" sz="1500" b="1" dirty="0" smtClean="0"/>
              <a:t>mnoha počítačů </a:t>
            </a:r>
            <a:r>
              <a:rPr lang="cs-CZ" sz="1500" dirty="0" smtClean="0"/>
              <a:t>(serverů) připojených k internetu.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Využíváme tedy </a:t>
            </a:r>
            <a:r>
              <a:rPr lang="cs-CZ" sz="1500" b="1" dirty="0" err="1" smtClean="0">
                <a:solidFill>
                  <a:srgbClr val="0070C0"/>
                </a:solidFill>
              </a:rPr>
              <a:t>cloud</a:t>
            </a:r>
            <a:r>
              <a:rPr lang="cs-CZ" sz="1500" dirty="0" smtClean="0"/>
              <a:t> = oblak počítačů, ve kterých (na jejich discích) </a:t>
            </a:r>
            <a:r>
              <a:rPr lang="cs-CZ" sz="1500" b="1" dirty="0" smtClean="0">
                <a:solidFill>
                  <a:srgbClr val="0070C0"/>
                </a:solidFill>
              </a:rPr>
              <a:t>máme svá data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Se </a:t>
            </a:r>
            <a:r>
              <a:rPr lang="cs-CZ" sz="1500" b="1" dirty="0" smtClean="0"/>
              <a:t>svými daty pracujeme na </a:t>
            </a:r>
            <a:r>
              <a:rPr lang="cs-CZ" sz="1500" b="1" dirty="0" smtClean="0">
                <a:solidFill>
                  <a:srgbClr val="0070C0"/>
                </a:solidFill>
              </a:rPr>
              <a:t>dálku</a:t>
            </a:r>
            <a:r>
              <a:rPr lang="cs-CZ" sz="1500" b="1" dirty="0" smtClean="0"/>
              <a:t> </a:t>
            </a:r>
            <a:r>
              <a:rPr lang="cs-CZ" sz="1500" dirty="0" smtClean="0"/>
              <a:t>pomocí </a:t>
            </a:r>
            <a:r>
              <a:rPr lang="cs-CZ" sz="1500" b="1" dirty="0" smtClean="0"/>
              <a:t>libovolného počítače </a:t>
            </a:r>
            <a:r>
              <a:rPr lang="cs-CZ" sz="1500" dirty="0" smtClean="0"/>
              <a:t>(zařízení).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princip</a:t>
            </a:r>
            <a:r>
              <a:rPr lang="en-US" sz="1500" i="1" dirty="0">
                <a:solidFill>
                  <a:srgbClr val="0070C0"/>
                </a:solidFill>
              </a:rPr>
              <a:t> cloudových </a:t>
            </a:r>
            <a:r>
              <a:rPr lang="en-US" sz="1500" i="1" dirty="0" err="1">
                <a:solidFill>
                  <a:srgbClr val="0070C0"/>
                </a:solidFill>
              </a:rPr>
              <a:t>aplikací</a:t>
            </a:r>
            <a:endParaRPr lang="en-US" sz="1500" i="1" dirty="0">
              <a:solidFill>
                <a:srgbClr val="0070C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109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219822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11" y="704464"/>
            <a:ext cx="2123030" cy="9341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7" y="3566546"/>
            <a:ext cx="3130519" cy="8774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1" name="TextovéPole 60"/>
          <p:cNvSpPr txBox="1"/>
          <p:nvPr/>
        </p:nvSpPr>
        <p:spPr>
          <a:xfrm>
            <a:off x="4956726" y="3730151"/>
            <a:ext cx="9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Naše data na serveru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551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Přístup k datům v </a:t>
            </a:r>
            <a:r>
              <a:rPr lang="cs-CZ" sz="2400" dirty="0" err="1" smtClean="0"/>
              <a:t>cloudu</a:t>
            </a:r>
            <a:r>
              <a:rPr lang="cs-CZ" sz="2400" dirty="0" smtClean="0"/>
              <a:t>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275605"/>
            <a:ext cx="4392489" cy="3384377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Potřeba zabezpečení vychází z principu </a:t>
            </a:r>
            <a:r>
              <a:rPr lang="cs-CZ" sz="1500" dirty="0" err="1" smtClean="0"/>
              <a:t>cloudu</a:t>
            </a:r>
            <a:r>
              <a:rPr lang="cs-CZ" sz="1500" dirty="0" smtClean="0"/>
              <a:t>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dirty="0"/>
              <a:t>Se </a:t>
            </a:r>
            <a:r>
              <a:rPr lang="cs-CZ" sz="1500" b="1" dirty="0"/>
              <a:t>svými daty pracujeme na </a:t>
            </a:r>
            <a:r>
              <a:rPr lang="cs-CZ" sz="1500" b="1" dirty="0">
                <a:solidFill>
                  <a:srgbClr val="0070C0"/>
                </a:solidFill>
              </a:rPr>
              <a:t>dálku</a:t>
            </a:r>
            <a:r>
              <a:rPr lang="cs-CZ" sz="1500" b="1" dirty="0"/>
              <a:t> </a:t>
            </a:r>
            <a:r>
              <a:rPr lang="cs-CZ" sz="1500" dirty="0"/>
              <a:t>pomocí </a:t>
            </a:r>
            <a:r>
              <a:rPr lang="cs-CZ" sz="1500" b="1" dirty="0"/>
              <a:t>libovolného počítače </a:t>
            </a:r>
            <a:r>
              <a:rPr lang="cs-CZ" sz="1500" dirty="0"/>
              <a:t>(zařízení).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Přístup</a:t>
            </a:r>
            <a:r>
              <a:rPr lang="cs-CZ" sz="1500" dirty="0" smtClean="0"/>
              <a:t> k (našim) </a:t>
            </a:r>
            <a:r>
              <a:rPr lang="cs-CZ" sz="1500" b="1" dirty="0" smtClean="0"/>
              <a:t>datům</a:t>
            </a:r>
            <a:r>
              <a:rPr lang="cs-CZ" sz="1500" dirty="0" smtClean="0"/>
              <a:t> tedy </a:t>
            </a:r>
            <a:r>
              <a:rPr lang="cs-CZ" sz="1500" b="1" dirty="0" smtClean="0"/>
              <a:t>není vázán </a:t>
            </a:r>
            <a:r>
              <a:rPr lang="cs-CZ" sz="1500" dirty="0" smtClean="0"/>
              <a:t>na (jedno) naše </a:t>
            </a:r>
            <a:r>
              <a:rPr lang="cs-CZ" sz="1500" b="1" dirty="0" smtClean="0"/>
              <a:t>zařízení</a:t>
            </a:r>
            <a:r>
              <a:rPr lang="cs-CZ" sz="1500" dirty="0" smtClean="0"/>
              <a:t>, je možný </a:t>
            </a:r>
            <a:r>
              <a:rPr lang="cs-CZ" sz="1500" b="1" dirty="0" smtClean="0"/>
              <a:t>ze všech zařízení připojených k internetu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 toho vyplývá nutnost určovat/chránit přístup k datům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 jinak, než vlastnictvím zařízení.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Cloudové služby </a:t>
            </a:r>
            <a:r>
              <a:rPr lang="cs-CZ" sz="1500" dirty="0" smtClean="0"/>
              <a:t>nepustí k datům na svých serverech nikoho, kdo k nim nemá </a:t>
            </a:r>
            <a:r>
              <a:rPr lang="cs-CZ" sz="1500" b="1" dirty="0" smtClean="0">
                <a:solidFill>
                  <a:srgbClr val="0070C0"/>
                </a:solidFill>
              </a:rPr>
              <a:t>oprávnění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Oprávnění k datům </a:t>
            </a:r>
            <a:r>
              <a:rPr lang="cs-CZ" sz="1500" dirty="0" smtClean="0"/>
              <a:t>se v IT označují jako tzv. </a:t>
            </a:r>
            <a:r>
              <a:rPr lang="cs-CZ" sz="1500" b="1" dirty="0" smtClean="0">
                <a:solidFill>
                  <a:srgbClr val="0070C0"/>
                </a:solidFill>
              </a:rPr>
              <a:t>přístupová práva</a:t>
            </a:r>
            <a:r>
              <a:rPr lang="cs-CZ" sz="1500" dirty="0" smtClean="0"/>
              <a:t>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metody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zabezpečení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přístupu</a:t>
            </a:r>
            <a:r>
              <a:rPr lang="en-US" sz="1500" i="1" dirty="0">
                <a:solidFill>
                  <a:srgbClr val="0070C0"/>
                </a:solidFill>
              </a:rPr>
              <a:t> k </a:t>
            </a:r>
            <a:r>
              <a:rPr lang="en-US" sz="1500" i="1" dirty="0" err="1">
                <a:solidFill>
                  <a:srgbClr val="0070C0"/>
                </a:solidFill>
              </a:rPr>
              <a:t>datům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br>
              <a:rPr lang="en-US" sz="1500" i="1" dirty="0">
                <a:solidFill>
                  <a:schemeClr val="tx1"/>
                </a:solidFill>
              </a:rPr>
            </a:br>
            <a:r>
              <a:rPr lang="en-US" sz="1500" i="1" dirty="0">
                <a:solidFill>
                  <a:schemeClr val="tx1"/>
                </a:solidFill>
              </a:rPr>
              <a:t>role a </a:t>
            </a:r>
            <a:r>
              <a:rPr lang="en-US" sz="1500" i="1" dirty="0" err="1">
                <a:solidFill>
                  <a:srgbClr val="0070C0"/>
                </a:solidFill>
              </a:rPr>
              <a:t>přístupová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práva</a:t>
            </a:r>
            <a:endParaRPr lang="en-US" sz="1500" i="1" dirty="0">
              <a:solidFill>
                <a:srgbClr val="0070C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109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219822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11" y="704464"/>
            <a:ext cx="2123030" cy="9341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7" y="3566546"/>
            <a:ext cx="3130519" cy="8774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9" name="TextovéPole 58"/>
          <p:cNvSpPr txBox="1"/>
          <p:nvPr/>
        </p:nvSpPr>
        <p:spPr>
          <a:xfrm>
            <a:off x="4956726" y="3730151"/>
            <a:ext cx="9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Naše data na serveru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63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Přístup k datům v </a:t>
            </a:r>
            <a:r>
              <a:rPr lang="cs-CZ" sz="2400" dirty="0" err="1" smtClean="0"/>
              <a:t>cloudu</a:t>
            </a:r>
            <a:r>
              <a:rPr lang="cs-CZ" sz="2400" dirty="0" smtClean="0"/>
              <a:t> – metody zabezpečení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275605"/>
            <a:ext cx="4392489" cy="3461994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Potřeba zabezpečení vychází z principu </a:t>
            </a:r>
            <a:r>
              <a:rPr lang="cs-CZ" sz="1500" dirty="0" err="1" smtClean="0"/>
              <a:t>cloudu</a:t>
            </a:r>
            <a:r>
              <a:rPr lang="cs-CZ" sz="1500" dirty="0" smtClean="0"/>
              <a:t>. Stejnými způsoby pak </a:t>
            </a:r>
            <a:r>
              <a:rPr lang="cs-CZ" sz="1500" b="1" dirty="0" smtClean="0"/>
              <a:t>prokazujeme oprávnění </a:t>
            </a:r>
            <a:r>
              <a:rPr lang="cs-CZ" sz="1500" dirty="0" smtClean="0"/>
              <a:t>přístupu ke svým vlastním zařízením (počítač, mobil) nebo ke školním zařízením.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Přístupová práva</a:t>
            </a:r>
            <a:r>
              <a:rPr lang="cs-CZ" sz="1500" dirty="0"/>
              <a:t> </a:t>
            </a:r>
            <a:r>
              <a:rPr lang="cs-CZ" sz="1500" dirty="0" smtClean="0"/>
              <a:t>(oprávnění ke svým  datům) se v současnosti prokazují více způsoby: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Uživatelské jméno a heslo</a:t>
            </a:r>
            <a:r>
              <a:rPr lang="cs-CZ" sz="1500" b="1" dirty="0" smtClean="0">
                <a:solidFill>
                  <a:schemeClr val="tx1"/>
                </a:solidFill>
              </a:rPr>
              <a:t>. </a:t>
            </a:r>
            <a:r>
              <a:rPr lang="cs-CZ" sz="1500" dirty="0" smtClean="0">
                <a:solidFill>
                  <a:schemeClr val="tx1"/>
                </a:solidFill>
              </a:rPr>
              <a:t>Nejčastější, ale málo bezpečná metoda prokázání přístupu.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Uživatelské jméno a </a:t>
            </a:r>
            <a:r>
              <a:rPr lang="cs-CZ" sz="1500" b="1" dirty="0" smtClean="0">
                <a:solidFill>
                  <a:srgbClr val="0070C0"/>
                </a:solidFill>
              </a:rPr>
              <a:t>heslo + PIN nebo aplikace (v mobilu). </a:t>
            </a:r>
            <a:r>
              <a:rPr lang="cs-CZ" sz="1500" dirty="0" smtClean="0">
                <a:solidFill>
                  <a:schemeClr val="tx1"/>
                </a:solidFill>
              </a:rPr>
              <a:t>Bezpečnější způsob přihlášení.</a:t>
            </a:r>
            <a:endParaRPr lang="cs-CZ" sz="1500" dirty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Biometrické metody. </a:t>
            </a:r>
            <a:r>
              <a:rPr lang="cs-CZ" sz="1500" dirty="0" smtClean="0">
                <a:solidFill>
                  <a:schemeClr val="tx1"/>
                </a:solidFill>
              </a:rPr>
              <a:t>Složitý název, jednoduchý princip: prokazujeme se „svým tělem“: </a:t>
            </a:r>
            <a:r>
              <a:rPr lang="cs-CZ" sz="1500" b="1" dirty="0" smtClean="0">
                <a:solidFill>
                  <a:srgbClr val="0070C0"/>
                </a:solidFill>
              </a:rPr>
              <a:t>otiskem prstu</a:t>
            </a:r>
            <a:r>
              <a:rPr lang="cs-CZ" sz="1500" dirty="0" smtClean="0">
                <a:solidFill>
                  <a:schemeClr val="tx1"/>
                </a:solidFill>
              </a:rPr>
              <a:t> nebo </a:t>
            </a:r>
            <a:r>
              <a:rPr lang="cs-CZ" sz="1500" b="1" dirty="0" smtClean="0">
                <a:solidFill>
                  <a:srgbClr val="0070C0"/>
                </a:solidFill>
              </a:rPr>
              <a:t>obrazem obličeje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  <a:endParaRPr lang="cs-CZ" sz="1500" dirty="0" smtClean="0"/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metody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zabezpečení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přístupu</a:t>
            </a:r>
            <a:r>
              <a:rPr lang="en-US" sz="1500" i="1" dirty="0">
                <a:solidFill>
                  <a:srgbClr val="0070C0"/>
                </a:solidFill>
              </a:rPr>
              <a:t> k </a:t>
            </a:r>
            <a:r>
              <a:rPr lang="en-US" sz="1500" i="1" dirty="0" err="1">
                <a:solidFill>
                  <a:srgbClr val="0070C0"/>
                </a:solidFill>
              </a:rPr>
              <a:t>datům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br>
              <a:rPr lang="en-US" sz="1500" i="1" dirty="0">
                <a:solidFill>
                  <a:schemeClr val="tx1"/>
                </a:solidFill>
              </a:rPr>
            </a:br>
            <a:r>
              <a:rPr lang="en-US" sz="1500" i="1" dirty="0">
                <a:solidFill>
                  <a:schemeClr val="tx1"/>
                </a:solidFill>
              </a:rPr>
              <a:t>role a </a:t>
            </a:r>
            <a:r>
              <a:rPr lang="en-US" sz="1500" i="1" dirty="0" err="1">
                <a:solidFill>
                  <a:srgbClr val="0070C0"/>
                </a:solidFill>
              </a:rPr>
              <a:t>přístupová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práva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81543"/>
            <a:ext cx="3255838" cy="21103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2268"/>
            <a:ext cx="1072626" cy="2159649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91830"/>
            <a:ext cx="1131590" cy="1131590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97" y="2975028"/>
            <a:ext cx="1584176" cy="15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Přístup k datům v </a:t>
            </a:r>
            <a:r>
              <a:rPr lang="cs-CZ" sz="2400" dirty="0" err="1" smtClean="0"/>
              <a:t>cloudu</a:t>
            </a:r>
            <a:r>
              <a:rPr lang="cs-CZ" sz="2400" dirty="0" smtClean="0"/>
              <a:t> – metody zabezpečení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275605"/>
            <a:ext cx="4392489" cy="3461994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Svá data máme uložena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. Máme k nim přístup. Přístup ke svým datům </a:t>
            </a:r>
            <a:r>
              <a:rPr lang="cs-CZ" sz="1500" b="1" dirty="0" smtClean="0"/>
              <a:t>můžeme umožnit i jiným lidem</a:t>
            </a:r>
            <a:r>
              <a:rPr lang="cs-CZ" sz="1500" dirty="0" smtClean="0"/>
              <a:t>. Přístup můžeme řídit/omezit.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Svá </a:t>
            </a:r>
            <a:r>
              <a:rPr lang="cs-CZ" sz="1500" b="1" dirty="0" smtClean="0"/>
              <a:t>data v </a:t>
            </a:r>
            <a:r>
              <a:rPr lang="cs-CZ" sz="1500" b="1" dirty="0" err="1" smtClean="0"/>
              <a:t>cloudu</a:t>
            </a:r>
            <a:r>
              <a:rPr lang="cs-CZ" sz="1500" b="1" dirty="0" smtClean="0"/>
              <a:t> </a:t>
            </a:r>
            <a:r>
              <a:rPr lang="cs-CZ" sz="1500" dirty="0" smtClean="0"/>
              <a:t>můžeme s někým </a:t>
            </a:r>
            <a:r>
              <a:rPr lang="cs-CZ" sz="1500" b="1" dirty="0" smtClean="0">
                <a:solidFill>
                  <a:srgbClr val="0070C0"/>
                </a:solidFill>
              </a:rPr>
              <a:t>sdílet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Sdílení dat můžeme omezit: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Výběrem lidí</a:t>
            </a:r>
            <a:r>
              <a:rPr lang="cs-CZ" sz="1500" dirty="0" smtClean="0">
                <a:solidFill>
                  <a:schemeClr val="tx1"/>
                </a:solidFill>
              </a:rPr>
              <a:t>, kteří mohou naše data vidět.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Vytvořením složité </a:t>
            </a:r>
            <a:r>
              <a:rPr lang="cs-CZ" sz="1500" b="1" dirty="0" smtClean="0">
                <a:solidFill>
                  <a:srgbClr val="0070C0"/>
                </a:solidFill>
              </a:rPr>
              <a:t>adresy</a:t>
            </a:r>
            <a:r>
              <a:rPr lang="cs-CZ" sz="1500" dirty="0" smtClean="0">
                <a:solidFill>
                  <a:schemeClr val="tx1"/>
                </a:solidFill>
              </a:rPr>
              <a:t>, kterou musíme poslat každému, kdo má vidět naše data.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Zadáním hesla</a:t>
            </a:r>
            <a:r>
              <a:rPr lang="cs-CZ" sz="1500" dirty="0" smtClean="0">
                <a:solidFill>
                  <a:schemeClr val="tx1"/>
                </a:solidFill>
              </a:rPr>
              <a:t>, které je nutné zadat, aby někdo jiný viděl naše data.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Můžeme také určit, kdo může naše data </a:t>
            </a:r>
            <a:r>
              <a:rPr lang="cs-CZ" sz="1500" b="1" dirty="0" smtClean="0">
                <a:solidFill>
                  <a:srgbClr val="0070C0"/>
                </a:solidFill>
              </a:rPr>
              <a:t>pouze číst </a:t>
            </a:r>
            <a:r>
              <a:rPr lang="cs-CZ" sz="1500" dirty="0" smtClean="0"/>
              <a:t>a kdo má případně možnost je </a:t>
            </a:r>
            <a:r>
              <a:rPr lang="cs-CZ" sz="1500" b="1" dirty="0" smtClean="0">
                <a:solidFill>
                  <a:srgbClr val="0070C0"/>
                </a:solidFill>
              </a:rPr>
              <a:t>měnit</a:t>
            </a:r>
            <a:r>
              <a:rPr lang="cs-CZ" sz="1500" dirty="0" smtClean="0"/>
              <a:t>.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metody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zabezpečení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přístupu</a:t>
            </a:r>
            <a:r>
              <a:rPr lang="en-US" sz="1500" i="1" dirty="0">
                <a:solidFill>
                  <a:schemeClr val="tx1"/>
                </a:solidFill>
              </a:rPr>
              <a:t> k </a:t>
            </a:r>
            <a:r>
              <a:rPr lang="en-US" sz="1500" i="1" dirty="0" err="1">
                <a:solidFill>
                  <a:schemeClr val="tx1"/>
                </a:solidFill>
              </a:rPr>
              <a:t>datům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br>
              <a:rPr lang="en-US" sz="1500" i="1" dirty="0">
                <a:solidFill>
                  <a:schemeClr val="tx1"/>
                </a:solidFill>
              </a:rPr>
            </a:br>
            <a:r>
              <a:rPr lang="en-US" sz="1500" i="1" dirty="0">
                <a:solidFill>
                  <a:srgbClr val="0070C0"/>
                </a:solidFill>
              </a:rPr>
              <a:t>role a </a:t>
            </a:r>
            <a:r>
              <a:rPr lang="en-US" sz="1500" i="1" dirty="0" err="1">
                <a:solidFill>
                  <a:srgbClr val="0070C0"/>
                </a:solidFill>
              </a:rPr>
              <a:t>přístupová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práva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43" y="681543"/>
            <a:ext cx="4169906" cy="3050058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737043" y="3802145"/>
            <a:ext cx="4200875" cy="79610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</a:rPr>
              <a:t>Díky </a:t>
            </a:r>
            <a:r>
              <a:rPr lang="cs-CZ" b="1" dirty="0" err="1" smtClean="0">
                <a:solidFill>
                  <a:schemeClr val="bg1"/>
                </a:solidFill>
              </a:rPr>
              <a:t>cloudu</a:t>
            </a:r>
            <a:r>
              <a:rPr lang="cs-CZ" dirty="0" smtClean="0">
                <a:solidFill>
                  <a:schemeClr val="bg1"/>
                </a:solidFill>
              </a:rPr>
              <a:t> může na jednom dokumentu pracovat více lidí najednou. Kdo to bude, specifikují tzv. </a:t>
            </a:r>
            <a:r>
              <a:rPr lang="cs-CZ" b="1" dirty="0" smtClean="0">
                <a:solidFill>
                  <a:schemeClr val="bg1"/>
                </a:solidFill>
              </a:rPr>
              <a:t>role</a:t>
            </a:r>
            <a:r>
              <a:rPr lang="cs-CZ" dirty="0" smtClean="0">
                <a:solidFill>
                  <a:schemeClr val="bg1"/>
                </a:solidFill>
              </a:rPr>
              <a:t>, které určuje </a:t>
            </a:r>
            <a:r>
              <a:rPr lang="cs-CZ" b="1" dirty="0" smtClean="0">
                <a:solidFill>
                  <a:schemeClr val="bg1"/>
                </a:solidFill>
              </a:rPr>
              <a:t>vlastník dokumentu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Cloud</a:t>
            </a:r>
            <a:r>
              <a:rPr lang="cs-CZ" sz="2400" dirty="0" smtClean="0"/>
              <a:t>, přístup k datům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624391"/>
            <a:ext cx="4320479" cy="403559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Žáci již nyní chápou, </a:t>
            </a:r>
            <a:r>
              <a:rPr lang="cs-CZ" sz="1500" dirty="0"/>
              <a:t>že mají svá data (</a:t>
            </a:r>
            <a:r>
              <a:rPr lang="cs-CZ" sz="1500" dirty="0" smtClean="0"/>
              <a:t>běžně) uložena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, tedy na nějakém počítači (serveru) připojeném k internetu.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 toho plyne </a:t>
            </a:r>
            <a:r>
              <a:rPr lang="cs-CZ" sz="1500" b="1" dirty="0" smtClean="0"/>
              <a:t>nutnost zabezpečení přístupu </a:t>
            </a:r>
            <a:r>
              <a:rPr lang="cs-CZ" sz="1500" dirty="0" smtClean="0"/>
              <a:t>k těmto datům.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Dále z toho plyne možnost </a:t>
            </a:r>
            <a:r>
              <a:rPr lang="cs-CZ" sz="1500" b="1" dirty="0" smtClean="0"/>
              <a:t>sdílení</a:t>
            </a:r>
            <a:r>
              <a:rPr lang="cs-CZ" sz="1500" dirty="0" smtClean="0"/>
              <a:t> těchto </a:t>
            </a:r>
            <a:r>
              <a:rPr lang="cs-CZ" sz="1500" b="1" dirty="0" smtClean="0"/>
              <a:t>dat</a:t>
            </a:r>
            <a:r>
              <a:rPr lang="cs-CZ" sz="1500" dirty="0" smtClean="0"/>
              <a:t> s jinými uživateli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a dokonce </a:t>
            </a:r>
            <a:r>
              <a:rPr lang="cs-CZ" sz="1500" b="1" dirty="0" smtClean="0"/>
              <a:t>možnost společné práce </a:t>
            </a:r>
            <a:r>
              <a:rPr lang="cs-CZ" sz="1500" dirty="0" smtClean="0"/>
              <a:t>na stejných dokumentech.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Také z toho plyne nutnost </a:t>
            </a:r>
            <a:r>
              <a:rPr lang="cs-CZ" sz="1500" b="1" dirty="0" smtClean="0"/>
              <a:t>určení rolí </a:t>
            </a:r>
            <a:r>
              <a:rPr lang="cs-CZ" sz="1500" dirty="0" smtClean="0"/>
              <a:t>(způsobů přístupu), které budou mít další uživatelé.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služby a význam počítačových sítí,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 – klient,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switch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adresa;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struktura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principy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internetu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fungování webu, webová stránka, webový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server, prohlížeč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odkaz, URL,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vyhledávač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cloudových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aplikací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metody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přístupu k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datům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a přístupová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práva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626000" y="3363838"/>
            <a:ext cx="4428000" cy="936104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228184" y="3035966"/>
            <a:ext cx="2825816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z části v 6. třídě.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5101" y="3723878"/>
            <a:ext cx="4200875" cy="79610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</a:rPr>
              <a:t>A dále z toho plyne, že </a:t>
            </a:r>
            <a:r>
              <a:rPr lang="cs-CZ" b="1" dirty="0" smtClean="0">
                <a:solidFill>
                  <a:schemeClr val="bg1"/>
                </a:solidFill>
              </a:rPr>
              <a:t>sdílená data </a:t>
            </a:r>
            <a:r>
              <a:rPr lang="cs-CZ" dirty="0" smtClean="0">
                <a:solidFill>
                  <a:schemeClr val="bg1"/>
                </a:solidFill>
              </a:rPr>
              <a:t>nepohlídaná žádným omezením </a:t>
            </a:r>
            <a:r>
              <a:rPr lang="cs-CZ" b="1" dirty="0" smtClean="0">
                <a:solidFill>
                  <a:schemeClr val="bg1"/>
                </a:solidFill>
              </a:rPr>
              <a:t>může vidět kdokoliv na celém světě</a:t>
            </a:r>
            <a:r>
              <a:rPr lang="cs-CZ" dirty="0" smtClean="0">
                <a:solidFill>
                  <a:schemeClr val="bg1"/>
                </a:solidFill>
              </a:rPr>
              <a:t>, kdo má přístup k internetu.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uiExpand="1" build="p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řešení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technických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problémů:</a:t>
            </a:r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postup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při řešení problému s digitálním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nepropojení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bez odezvy,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špatné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nastavení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1131590"/>
            <a:ext cx="3744416" cy="34153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Další částí učiva je </a:t>
            </a:r>
            <a:r>
              <a:rPr lang="cs-CZ" sz="1500" dirty="0"/>
              <a:t>řešení technických </a:t>
            </a:r>
            <a:r>
              <a:rPr lang="cs-CZ" sz="1500" dirty="0" smtClean="0"/>
              <a:t>problémů.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 6.–7. třídě </a:t>
            </a:r>
            <a:r>
              <a:rPr lang="cs-CZ" sz="1500" dirty="0" smtClean="0">
                <a:solidFill>
                  <a:schemeClr val="tx1"/>
                </a:solidFill>
              </a:rPr>
              <a:t>mají žáci velmi </a:t>
            </a:r>
            <a:r>
              <a:rPr lang="cs-CZ" sz="1500" b="1" dirty="0" smtClean="0">
                <a:solidFill>
                  <a:schemeClr val="tx1"/>
                </a:solidFill>
              </a:rPr>
              <a:t>omezené technické znalosti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Přesto některé obvyklé potíže mohou </a:t>
            </a:r>
            <a:r>
              <a:rPr lang="cs-CZ" sz="1500" b="1" dirty="0" smtClean="0">
                <a:solidFill>
                  <a:schemeClr val="tx1"/>
                </a:solidFill>
              </a:rPr>
              <a:t>zkusit vyřešit</a:t>
            </a:r>
            <a:r>
              <a:rPr lang="cs-CZ" sz="1500" dirty="0" smtClean="0">
                <a:solidFill>
                  <a:schemeClr val="tx1"/>
                </a:solidFill>
              </a:rPr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S většinou problémů se budou muset obrátit na někoho </a:t>
            </a:r>
            <a:r>
              <a:rPr lang="cs-CZ" sz="1500" b="1" dirty="0" smtClean="0">
                <a:solidFill>
                  <a:schemeClr val="tx1"/>
                </a:solidFill>
              </a:rPr>
              <a:t>zkušenějšího</a:t>
            </a:r>
            <a:r>
              <a:rPr lang="cs-CZ" sz="1500" dirty="0" smtClean="0">
                <a:solidFill>
                  <a:schemeClr val="tx1"/>
                </a:solidFill>
              </a:rPr>
              <a:t> či </a:t>
            </a:r>
            <a:r>
              <a:rPr lang="cs-CZ" sz="1500" b="1" dirty="0" smtClean="0">
                <a:solidFill>
                  <a:schemeClr val="tx1"/>
                </a:solidFill>
              </a:rPr>
              <a:t>znalejšího</a:t>
            </a:r>
            <a:r>
              <a:rPr lang="cs-CZ" sz="1500" dirty="0" smtClean="0">
                <a:solidFill>
                  <a:schemeClr val="tx1"/>
                </a:solidFill>
              </a:rPr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V ideálním případě by měli umět poměrně dobře </a:t>
            </a:r>
            <a:r>
              <a:rPr lang="cs-CZ" b="1" dirty="0" smtClean="0">
                <a:solidFill>
                  <a:srgbClr val="0070C0"/>
                </a:solidFill>
              </a:rPr>
              <a:t>popsat závadu</a:t>
            </a:r>
            <a:r>
              <a:rPr lang="cs-CZ" dirty="0" smtClean="0"/>
              <a:t>, tedy odhadnout, </a:t>
            </a:r>
            <a:r>
              <a:rPr lang="cs-CZ" b="1" dirty="0" smtClean="0"/>
              <a:t>co vlastně nefunguje</a:t>
            </a:r>
            <a:r>
              <a:rPr lang="cs-CZ" dirty="0" smtClean="0"/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</a:t>
            </a:r>
            <a:r>
              <a:rPr lang="cs-CZ" sz="2400" dirty="0" smtClean="0"/>
              <a:t>ešení </a:t>
            </a:r>
            <a:r>
              <a:rPr lang="cs-CZ" sz="2400" dirty="0"/>
              <a:t>technických </a:t>
            </a:r>
            <a:r>
              <a:rPr lang="cs-CZ" sz="2400" dirty="0" smtClean="0"/>
              <a:t>problémů (</a:t>
            </a:r>
            <a:r>
              <a:rPr lang="cs-CZ" sz="2400" dirty="0"/>
              <a:t>6</a:t>
            </a:r>
            <a:r>
              <a:rPr lang="cs-CZ" sz="2400" dirty="0" smtClean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4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Řešení technických </a:t>
            </a:r>
            <a:r>
              <a:rPr lang="cs-CZ" sz="2400" dirty="0" smtClean="0"/>
              <a:t>problémů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141989"/>
            <a:ext cx="4392489" cy="359561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 těchto principů plyne postup při řešení problémů: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 smtClean="0"/>
              <a:t>Funguje </a:t>
            </a:r>
            <a:r>
              <a:rPr lang="cs-CZ" sz="1500" b="1" dirty="0" smtClean="0"/>
              <a:t>hardware</a:t>
            </a:r>
            <a:r>
              <a:rPr lang="cs-CZ" sz="1500" dirty="0" smtClean="0"/>
              <a:t> počítače?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Počítač se dá/nedá zapnout? Startuje (OS)? </a:t>
            </a:r>
            <a:br>
              <a:rPr lang="cs-CZ" sz="1500" dirty="0" smtClean="0">
                <a:solidFill>
                  <a:schemeClr val="tx1"/>
                </a:solidFill>
              </a:rPr>
            </a:br>
            <a:r>
              <a:rPr lang="cs-CZ" sz="1500" dirty="0" smtClean="0">
                <a:solidFill>
                  <a:schemeClr val="tx1"/>
                </a:solidFill>
              </a:rPr>
              <a:t>Je obraz na monitoru?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/>
              <a:t>Funguje</a:t>
            </a:r>
            <a:r>
              <a:rPr lang="cs-CZ" sz="1500" b="1" dirty="0"/>
              <a:t> </a:t>
            </a:r>
            <a:r>
              <a:rPr lang="cs-CZ" sz="1500" b="1" dirty="0" smtClean="0"/>
              <a:t>operační systém?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Je zobrazena plocha s ikonami? Dají se spouštět programy? Projevuje se závada stále nebo náhodně nebo ve spojitosti s určitou aplikací?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/>
              <a:t>Funguje</a:t>
            </a:r>
            <a:r>
              <a:rPr lang="cs-CZ" sz="1500" b="1" dirty="0"/>
              <a:t> </a:t>
            </a:r>
            <a:r>
              <a:rPr lang="cs-CZ" sz="1500" b="1" dirty="0" smtClean="0"/>
              <a:t>připojení do sítě? </a:t>
            </a:r>
            <a:endParaRPr lang="cs-CZ" sz="1500" b="1" dirty="0"/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Dají se načítat data z disku v počítači?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Dají se načítat data ze síťových a cloudových složek (uložišť)?</a:t>
            </a:r>
            <a:endParaRPr lang="cs-CZ" sz="1500" dirty="0">
              <a:solidFill>
                <a:schemeClr val="tx1"/>
              </a:solidFill>
            </a:endParaRPr>
          </a:p>
          <a:p>
            <a:pPr marL="435411" lvl="1" indent="-215979">
              <a:spcBef>
                <a:spcPts val="600"/>
              </a:spcBef>
            </a:pP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postup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při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řešení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problému</a:t>
            </a:r>
            <a:r>
              <a:rPr lang="en-US" sz="1500" i="1" dirty="0">
                <a:solidFill>
                  <a:srgbClr val="0070C0"/>
                </a:solidFill>
              </a:rPr>
              <a:t> s </a:t>
            </a:r>
            <a:r>
              <a:rPr lang="en-US" sz="1500" i="1" dirty="0" err="1">
                <a:solidFill>
                  <a:srgbClr val="0070C0"/>
                </a:solidFill>
              </a:rPr>
              <a:t>digitálním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zařízením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67916" y="3507854"/>
            <a:ext cx="4468580" cy="1008112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Jak ví snad všichni </a:t>
            </a:r>
            <a:r>
              <a:rPr lang="cs-CZ" dirty="0" err="1" smtClean="0"/>
              <a:t>ajťáci</a:t>
            </a:r>
            <a:r>
              <a:rPr lang="cs-CZ" dirty="0" smtClean="0"/>
              <a:t>, pokud počítač funguje, ale pouze „zlobí“ (jeho operační systém), je první operací vedoucí k nápravě </a:t>
            </a:r>
            <a:r>
              <a:rPr lang="cs-CZ" b="1" dirty="0" smtClean="0"/>
              <a:t>restartování počítače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21608"/>
            <a:ext cx="4464497" cy="1233671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/>
              <a:t>Žáci již ví, že </a:t>
            </a:r>
            <a:r>
              <a:rPr lang="cs-CZ" sz="1400" b="1" dirty="0"/>
              <a:t>počítač</a:t>
            </a:r>
            <a:r>
              <a:rPr lang="cs-CZ" sz="1400" dirty="0"/>
              <a:t> (tedy i mobil či tablet) má </a:t>
            </a:r>
            <a:r>
              <a:rPr lang="cs-CZ" sz="1400" dirty="0" smtClean="0"/>
              <a:t>technické díly (</a:t>
            </a:r>
            <a:r>
              <a:rPr lang="cs-CZ" sz="1400" b="1" dirty="0" smtClean="0"/>
              <a:t>hardware)</a:t>
            </a:r>
            <a:r>
              <a:rPr lang="cs-CZ" sz="1400" dirty="0" smtClean="0"/>
              <a:t>, které jsou oživovány programy (</a:t>
            </a:r>
            <a:r>
              <a:rPr lang="cs-CZ" sz="1400" b="1" dirty="0" smtClean="0"/>
              <a:t>software)</a:t>
            </a:r>
            <a:r>
              <a:rPr lang="cs-CZ" sz="1400" dirty="0" smtClean="0"/>
              <a:t>, </a:t>
            </a:r>
            <a:r>
              <a:rPr lang="cs-CZ" sz="1400" dirty="0"/>
              <a:t>zejména </a:t>
            </a:r>
            <a:r>
              <a:rPr lang="cs-CZ" sz="1400" b="1" dirty="0" smtClean="0"/>
              <a:t>operačním systémem</a:t>
            </a:r>
            <a:r>
              <a:rPr lang="cs-CZ" sz="1400" dirty="0" smtClean="0"/>
              <a:t>. </a:t>
            </a:r>
          </a:p>
          <a:p>
            <a:r>
              <a:rPr lang="cs-CZ" sz="1400" dirty="0" smtClean="0"/>
              <a:t>Počítač </a:t>
            </a:r>
            <a:r>
              <a:rPr lang="cs-CZ" sz="1400" dirty="0"/>
              <a:t>je </a:t>
            </a:r>
            <a:r>
              <a:rPr lang="cs-CZ" sz="1400" b="1" dirty="0"/>
              <a:t>kabelem</a:t>
            </a:r>
            <a:r>
              <a:rPr lang="cs-CZ" sz="1400" dirty="0"/>
              <a:t> či </a:t>
            </a:r>
            <a:r>
              <a:rPr lang="cs-CZ" sz="1400" b="1" dirty="0"/>
              <a:t>bezdrátově</a:t>
            </a:r>
            <a:r>
              <a:rPr lang="cs-CZ" sz="1400" dirty="0"/>
              <a:t> připojen do </a:t>
            </a:r>
            <a:r>
              <a:rPr lang="cs-CZ" sz="1400" b="1" dirty="0"/>
              <a:t>sítě</a:t>
            </a:r>
            <a:r>
              <a:rPr lang="cs-CZ" sz="1400" dirty="0"/>
              <a:t> a přes </a:t>
            </a:r>
            <a:r>
              <a:rPr lang="cs-CZ" sz="1400" b="1" dirty="0"/>
              <a:t>síťové prvky</a:t>
            </a:r>
            <a:r>
              <a:rPr lang="cs-CZ" sz="1400" dirty="0"/>
              <a:t> je připojen k </a:t>
            </a:r>
            <a:r>
              <a:rPr lang="cs-CZ" sz="1400" b="1" dirty="0"/>
              <a:t>internetu</a:t>
            </a:r>
            <a:r>
              <a:rPr lang="cs-CZ" sz="1400" dirty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16" y="2077280"/>
            <a:ext cx="2668380" cy="1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Řešení technických </a:t>
            </a:r>
            <a:r>
              <a:rPr lang="cs-CZ" sz="2400" dirty="0" smtClean="0"/>
              <a:t>problémů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1141989"/>
            <a:ext cx="4896545" cy="359561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 principu sítí plyne postup při řešení problémů: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dirty="0" smtClean="0"/>
              <a:t>Nefunguje </a:t>
            </a:r>
            <a:r>
              <a:rPr lang="cs-CZ" sz="1500" b="1" dirty="0" err="1" smtClean="0"/>
              <a:t>cloudová</a:t>
            </a:r>
            <a:r>
              <a:rPr lang="cs-CZ" sz="1500" b="1" dirty="0" smtClean="0"/>
              <a:t> služba </a:t>
            </a:r>
            <a:r>
              <a:rPr lang="cs-CZ" sz="1500" dirty="0" smtClean="0"/>
              <a:t>nebo </a:t>
            </a:r>
            <a:r>
              <a:rPr lang="cs-CZ" sz="1500" b="1" dirty="0" smtClean="0"/>
              <a:t>web</a:t>
            </a:r>
            <a:r>
              <a:rPr lang="cs-CZ" sz="1500" dirty="0" smtClean="0"/>
              <a:t>?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Zkusíme </a:t>
            </a:r>
            <a:r>
              <a:rPr lang="cs-CZ" sz="1500" b="1" dirty="0" smtClean="0">
                <a:solidFill>
                  <a:srgbClr val="0070C0"/>
                </a:solidFill>
              </a:rPr>
              <a:t>jinou</a:t>
            </a:r>
            <a:r>
              <a:rPr lang="cs-CZ" sz="1500" b="1" dirty="0" smtClean="0">
                <a:solidFill>
                  <a:schemeClr val="tx1"/>
                </a:solidFill>
              </a:rPr>
              <a:t> službu</a:t>
            </a:r>
            <a:r>
              <a:rPr lang="cs-CZ" sz="1500" dirty="0" smtClean="0">
                <a:solidFill>
                  <a:schemeClr val="tx1"/>
                </a:solidFill>
              </a:rPr>
              <a:t>, webovou stránku i jiný prohlížeč.</a:t>
            </a:r>
          </a:p>
          <a:p>
            <a:pPr marL="634274" lvl="2" indent="-215979">
              <a:spcBef>
                <a:spcPts val="600"/>
              </a:spcBef>
            </a:pPr>
            <a:r>
              <a:rPr lang="cs-CZ" b="1" dirty="0" smtClean="0"/>
              <a:t>Fungují? </a:t>
            </a:r>
            <a:r>
              <a:rPr lang="cs-CZ" dirty="0" smtClean="0"/>
              <a:t>Problém bude na straně poskytovatele služeb, tedy na straně „</a:t>
            </a:r>
            <a:r>
              <a:rPr lang="cs-CZ" dirty="0" err="1" smtClean="0"/>
              <a:t>cloudu</a:t>
            </a:r>
            <a:r>
              <a:rPr lang="cs-CZ" dirty="0" smtClean="0"/>
              <a:t>“, ne v našem počítači nebo v našem připojení.</a:t>
            </a:r>
            <a:br>
              <a:rPr lang="cs-CZ" dirty="0" smtClean="0"/>
            </a:br>
            <a:r>
              <a:rPr lang="cs-CZ" dirty="0" smtClean="0"/>
              <a:t>S tím nemůžeme nic dělat. Počkáme.</a:t>
            </a:r>
          </a:p>
          <a:p>
            <a:pPr marL="634274" lvl="2" indent="-215979">
              <a:spcBef>
                <a:spcPts val="600"/>
              </a:spcBef>
            </a:pPr>
            <a:r>
              <a:rPr lang="cs-CZ" b="1" dirty="0" smtClean="0">
                <a:solidFill>
                  <a:schemeClr val="tx1"/>
                </a:solidFill>
              </a:rPr>
              <a:t>Nefunguje žádná </a:t>
            </a:r>
            <a:r>
              <a:rPr lang="cs-CZ" b="1" dirty="0" err="1" smtClean="0">
                <a:solidFill>
                  <a:schemeClr val="tx1"/>
                </a:solidFill>
              </a:rPr>
              <a:t>cloudová</a:t>
            </a:r>
            <a:r>
              <a:rPr lang="cs-CZ" b="1" dirty="0" smtClean="0">
                <a:solidFill>
                  <a:schemeClr val="tx1"/>
                </a:solidFill>
              </a:rPr>
              <a:t> služba?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Problém bude v připojení našeho počítače/mobilu k internetu. </a:t>
            </a:r>
            <a:r>
              <a:rPr lang="cs-CZ" b="1" dirty="0" smtClean="0">
                <a:solidFill>
                  <a:schemeClr val="tx1"/>
                </a:solidFill>
              </a:rPr>
              <a:t>Zkontrolujeme kabely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zapnutí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síťových prvků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restartujeme</a:t>
            </a:r>
            <a:r>
              <a:rPr lang="cs-CZ" dirty="0" smtClean="0">
                <a:solidFill>
                  <a:schemeClr val="tx1"/>
                </a:solidFill>
              </a:rPr>
              <a:t> (vypneme/zapneme) síťové  prvky i náš počítač.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396043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rgbClr val="0070C0"/>
                </a:solidFill>
              </a:rPr>
              <a:t>nepropojení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004048" y="624391"/>
            <a:ext cx="4139951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28031" y="3723878"/>
            <a:ext cx="3888432" cy="864096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Nejčastější závadou, kterou IT technici „odborně“ řeší, je </a:t>
            </a:r>
            <a:r>
              <a:rPr lang="cs-CZ" b="1" dirty="0" smtClean="0"/>
              <a:t>vytažený</a:t>
            </a:r>
            <a:r>
              <a:rPr lang="cs-CZ" dirty="0" smtClean="0"/>
              <a:t> nebo </a:t>
            </a:r>
            <a:r>
              <a:rPr lang="cs-CZ" b="1" dirty="0" smtClean="0"/>
              <a:t>špatně</a:t>
            </a:r>
            <a:r>
              <a:rPr lang="cs-CZ" dirty="0" smtClean="0"/>
              <a:t> </a:t>
            </a:r>
            <a:r>
              <a:rPr lang="cs-CZ" b="1" dirty="0" smtClean="0"/>
              <a:t>zapojený kabel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31584" y="721608"/>
            <a:ext cx="3884879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Počítač </a:t>
            </a:r>
            <a:r>
              <a:rPr lang="cs-CZ" sz="1400" dirty="0"/>
              <a:t>je </a:t>
            </a:r>
            <a:r>
              <a:rPr lang="cs-CZ" sz="1400" b="1" dirty="0"/>
              <a:t>kabelem</a:t>
            </a:r>
            <a:r>
              <a:rPr lang="cs-CZ" sz="1400" dirty="0"/>
              <a:t> či </a:t>
            </a:r>
            <a:r>
              <a:rPr lang="cs-CZ" sz="1400" b="1" dirty="0"/>
              <a:t>bezdrátově</a:t>
            </a:r>
            <a:r>
              <a:rPr lang="cs-CZ" sz="1400" dirty="0"/>
              <a:t> připojen do </a:t>
            </a:r>
            <a:r>
              <a:rPr lang="cs-CZ" sz="1400" b="1" dirty="0"/>
              <a:t>sítě</a:t>
            </a:r>
            <a:r>
              <a:rPr lang="cs-CZ" sz="1400" dirty="0"/>
              <a:t> </a:t>
            </a:r>
            <a:r>
              <a:rPr lang="cs-CZ" sz="1400" dirty="0" smtClean="0"/>
              <a:t>a přes </a:t>
            </a:r>
            <a:r>
              <a:rPr lang="cs-CZ" sz="1400" b="1" dirty="0"/>
              <a:t>síťové prvky</a:t>
            </a:r>
            <a:r>
              <a:rPr lang="cs-CZ" sz="1400" dirty="0"/>
              <a:t> je připojen k </a:t>
            </a:r>
            <a:r>
              <a:rPr lang="cs-CZ" sz="1400" b="1" dirty="0"/>
              <a:t>internetu</a:t>
            </a:r>
            <a:r>
              <a:rPr lang="cs-CZ" sz="14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56743"/>
            <a:ext cx="2212215" cy="22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Řešení technických </a:t>
            </a:r>
            <a:r>
              <a:rPr lang="cs-CZ" sz="2400" dirty="0" smtClean="0"/>
              <a:t>problémů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141989"/>
            <a:ext cx="4227446" cy="359561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Pokud program neodpovídá: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Jiné aplikace fungují?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Zkusíme program ukončit klepnutím na tlačítko </a:t>
            </a:r>
            <a:r>
              <a:rPr lang="cs-CZ" sz="1500" b="1" dirty="0" smtClean="0">
                <a:solidFill>
                  <a:schemeClr val="tx1"/>
                </a:solidFill>
              </a:rPr>
              <a:t>Zavřít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v pravém horním rohu jeho okna. </a:t>
            </a:r>
            <a:br>
              <a:rPr lang="cs-CZ" sz="1500" dirty="0" smtClean="0">
                <a:solidFill>
                  <a:schemeClr val="tx1"/>
                </a:solidFill>
              </a:rPr>
            </a:br>
            <a:r>
              <a:rPr lang="cs-CZ" sz="1500" dirty="0" smtClean="0">
                <a:solidFill>
                  <a:schemeClr val="tx1"/>
                </a:solidFill>
              </a:rPr>
              <a:t>Časem restartujeme počítač.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/>
              <a:t>Jiné aplikace </a:t>
            </a:r>
            <a:r>
              <a:rPr lang="cs-CZ" sz="1500" b="1" dirty="0" smtClean="0"/>
              <a:t>nefungují </a:t>
            </a:r>
            <a:r>
              <a:rPr lang="cs-CZ" sz="1500" dirty="0" smtClean="0"/>
              <a:t>nebo vše funguje pomalu?</a:t>
            </a:r>
            <a:r>
              <a:rPr lang="cs-CZ" sz="1500" b="1" dirty="0" smtClean="0"/>
              <a:t>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Ihned restartujeme počítač.</a:t>
            </a:r>
            <a:endParaRPr lang="cs-CZ" sz="1500" dirty="0">
              <a:solidFill>
                <a:schemeClr val="tx1"/>
              </a:solidFill>
            </a:endParaRP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070C0"/>
                </a:solidFill>
              </a:rPr>
              <a:t>program bez </a:t>
            </a:r>
            <a:r>
              <a:rPr lang="en-US" sz="1500" i="1" dirty="0" err="1">
                <a:solidFill>
                  <a:srgbClr val="0070C0"/>
                </a:solidFill>
              </a:rPr>
              <a:t>odezvy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67916" y="3551105"/>
            <a:ext cx="4468580" cy="1036869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I v případě, že se program bez odezvy podaří ukončit, je vhodné co nejdříve </a:t>
            </a:r>
            <a:r>
              <a:rPr lang="cs-CZ" b="1" dirty="0" smtClean="0"/>
              <a:t>restartovat počítač</a:t>
            </a:r>
            <a:r>
              <a:rPr lang="cs-CZ" dirty="0" smtClean="0"/>
              <a:t>. Nefunkční („zaseknutý“, „spadlý“) program svědčí o nestabilitě systému a restart bývá nutný.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21608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/>
              <a:t>Žáci </a:t>
            </a:r>
            <a:r>
              <a:rPr lang="cs-CZ" sz="1400" dirty="0" smtClean="0"/>
              <a:t>ví</a:t>
            </a:r>
            <a:r>
              <a:rPr lang="cs-CZ" sz="1400" dirty="0"/>
              <a:t>, že </a:t>
            </a:r>
            <a:r>
              <a:rPr lang="cs-CZ" sz="1400" b="1" dirty="0" smtClean="0"/>
              <a:t>pomocí programů vytváříme dokumenty.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15" y="1251020"/>
            <a:ext cx="4453173" cy="19344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9" y="3435846"/>
            <a:ext cx="2369077" cy="11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Řešení technických </a:t>
            </a:r>
            <a:r>
              <a:rPr lang="cs-CZ" sz="2400" dirty="0" smtClean="0"/>
              <a:t>problémů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141989"/>
            <a:ext cx="4227446" cy="3595610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Nastavení počítače, přesněji jeho operačního systému, není rozhodně jednoduché.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Špatné nastavení se bez zkušeností a znalostí obtížně detekuje.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Mnohem jednodušeji se špatné nastavení provede.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/>
              <a:t>Neodborné zásahy </a:t>
            </a:r>
            <a:r>
              <a:rPr lang="cs-CZ" sz="1500" dirty="0" smtClean="0"/>
              <a:t>do systému jsou proto </a:t>
            </a:r>
            <a:r>
              <a:rPr lang="cs-CZ" sz="1500" b="1" dirty="0" smtClean="0"/>
              <a:t>nežádoucí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špatné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nastavení</a:t>
            </a:r>
            <a:endParaRPr lang="en-US" sz="1500" i="1" dirty="0">
              <a:solidFill>
                <a:schemeClr val="tx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řešení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technických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problémů:</a:t>
            </a:r>
          </a:p>
          <a:p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postup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při řešení problému s digitálním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nepropojení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bez odezvy,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špatné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nastavení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626000" y="1531470"/>
            <a:ext cx="4428000" cy="1152128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1203598"/>
            <a:ext cx="2825816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z větší části v 6. třídě.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626000" y="3423879"/>
            <a:ext cx="4428000" cy="444015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3075806"/>
            <a:ext cx="2969832" cy="3278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Necháme do 8.–9. třídy.</a:t>
            </a:r>
          </a:p>
        </p:txBody>
      </p:sp>
    </p:spTree>
    <p:extLst>
      <p:ext uri="{BB962C8B-B14F-4D97-AF65-F5344CB8AC3E}">
        <p14:creationId xmlns:p14="http://schemas.microsoft.com/office/powerpoint/2010/main" val="27079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 animBg="1"/>
      <p:bldP spid="17" grpId="0" animBg="1"/>
      <p:bldP spid="1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Vzdělávací oblast INFORMATIKA, část DIGITÁLNÍ </a:t>
            </a:r>
            <a:r>
              <a:rPr lang="cs-CZ" sz="2400" dirty="0" smtClean="0"/>
              <a:t>TECHNOLOGIE</a:t>
            </a: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0070C0"/>
                </a:solidFill>
              </a:rPr>
              <a:t>DIGITÁLNÍ TECHNOLOGIE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89144" indent="0" algn="ctr">
              <a:spcBef>
                <a:spcPts val="3000"/>
              </a:spcBef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r>
              <a:rPr lang="pl-PL" sz="2400" b="1" dirty="0"/>
              <a:t>Co ví a umí (budou časem umět) žáci z  </a:t>
            </a:r>
            <a:r>
              <a:rPr lang="pl-PL" sz="2400" b="1" dirty="0">
                <a:solidFill>
                  <a:srgbClr val="0070C0"/>
                </a:solidFill>
              </a:rPr>
              <a:t>1. stupně</a:t>
            </a:r>
            <a:r>
              <a:rPr lang="pl-PL" sz="2400" b="1" dirty="0"/>
              <a:t>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6408" y="790286"/>
            <a:ext cx="941588" cy="7076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35" y="1590228"/>
            <a:ext cx="537173" cy="66113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29256"/>
            <a:ext cx="3285376" cy="13544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80" y="1347614"/>
            <a:ext cx="3117540" cy="18354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392" y="2466620"/>
            <a:ext cx="426985" cy="79208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783" y="3507854"/>
            <a:ext cx="743213" cy="10409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05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útoky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cíle a metody útočníků, nebezpečné aplikace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systémy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digitálních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 a dat – aktualizace, antivir, firewall, bezpečná práce s hesly a správce hesel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dvoufaktorová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autentizace,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šifrování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 a komunikace,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zálohování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archivace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915566"/>
            <a:ext cx="3960440" cy="3415301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Problematika </a:t>
            </a:r>
            <a:r>
              <a:rPr lang="cs-CZ" sz="1500" b="1" dirty="0" smtClean="0">
                <a:solidFill>
                  <a:srgbClr val="0070C0"/>
                </a:solidFill>
              </a:rPr>
              <a:t>bezpečnosti IT zařízení </a:t>
            </a:r>
            <a:r>
              <a:rPr lang="cs-CZ" sz="1500" dirty="0" smtClean="0"/>
              <a:t>je složitá, komplexní a vyžaduje poměrně hluboké technické znalosti.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Na druhou stranu bezpečnost je důležitá pro každého uživatele IT, tedy i pro žáky 6. třídy.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 6.–7. třídě </a:t>
            </a:r>
            <a:r>
              <a:rPr lang="cs-CZ" sz="1500" dirty="0" smtClean="0">
                <a:solidFill>
                  <a:schemeClr val="tx1"/>
                </a:solidFill>
              </a:rPr>
              <a:t>proto vysvětlíme a ukážeme pouze </a:t>
            </a:r>
            <a:r>
              <a:rPr lang="cs-CZ" sz="1500" b="1" dirty="0" smtClean="0">
                <a:solidFill>
                  <a:srgbClr val="0070C0"/>
                </a:solidFill>
              </a:rPr>
              <a:t>několik bezpečnostních prvků a zásad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chemeClr val="tx1"/>
                </a:solidFill>
              </a:rPr>
              <a:t>Výklad</a:t>
            </a:r>
            <a:r>
              <a:rPr lang="cs-CZ" sz="1500" dirty="0" smtClean="0">
                <a:solidFill>
                  <a:schemeClr val="tx1"/>
                </a:solidFill>
              </a:rPr>
              <a:t>, </a:t>
            </a:r>
            <a:r>
              <a:rPr lang="cs-CZ" sz="1500" b="1" dirty="0" smtClean="0">
                <a:solidFill>
                  <a:schemeClr val="tx1"/>
                </a:solidFill>
              </a:rPr>
              <a:t>jak</a:t>
            </a:r>
            <a:r>
              <a:rPr lang="cs-CZ" sz="1500" dirty="0" smtClean="0">
                <a:solidFill>
                  <a:schemeClr val="tx1"/>
                </a:solidFill>
              </a:rPr>
              <a:t> probíhají útoky a </a:t>
            </a:r>
            <a:r>
              <a:rPr lang="cs-CZ" sz="1500" b="1" dirty="0" smtClean="0">
                <a:solidFill>
                  <a:schemeClr val="tx1"/>
                </a:solidFill>
              </a:rPr>
              <a:t>jak</a:t>
            </a:r>
            <a:r>
              <a:rPr lang="cs-CZ" sz="1500" dirty="0" smtClean="0">
                <a:solidFill>
                  <a:schemeClr val="tx1"/>
                </a:solidFill>
              </a:rPr>
              <a:t> funguje zabezpečení proti nim ponecháme do 8.–9. třídy.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Bezpečnost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Bezpečnost </a:t>
            </a:r>
            <a:r>
              <a:rPr lang="cs-CZ" sz="2400" dirty="0" smtClean="0"/>
              <a:t>– cíle útočníků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5"/>
            <a:ext cx="4227446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Cíle útočníků </a:t>
            </a:r>
            <a:r>
              <a:rPr lang="cs-CZ" sz="1500" dirty="0" smtClean="0"/>
              <a:t>ukážeme nejlépe na příkladech: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>
                <a:solidFill>
                  <a:schemeClr val="tx1"/>
                </a:solidFill>
              </a:rPr>
              <a:t>Firma </a:t>
            </a:r>
            <a:r>
              <a:rPr lang="cs-CZ" sz="1500" b="1" dirty="0" smtClean="0">
                <a:solidFill>
                  <a:schemeClr val="tx1"/>
                </a:solidFill>
              </a:rPr>
              <a:t>A</a:t>
            </a:r>
            <a:r>
              <a:rPr lang="cs-CZ" sz="1500" dirty="0" smtClean="0">
                <a:solidFill>
                  <a:schemeClr val="tx1"/>
                </a:solidFill>
              </a:rPr>
              <a:t> vyvíjí nové letadlo. Na jeho vývoji pracují stovky lidí. Jeho plány jsou </a:t>
            </a:r>
            <a:r>
              <a:rPr lang="cs-CZ" sz="1500" b="1" dirty="0" smtClean="0">
                <a:solidFill>
                  <a:schemeClr val="tx1"/>
                </a:solidFill>
              </a:rPr>
              <a:t>soubory</a:t>
            </a:r>
            <a:r>
              <a:rPr lang="cs-CZ" sz="1500" dirty="0" smtClean="0">
                <a:solidFill>
                  <a:schemeClr val="tx1"/>
                </a:solidFill>
              </a:rPr>
              <a:t> </a:t>
            </a:r>
            <a:r>
              <a:rPr lang="cs-CZ" sz="1500" b="1" dirty="0" smtClean="0">
                <a:solidFill>
                  <a:schemeClr val="tx1"/>
                </a:solidFill>
              </a:rPr>
              <a:t>v počítači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Jiná (konkurenční) firma </a:t>
            </a:r>
            <a:r>
              <a:rPr lang="cs-CZ" sz="1500" b="1" dirty="0" smtClean="0"/>
              <a:t>B</a:t>
            </a:r>
            <a:r>
              <a:rPr lang="cs-CZ" sz="1500" dirty="0" smtClean="0"/>
              <a:t> také chce vytvořit nový letoun. Buď také zaplatí práci stovek lidí, nebo…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>
                <a:solidFill>
                  <a:schemeClr val="tx1"/>
                </a:solidFill>
              </a:rPr>
              <a:t>se pokusí ukrást hotové plány, </a:t>
            </a:r>
            <a:r>
              <a:rPr lang="cs-CZ" sz="1500" b="1" dirty="0" smtClean="0">
                <a:solidFill>
                  <a:schemeClr val="tx1"/>
                </a:solidFill>
              </a:rPr>
              <a:t>soubory z počítačů </a:t>
            </a:r>
            <a:r>
              <a:rPr lang="cs-CZ" sz="1500" dirty="0" smtClean="0">
                <a:solidFill>
                  <a:schemeClr val="tx1"/>
                </a:solidFill>
              </a:rPr>
              <a:t>firmy A.</a:t>
            </a:r>
            <a:endParaRPr lang="cs-CZ" sz="1500" dirty="0">
              <a:solidFill>
                <a:schemeClr val="tx1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Soubory v počítači mohou mít obrovskou cenu.</a:t>
            </a: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útoky</a:t>
            </a:r>
            <a:r>
              <a:rPr lang="en-US" sz="1500" i="1" dirty="0">
                <a:solidFill>
                  <a:srgbClr val="0070C0"/>
                </a:solidFill>
              </a:rPr>
              <a:t> – </a:t>
            </a:r>
            <a:r>
              <a:rPr lang="en-US" sz="1500" i="1" dirty="0" err="1">
                <a:solidFill>
                  <a:srgbClr val="0070C0"/>
                </a:solidFill>
              </a:rPr>
              <a:t>cíle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metody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útočníků</a:t>
            </a:r>
            <a:r>
              <a:rPr lang="en-US" sz="1500" i="1" dirty="0">
                <a:solidFill>
                  <a:schemeClr val="tx1"/>
                </a:solidFill>
              </a:rPr>
              <a:t>,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nebezpečné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aplikace</a:t>
            </a:r>
            <a:r>
              <a:rPr lang="en-US" sz="1500" i="1" dirty="0">
                <a:solidFill>
                  <a:schemeClr val="tx1"/>
                </a:solidFill>
              </a:rPr>
              <a:t> a </a:t>
            </a:r>
            <a:r>
              <a:rPr lang="en-US" sz="1500" i="1" dirty="0" err="1">
                <a:solidFill>
                  <a:schemeClr val="tx1"/>
                </a:solidFill>
              </a:rPr>
              <a:t>systémy</a:t>
            </a:r>
            <a:endParaRPr lang="en-US" sz="1500" i="1" dirty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3" y="3723878"/>
            <a:ext cx="4227446" cy="57606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Cílem útočníků jsou </a:t>
            </a:r>
            <a:r>
              <a:rPr lang="cs-CZ" b="1" dirty="0" smtClean="0"/>
              <a:t>data</a:t>
            </a:r>
            <a:r>
              <a:rPr lang="cs-CZ" dirty="0" smtClean="0"/>
              <a:t> (dokumenty, soubory) </a:t>
            </a:r>
            <a:r>
              <a:rPr lang="cs-CZ" b="1" dirty="0" smtClean="0"/>
              <a:t>z cizích počítačů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8695"/>
            <a:ext cx="3706029" cy="1853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067694"/>
            <a:ext cx="34567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Bezpečnost – cíle útočníků (6. třída)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5"/>
            <a:ext cx="4227446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Cíle útočníků </a:t>
            </a:r>
            <a:r>
              <a:rPr lang="cs-CZ" sz="1500" dirty="0" smtClean="0"/>
              <a:t>ukážeme nejlépe na příkladech: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Peníze</a:t>
            </a:r>
            <a:r>
              <a:rPr lang="cs-CZ" sz="1500" dirty="0" smtClean="0">
                <a:solidFill>
                  <a:schemeClr val="tx1"/>
                </a:solidFill>
              </a:rPr>
              <a:t> má dnes naprostá většina lidí uloženy na </a:t>
            </a:r>
            <a:r>
              <a:rPr lang="cs-CZ" sz="1500" b="1" dirty="0" smtClean="0">
                <a:solidFill>
                  <a:schemeClr val="tx1"/>
                </a:solidFill>
              </a:rPr>
              <a:t>bankovních účtech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Pro správu těchto peněz se používají </a:t>
            </a:r>
            <a:r>
              <a:rPr lang="cs-CZ" sz="1500" b="1" dirty="0" smtClean="0"/>
              <a:t>bankovní počítačové aplikace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Útočník, který by zjistil naše </a:t>
            </a:r>
            <a:r>
              <a:rPr lang="cs-CZ" sz="1500" b="1" dirty="0" smtClean="0"/>
              <a:t>přihlašovací údaje</a:t>
            </a:r>
            <a:r>
              <a:rPr lang="cs-CZ" sz="1500" dirty="0" smtClean="0"/>
              <a:t>, by mohl naše peníze </a:t>
            </a:r>
            <a:r>
              <a:rPr lang="cs-CZ" sz="1500" b="1" dirty="0" smtClean="0"/>
              <a:t>ukrást</a:t>
            </a:r>
            <a:r>
              <a:rPr lang="cs-CZ" sz="1500" dirty="0" smtClean="0"/>
              <a:t>.</a:t>
            </a:r>
            <a:endParaRPr lang="cs-CZ" sz="1500" dirty="0">
              <a:solidFill>
                <a:schemeClr val="tx1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Přes počítače máme přístup ke svým penězům.</a:t>
            </a: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útoky</a:t>
            </a:r>
            <a:r>
              <a:rPr lang="en-US" sz="1500" i="1" dirty="0">
                <a:solidFill>
                  <a:srgbClr val="0070C0"/>
                </a:solidFill>
              </a:rPr>
              <a:t> – </a:t>
            </a:r>
            <a:r>
              <a:rPr lang="en-US" sz="1500" i="1" dirty="0" err="1">
                <a:solidFill>
                  <a:srgbClr val="0070C0"/>
                </a:solidFill>
              </a:rPr>
              <a:t>cíle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metody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útočníků</a:t>
            </a:r>
            <a:r>
              <a:rPr lang="en-US" sz="1500" i="1" dirty="0">
                <a:solidFill>
                  <a:schemeClr val="tx1"/>
                </a:solidFill>
              </a:rPr>
              <a:t>,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nebezpečné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aplikace</a:t>
            </a:r>
            <a:r>
              <a:rPr lang="en-US" sz="1500" i="1" dirty="0">
                <a:solidFill>
                  <a:schemeClr val="tx1"/>
                </a:solidFill>
              </a:rPr>
              <a:t> a </a:t>
            </a:r>
            <a:r>
              <a:rPr lang="en-US" sz="1500" i="1" dirty="0" err="1">
                <a:solidFill>
                  <a:schemeClr val="tx1"/>
                </a:solidFill>
              </a:rPr>
              <a:t>systémy</a:t>
            </a:r>
            <a:endParaRPr lang="en-US" sz="1500" i="1" dirty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3" y="3651870"/>
            <a:ext cx="4227446" cy="57606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Cílem útočníků jsou naše </a:t>
            </a:r>
            <a:r>
              <a:rPr lang="cs-CZ" b="1" dirty="0" smtClean="0"/>
              <a:t>peníze.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21608"/>
            <a:ext cx="2027900" cy="235419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75" y="1224136"/>
            <a:ext cx="2434363" cy="185167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26875" y="4011910"/>
            <a:ext cx="4521297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Další cíle – počítačové zdroje, úmyslné poškození napadeného… nyní zmiňovat nemusíme.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941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Bezpečnost – </a:t>
            </a:r>
            <a:r>
              <a:rPr lang="cs-CZ" sz="2400" dirty="0" smtClean="0"/>
              <a:t>metody </a:t>
            </a:r>
            <a:r>
              <a:rPr lang="cs-CZ" sz="2400" dirty="0"/>
              <a:t>útočníků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5"/>
            <a:ext cx="4227446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Metody útočníků </a:t>
            </a:r>
            <a:r>
              <a:rPr lang="cs-CZ" sz="1500" dirty="0" smtClean="0"/>
              <a:t>ukážeme nejlépe na příkladech: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>
                <a:solidFill>
                  <a:schemeClr val="tx1"/>
                </a:solidFill>
              </a:rPr>
              <a:t>Útočník se díky svým „úžasným“ schopnostem a „super“ programům „nabourá“ do našeho počítače, ukradne všechna data a třeba i všechny peníze.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Aby to nešlo příliš jednoduše, jsou k dispozici </a:t>
            </a:r>
            <a:r>
              <a:rPr lang="cs-CZ" sz="1500" b="1" dirty="0" smtClean="0">
                <a:solidFill>
                  <a:srgbClr val="0070C0"/>
                </a:solidFill>
              </a:rPr>
              <a:t>technická a organizační opatření</a:t>
            </a:r>
            <a:r>
              <a:rPr lang="cs-CZ" sz="1500" dirty="0" smtClean="0"/>
              <a:t>, která tomu brání (viz dále v této kapitole).</a:t>
            </a: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útoky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– </a:t>
            </a:r>
            <a:r>
              <a:rPr lang="en-US" sz="1500" i="1" dirty="0" err="1">
                <a:solidFill>
                  <a:schemeClr val="tx1"/>
                </a:solidFill>
              </a:rPr>
              <a:t>cíle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metody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útočníků</a:t>
            </a:r>
            <a:r>
              <a:rPr lang="en-US" sz="1500" i="1" dirty="0">
                <a:solidFill>
                  <a:schemeClr val="tx1"/>
                </a:solidFill>
              </a:rPr>
              <a:t>,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nebezpečné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aplikace</a:t>
            </a:r>
            <a:r>
              <a:rPr lang="en-US" sz="1500" i="1" dirty="0">
                <a:solidFill>
                  <a:schemeClr val="tx1"/>
                </a:solidFill>
              </a:rPr>
              <a:t> a </a:t>
            </a:r>
            <a:r>
              <a:rPr lang="en-US" sz="1500" i="1" dirty="0" err="1">
                <a:solidFill>
                  <a:schemeClr val="tx1"/>
                </a:solidFill>
              </a:rPr>
              <a:t>systémy</a:t>
            </a:r>
            <a:endParaRPr lang="en-US" sz="1500" i="1" dirty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3" y="3363838"/>
            <a:ext cx="4227446" cy="129614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Doporučuji zdůraznit, že takto sice probíhá většina útoků ve filmech, </a:t>
            </a:r>
            <a:r>
              <a:rPr lang="cs-CZ" b="1" dirty="0" smtClean="0"/>
              <a:t>ve skutečnosti jsou takové útoky spíše výjimečné</a:t>
            </a:r>
            <a:r>
              <a:rPr lang="cs-CZ" dirty="0" smtClean="0"/>
              <a:t>. </a:t>
            </a:r>
          </a:p>
          <a:p>
            <a:pPr marL="0">
              <a:spcBef>
                <a:spcPts val="600"/>
              </a:spcBef>
            </a:pPr>
            <a:r>
              <a:rPr lang="cs-CZ" dirty="0" smtClean="0"/>
              <a:t>Naprostá většina útoků využívá </a:t>
            </a:r>
            <a:r>
              <a:rPr lang="cs-CZ" b="1" dirty="0" smtClean="0"/>
              <a:t>neopatrnost a neznalost lidí</a:t>
            </a:r>
            <a:r>
              <a:rPr lang="cs-CZ" dirty="0" smtClean="0"/>
              <a:t>. </a:t>
            </a:r>
            <a:r>
              <a:rPr lang="cs-CZ" dirty="0"/>
              <a:t>Uživatelů počítačů. </a:t>
            </a:r>
            <a:r>
              <a:rPr lang="cs-CZ" b="1" dirty="0" smtClean="0"/>
              <a:t>Nás.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6" y="733322"/>
            <a:ext cx="2437116" cy="16222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02" y="2016224"/>
            <a:ext cx="266886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Bezpečnost – metody útočníků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5"/>
            <a:ext cx="4320480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Metody útočníků </a:t>
            </a:r>
            <a:r>
              <a:rPr lang="cs-CZ" sz="1500" dirty="0" smtClean="0"/>
              <a:t>ukážeme nejlépe na příkladech: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Útočník nás požádá </a:t>
            </a:r>
            <a:r>
              <a:rPr lang="cs-CZ" sz="1500" dirty="0" smtClean="0">
                <a:solidFill>
                  <a:schemeClr val="tx1"/>
                </a:solidFill>
              </a:rPr>
              <a:t>o naše hesla, případně o spuštění zavirovaného programu…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a my mu </a:t>
            </a:r>
            <a:r>
              <a:rPr lang="cs-CZ" sz="1500" b="1" dirty="0" smtClean="0">
                <a:solidFill>
                  <a:srgbClr val="C00000"/>
                </a:solidFill>
              </a:rPr>
              <a:t>hesla pošleme </a:t>
            </a:r>
            <a:r>
              <a:rPr lang="cs-CZ" sz="1500" dirty="0" smtClean="0"/>
              <a:t>a </a:t>
            </a:r>
            <a:r>
              <a:rPr lang="cs-CZ" sz="1500" b="1" dirty="0" smtClean="0">
                <a:solidFill>
                  <a:srgbClr val="C00000"/>
                </a:solidFill>
              </a:rPr>
              <a:t>vir spustíme</a:t>
            </a:r>
            <a:r>
              <a:rPr lang="cs-CZ" sz="1500" dirty="0" smtClean="0"/>
              <a:t>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Vypadá to zvláštně. </a:t>
            </a:r>
            <a:r>
              <a:rPr lang="cs-CZ" sz="1500" b="1" dirty="0" smtClean="0"/>
              <a:t>Přesto takto funguje </a:t>
            </a:r>
            <a:r>
              <a:rPr lang="cs-CZ" sz="1500" b="1" dirty="0" smtClean="0">
                <a:solidFill>
                  <a:srgbClr val="0070C0"/>
                </a:solidFill>
              </a:rPr>
              <a:t>naprostá většina útoků.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Podvody </a:t>
            </a:r>
            <a:r>
              <a:rPr lang="cs-CZ" sz="1500" dirty="0" smtClean="0"/>
              <a:t>jsou nejčastějším způsobem útoku. Často velmi promyšlené, nenápadné a těžko odhalitelné.</a:t>
            </a:r>
          </a:p>
          <a:p>
            <a:pPr marL="435432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/>
              <a:t>Podle IT vyspělosti žáků je možné ukázat </a:t>
            </a:r>
            <a:r>
              <a:rPr lang="cs-CZ" sz="1500" dirty="0" smtClean="0"/>
              <a:t>aktuální příklady </a:t>
            </a:r>
            <a:r>
              <a:rPr lang="cs-CZ" sz="1500" dirty="0"/>
              <a:t>podvodů, které jsou žáci schopni pochopit</a:t>
            </a:r>
            <a:r>
              <a:rPr lang="cs-CZ" sz="1500" dirty="0" smtClean="0"/>
              <a:t>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útoky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– </a:t>
            </a:r>
            <a:r>
              <a:rPr lang="en-US" sz="1500" i="1" dirty="0" err="1">
                <a:solidFill>
                  <a:schemeClr val="tx1"/>
                </a:solidFill>
              </a:rPr>
              <a:t>cíle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metody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útočníků</a:t>
            </a:r>
            <a:r>
              <a:rPr lang="en-US" sz="1500" i="1" dirty="0">
                <a:solidFill>
                  <a:schemeClr val="tx1"/>
                </a:solidFill>
              </a:rPr>
              <a:t>,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nebezpečné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aplikace</a:t>
            </a:r>
            <a:r>
              <a:rPr lang="en-US" sz="1500" i="1" dirty="0">
                <a:solidFill>
                  <a:schemeClr val="tx1"/>
                </a:solidFill>
              </a:rPr>
              <a:t> a </a:t>
            </a:r>
            <a:r>
              <a:rPr lang="en-US" sz="1500" i="1" dirty="0" err="1">
                <a:solidFill>
                  <a:schemeClr val="tx1"/>
                </a:solidFill>
              </a:rPr>
              <a:t>systémy</a:t>
            </a:r>
            <a:endParaRPr lang="en-US" sz="1500" i="1" dirty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33" y="702011"/>
            <a:ext cx="2335123" cy="17951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33" y="2615458"/>
            <a:ext cx="4063315" cy="204118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35488" y="2615457"/>
            <a:ext cx="4227446" cy="2062065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Většina útoků začíná podvodným mailem, webem, aplikací. Útočníci </a:t>
            </a:r>
            <a:r>
              <a:rPr lang="cs-CZ" b="1" dirty="0" smtClean="0"/>
              <a:t>hodně nabízejí </a:t>
            </a:r>
            <a:r>
              <a:rPr lang="cs-CZ" dirty="0" smtClean="0"/>
              <a:t>nebo </a:t>
            </a:r>
            <a:r>
              <a:rPr lang="cs-CZ" b="1" dirty="0" smtClean="0"/>
              <a:t>vzbuzují strach</a:t>
            </a:r>
            <a:r>
              <a:rPr lang="cs-CZ" dirty="0" smtClean="0"/>
              <a:t>, vydávají se za banku, poštu (nebo školu), využívají známé osobnosti atd. atd.</a:t>
            </a:r>
          </a:p>
          <a:p>
            <a:pPr marL="0">
              <a:spcBef>
                <a:spcPts val="600"/>
              </a:spcBef>
            </a:pPr>
            <a:r>
              <a:rPr lang="cs-CZ" dirty="0" smtClean="0"/>
              <a:t>Typickým rysem podvodu je dále „tlačení na pilu“, tedy </a:t>
            </a:r>
            <a:r>
              <a:rPr lang="cs-CZ" b="1" dirty="0" smtClean="0"/>
              <a:t>výzva k okamžité akci </a:t>
            </a:r>
            <a:r>
              <a:rPr lang="cs-CZ" dirty="0" smtClean="0"/>
              <a:t>(pouze dnes…).</a:t>
            </a:r>
          </a:p>
          <a:p>
            <a:pPr marL="0">
              <a:spcBef>
                <a:spcPts val="600"/>
              </a:spcBef>
            </a:pPr>
            <a:r>
              <a:rPr lang="cs-CZ" dirty="0" smtClean="0"/>
              <a:t>Obranou (kromě znalostí) je neustálá </a:t>
            </a:r>
            <a:r>
              <a:rPr lang="cs-CZ" b="1" dirty="0" smtClean="0"/>
              <a:t>opatrnost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1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nebezpečné aplikace a </a:t>
            </a:r>
            <a:r>
              <a:rPr lang="cs-CZ" sz="2400" dirty="0" smtClean="0"/>
              <a:t>systémy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5"/>
            <a:ext cx="4320480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Nebezpečné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aplikace</a:t>
            </a:r>
            <a:r>
              <a:rPr lang="cs-CZ" sz="1500" dirty="0" smtClean="0"/>
              <a:t> jsou programy, které vykonávají nějakou škodlivou činnost.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Označují se výrazy: </a:t>
            </a:r>
            <a:r>
              <a:rPr lang="cs-CZ" sz="1500" b="1" dirty="0" smtClean="0">
                <a:solidFill>
                  <a:srgbClr val="0070C0"/>
                </a:solidFill>
              </a:rPr>
              <a:t>počítačový vir </a:t>
            </a:r>
            <a:r>
              <a:rPr lang="cs-CZ" sz="1500" dirty="0" smtClean="0"/>
              <a:t>nebo </a:t>
            </a:r>
            <a:r>
              <a:rPr lang="cs-CZ" sz="1500" b="1" dirty="0" smtClean="0">
                <a:solidFill>
                  <a:srgbClr val="0070C0"/>
                </a:solidFill>
              </a:rPr>
              <a:t>červ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cs-CZ" sz="1500" b="1" dirty="0" smtClean="0">
                <a:solidFill>
                  <a:srgbClr val="0070C0"/>
                </a:solidFill>
              </a:rPr>
              <a:t>Dostanou se </a:t>
            </a:r>
            <a:r>
              <a:rPr lang="cs-CZ" sz="1500" b="1" dirty="0" smtClean="0"/>
              <a:t>chybou v systému </a:t>
            </a:r>
            <a:r>
              <a:rPr lang="cs-CZ" sz="1500" dirty="0" smtClean="0"/>
              <a:t>nebo častěji </a:t>
            </a:r>
            <a:r>
              <a:rPr lang="cs-CZ" sz="1500" b="1" dirty="0" smtClean="0"/>
              <a:t>naší chybou</a:t>
            </a:r>
            <a:r>
              <a:rPr lang="cs-CZ" sz="1500" dirty="0" smtClean="0"/>
              <a:t> (podvodem) </a:t>
            </a:r>
            <a:r>
              <a:rPr lang="cs-CZ" sz="1500" b="1" dirty="0" smtClean="0">
                <a:solidFill>
                  <a:srgbClr val="0070C0"/>
                </a:solidFill>
              </a:rPr>
              <a:t>do našeho počítače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cs-CZ" sz="1500" b="1" dirty="0" smtClean="0">
                <a:solidFill>
                  <a:srgbClr val="0070C0"/>
                </a:solidFill>
              </a:rPr>
              <a:t>Vykonávají</a:t>
            </a:r>
            <a:r>
              <a:rPr lang="cs-CZ" sz="1500" dirty="0" smtClean="0"/>
              <a:t> </a:t>
            </a:r>
            <a:r>
              <a:rPr lang="cs-CZ" sz="1500" b="1" dirty="0" smtClean="0"/>
              <a:t>škodlivou činnost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/>
              <a:t>Sledují</a:t>
            </a:r>
            <a:r>
              <a:rPr lang="cs-CZ" sz="1500" dirty="0" smtClean="0"/>
              <a:t>, co na počítači děláme a snaží se zjistit naše hesla. (Viz cíle útočníků – peníze.)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/>
              <a:t>Odesílají</a:t>
            </a:r>
            <a:r>
              <a:rPr lang="cs-CZ" sz="1500" dirty="0" smtClean="0"/>
              <a:t> naše soubory útočníkovi. </a:t>
            </a:r>
            <a:r>
              <a:rPr lang="cs-CZ" sz="1500" dirty="0"/>
              <a:t>(Viz cíle útočníků – </a:t>
            </a:r>
            <a:r>
              <a:rPr lang="cs-CZ" sz="1500" dirty="0" smtClean="0"/>
              <a:t>cenné soubory.)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/>
              <a:t>Napadají</a:t>
            </a:r>
            <a:r>
              <a:rPr lang="cs-CZ" sz="1500" dirty="0" smtClean="0"/>
              <a:t> na povel útočníka jiné počítače.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útoky</a:t>
            </a:r>
            <a:r>
              <a:rPr lang="en-US" sz="1500" i="1" dirty="0">
                <a:solidFill>
                  <a:schemeClr val="tx1"/>
                </a:solidFill>
              </a:rPr>
              <a:t> – </a:t>
            </a:r>
            <a:r>
              <a:rPr lang="en-US" sz="1500" i="1" dirty="0" err="1">
                <a:solidFill>
                  <a:schemeClr val="tx1"/>
                </a:solidFill>
              </a:rPr>
              <a:t>cíle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metody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útočníků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nebezpečné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aplikace</a:t>
            </a:r>
            <a:r>
              <a:rPr lang="en-US" sz="1500" i="1" dirty="0">
                <a:solidFill>
                  <a:srgbClr val="0070C0"/>
                </a:solidFill>
              </a:rPr>
              <a:t> a </a:t>
            </a:r>
            <a:r>
              <a:rPr lang="en-US" sz="1500" i="1" dirty="0" err="1">
                <a:solidFill>
                  <a:srgbClr val="0070C0"/>
                </a:solidFill>
              </a:rPr>
              <a:t>systémy</a:t>
            </a:r>
            <a:endParaRPr lang="en-US" sz="1500" i="1" dirty="0">
              <a:solidFill>
                <a:srgbClr val="0070C0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667135" y="3651870"/>
            <a:ext cx="4227446" cy="57606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Stručně řečeno: škodlivé aplikace (viry, červy) se nejdříve </a:t>
            </a:r>
            <a:r>
              <a:rPr lang="cs-CZ" b="1" dirty="0" smtClean="0"/>
              <a:t>šíří </a:t>
            </a:r>
            <a:r>
              <a:rPr lang="cs-CZ" dirty="0" smtClean="0"/>
              <a:t>a potom </a:t>
            </a:r>
            <a:r>
              <a:rPr lang="cs-CZ" b="1" dirty="0" smtClean="0"/>
              <a:t>škodí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3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útoky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cíle a metody útočníků, nebezpečné aplikace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systémy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digitálních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 a dat – aktualizace, antivir, firewall, bezpečná práce s hesly a správce hesel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dvoufaktorová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autentizace,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šifrování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 a komunikace,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zálohování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archivace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771550"/>
            <a:ext cx="3888432" cy="388843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Cílem první části je sdělit žákům (závažná) fakta, a to že: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Počítačová data</a:t>
            </a:r>
            <a:r>
              <a:rPr lang="cs-CZ" sz="1500" dirty="0" smtClean="0">
                <a:solidFill>
                  <a:schemeClr val="tx1"/>
                </a:solidFill>
              </a:rPr>
              <a:t> mohou mít obrovskou cenu.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Přes počítače </a:t>
            </a:r>
            <a:r>
              <a:rPr lang="cs-CZ" sz="1500" dirty="0" smtClean="0">
                <a:solidFill>
                  <a:schemeClr val="tx1"/>
                </a:solidFill>
              </a:rPr>
              <a:t>se útočníci mohou dostat k našim </a:t>
            </a:r>
            <a:r>
              <a:rPr lang="cs-CZ" sz="1500" b="1" dirty="0" smtClean="0">
                <a:solidFill>
                  <a:srgbClr val="0070C0"/>
                </a:solidFill>
              </a:rPr>
              <a:t>penězům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Nejčastější metodou útoku je </a:t>
            </a:r>
            <a:r>
              <a:rPr lang="cs-CZ" sz="1500" b="1" dirty="0" smtClean="0">
                <a:solidFill>
                  <a:srgbClr val="0070C0"/>
                </a:solidFill>
              </a:rPr>
              <a:t>podvod</a:t>
            </a:r>
            <a:r>
              <a:rPr lang="cs-CZ" sz="1500" dirty="0" smtClean="0">
                <a:solidFill>
                  <a:schemeClr val="tx1"/>
                </a:solidFill>
              </a:rPr>
              <a:t>. Tedy útočník nás </a:t>
            </a:r>
            <a:r>
              <a:rPr lang="cs-CZ" sz="1500" b="1" dirty="0" smtClean="0">
                <a:solidFill>
                  <a:schemeClr val="tx1"/>
                </a:solidFill>
              </a:rPr>
              <a:t>přelstí</a:t>
            </a:r>
            <a:r>
              <a:rPr lang="cs-CZ" sz="1500" dirty="0" smtClean="0">
                <a:solidFill>
                  <a:schemeClr val="tx1"/>
                </a:solidFill>
              </a:rPr>
              <a:t>, přesvědčí nás, že spouštíme užitečný program.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Nebezpečnou aplikaci </a:t>
            </a:r>
            <a:r>
              <a:rPr lang="cs-CZ" sz="1500" dirty="0" smtClean="0">
                <a:solidFill>
                  <a:schemeClr val="tx1"/>
                </a:solidFill>
              </a:rPr>
              <a:t>lehce nepoznáme a její činnost (hned) nevidíme.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Nejdůležitější části zabezpečení </a:t>
            </a:r>
            <a:r>
              <a:rPr lang="cs-CZ" sz="1500" dirty="0">
                <a:solidFill>
                  <a:schemeClr val="tx1"/>
                </a:solidFill>
              </a:rPr>
              <a:t>počítače (našich dat a peněz) jsou naše </a:t>
            </a:r>
            <a:r>
              <a:rPr lang="cs-CZ" sz="1500" b="1" dirty="0">
                <a:solidFill>
                  <a:srgbClr val="0070C0"/>
                </a:solidFill>
              </a:rPr>
              <a:t>znalosti</a:t>
            </a:r>
            <a:r>
              <a:rPr lang="cs-CZ" sz="1500" dirty="0">
                <a:solidFill>
                  <a:schemeClr val="tx1"/>
                </a:solidFill>
              </a:rPr>
              <a:t>, zkušenosti a naše </a:t>
            </a:r>
            <a:r>
              <a:rPr lang="cs-CZ" sz="1500" b="1" dirty="0">
                <a:solidFill>
                  <a:srgbClr val="0070C0"/>
                </a:solidFill>
              </a:rPr>
              <a:t>opatrnost</a:t>
            </a:r>
            <a:r>
              <a:rPr lang="cs-CZ" sz="1500" dirty="0">
                <a:solidFill>
                  <a:schemeClr val="tx1"/>
                </a:solidFill>
              </a:rPr>
              <a:t>.</a:t>
            </a:r>
          </a:p>
          <a:p>
            <a:pPr marL="435411" lvl="1" indent="-215979">
              <a:spcBef>
                <a:spcPts val="30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Bezpečnost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626000" y="1531470"/>
            <a:ext cx="4428000" cy="680240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626000" y="1203598"/>
            <a:ext cx="4428000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jen rámcově a bez podrobností v 6. třídě.</a:t>
            </a:r>
          </a:p>
        </p:txBody>
      </p:sp>
    </p:spTree>
    <p:extLst>
      <p:ext uri="{BB962C8B-B14F-4D97-AF65-F5344CB8AC3E}">
        <p14:creationId xmlns:p14="http://schemas.microsoft.com/office/powerpoint/2010/main" val="2388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zabezpečení digitálních zařízení a dat (</a:t>
            </a:r>
            <a:r>
              <a:rPr lang="cs-CZ" sz="2400" dirty="0" smtClean="0"/>
              <a:t>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6"/>
            <a:ext cx="4227445" cy="3461993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V 6. třídě není zapotřebí vykládat principy fungování technických prostředků zabezpečení počítače.</a:t>
            </a:r>
            <a:endParaRPr lang="cs-CZ" sz="1500" b="1" dirty="0" smtClean="0">
              <a:solidFill>
                <a:srgbClr val="0070C0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Součástí operačního systému počítače jsou </a:t>
            </a:r>
            <a:r>
              <a:rPr lang="cs-CZ" sz="1500" b="1" dirty="0" smtClean="0"/>
              <a:t>obranné mechanismy</a:t>
            </a:r>
            <a:r>
              <a:rPr lang="cs-CZ" sz="1500" dirty="0" smtClean="0"/>
              <a:t>, které chrání náš počítač před napadením škodlivými programy (viry).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Nejznámější ochranou je </a:t>
            </a:r>
            <a:r>
              <a:rPr lang="cs-CZ" sz="1500" b="1" dirty="0" smtClean="0">
                <a:solidFill>
                  <a:srgbClr val="0070C0"/>
                </a:solidFill>
              </a:rPr>
              <a:t>antivirový program</a:t>
            </a:r>
            <a:r>
              <a:rPr lang="cs-CZ" sz="1500" dirty="0" smtClean="0"/>
              <a:t>. Obran je však více.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 </a:t>
            </a:r>
            <a:r>
              <a:rPr lang="cs-CZ" sz="1500" b="1" dirty="0" smtClean="0"/>
              <a:t>centru zabezpečení systému </a:t>
            </a:r>
            <a:r>
              <a:rPr lang="cs-CZ" sz="1500" dirty="0" smtClean="0"/>
              <a:t>(např. Windows) vidíme, že všechny prvky zabezpečení pracují.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Pokud ne, (v 6. třídě) </a:t>
            </a:r>
            <a:r>
              <a:rPr lang="cs-CZ" sz="1500" b="1" dirty="0" smtClean="0"/>
              <a:t>upozorníme na tuto skutečnost</a:t>
            </a:r>
            <a:r>
              <a:rPr lang="cs-CZ" sz="1500" dirty="0" smtClean="0"/>
              <a:t> učitele, rodiče (někoho zkušeného a znalého).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rgbClr val="0070C0"/>
                </a:solidFill>
              </a:rPr>
              <a:t>aktualizace</a:t>
            </a:r>
            <a:r>
              <a:rPr lang="en-US" sz="1500" i="1" dirty="0">
                <a:solidFill>
                  <a:srgbClr val="0070C0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antivir</a:t>
            </a:r>
            <a:r>
              <a:rPr lang="en-US" sz="1500" i="1" dirty="0">
                <a:solidFill>
                  <a:srgbClr val="0070C0"/>
                </a:solidFill>
              </a:rPr>
              <a:t>, firewall, </a:t>
            </a:r>
            <a:r>
              <a:rPr lang="en-US" sz="1500" i="1" dirty="0" err="1">
                <a:solidFill>
                  <a:schemeClr val="tx1"/>
                </a:solidFill>
              </a:rPr>
              <a:t>bezpečná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práce</a:t>
            </a:r>
            <a:r>
              <a:rPr lang="en-US" sz="1500" i="1" dirty="0">
                <a:solidFill>
                  <a:schemeClr val="tx1"/>
                </a:solidFill>
              </a:rPr>
              <a:t> s </a:t>
            </a:r>
            <a:r>
              <a:rPr lang="en-US" sz="1500" i="1" dirty="0" err="1">
                <a:solidFill>
                  <a:schemeClr val="tx1"/>
                </a:solidFill>
              </a:rPr>
              <a:t>hesly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správce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hesel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dvoufaktorová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autentizace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667135" y="3795886"/>
            <a:ext cx="4227446" cy="79208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smtClean="0"/>
              <a:t>Prvkům zabezpečení žáci nyní nerozumí, matně tuší, že v počítači je nějaký antivir. </a:t>
            </a:r>
            <a:r>
              <a:rPr lang="cs-CZ" b="1" smtClean="0"/>
              <a:t>Umí se podívat</a:t>
            </a:r>
            <a:r>
              <a:rPr lang="cs-CZ" smtClean="0"/>
              <a:t>, zda všechny bezpečnostní prvky fungují.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9" y="721608"/>
            <a:ext cx="4227446" cy="25896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07" y="2859782"/>
            <a:ext cx="932783" cy="7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bezpečná práce s hesly </a:t>
            </a:r>
            <a:r>
              <a:rPr lang="cs-CZ" sz="2400" dirty="0" smtClean="0"/>
              <a:t>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6"/>
            <a:ext cx="4227445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Přístup k </a:t>
            </a:r>
            <a:r>
              <a:rPr lang="cs-CZ" sz="1500" dirty="0" err="1" smtClean="0"/>
              <a:t>cloudovým</a:t>
            </a:r>
            <a:r>
              <a:rPr lang="cs-CZ" sz="1500" dirty="0" smtClean="0"/>
              <a:t> službám (u žáků 6. třídy třeba </a:t>
            </a:r>
            <a:r>
              <a:rPr lang="cs-CZ" sz="1500" dirty="0" err="1" smtClean="0"/>
              <a:t>Scratch</a:t>
            </a:r>
            <a:r>
              <a:rPr lang="cs-CZ" sz="1500" dirty="0" smtClean="0"/>
              <a:t> nebo e-mail) je chráněn </a:t>
            </a:r>
            <a:r>
              <a:rPr lang="cs-CZ" sz="1500" b="1" dirty="0" smtClean="0">
                <a:solidFill>
                  <a:srgbClr val="0070C0"/>
                </a:solidFill>
              </a:rPr>
              <a:t>heslem</a:t>
            </a:r>
            <a:r>
              <a:rPr lang="cs-CZ" sz="15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Hesla chrání naše data</a:t>
            </a:r>
            <a:r>
              <a:rPr lang="cs-CZ" sz="1500" dirty="0" smtClean="0"/>
              <a:t>, u dospělých chrání i jejich </a:t>
            </a:r>
            <a:r>
              <a:rPr lang="cs-CZ" sz="1500" b="1" dirty="0" smtClean="0"/>
              <a:t>peníze</a:t>
            </a:r>
            <a:r>
              <a:rPr lang="cs-CZ" sz="1500" dirty="0" smtClean="0"/>
              <a:t>. Proto je zapotřebí dodržovat několik zásad pro jejich </a:t>
            </a:r>
            <a:r>
              <a:rPr lang="cs-CZ" sz="1500" b="1" dirty="0" smtClean="0"/>
              <a:t>tvorbu</a:t>
            </a:r>
            <a:r>
              <a:rPr lang="cs-CZ" sz="1500" dirty="0" smtClean="0"/>
              <a:t>, </a:t>
            </a:r>
            <a:r>
              <a:rPr lang="cs-CZ" sz="1500" b="1" dirty="0" smtClean="0"/>
              <a:t>používání</a:t>
            </a:r>
            <a:r>
              <a:rPr lang="cs-CZ" sz="1500" dirty="0" smtClean="0"/>
              <a:t> a </a:t>
            </a:r>
            <a:r>
              <a:rPr lang="cs-CZ" sz="1500" b="1" dirty="0" smtClean="0"/>
              <a:t>zapisování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Jednotlivá </a:t>
            </a:r>
            <a:r>
              <a:rPr lang="cs-CZ" sz="1500" b="1" dirty="0" smtClean="0"/>
              <a:t>pravidla</a:t>
            </a:r>
            <a:r>
              <a:rPr lang="cs-CZ" sz="1500" dirty="0" smtClean="0"/>
              <a:t> si dále přiblížíme. 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chemeClr val="tx1"/>
                </a:solidFill>
              </a:rPr>
              <a:t>aktualizace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antivir</a:t>
            </a:r>
            <a:r>
              <a:rPr lang="en-US" sz="1500" i="1" dirty="0">
                <a:solidFill>
                  <a:schemeClr val="tx1"/>
                </a:solidFill>
              </a:rPr>
              <a:t>, firewall, </a:t>
            </a:r>
            <a:r>
              <a:rPr lang="en-US" sz="1500" i="1" dirty="0" err="1">
                <a:solidFill>
                  <a:srgbClr val="0070C0"/>
                </a:solidFill>
              </a:rPr>
              <a:t>bezpečná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práce</a:t>
            </a:r>
            <a:r>
              <a:rPr lang="en-US" sz="1500" i="1" dirty="0">
                <a:solidFill>
                  <a:srgbClr val="0070C0"/>
                </a:solidFill>
              </a:rPr>
              <a:t> s </a:t>
            </a:r>
            <a:r>
              <a:rPr lang="en-US" sz="1500" i="1" dirty="0" err="1">
                <a:solidFill>
                  <a:srgbClr val="0070C0"/>
                </a:solidFill>
              </a:rPr>
              <a:t>hesly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správce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hesel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dvoufaktorová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autentizace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526875" y="772224"/>
            <a:ext cx="4521297" cy="336502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Poznámka: Hesla</a:t>
            </a:r>
            <a:r>
              <a:rPr lang="cs-CZ" sz="1400" dirty="0" smtClean="0"/>
              <a:t> jsou nyní dominantním způsobem zabezpečení. Poměrně brzy tomu tak nebude, velké IT firmy se dohodly na přechodu ověřování uživatelů na tzv. </a:t>
            </a:r>
            <a:r>
              <a:rPr lang="cs-CZ" sz="1400" b="1" dirty="0" smtClean="0"/>
              <a:t>certifikáty </a:t>
            </a:r>
            <a:r>
              <a:rPr lang="cs-CZ" sz="1400" b="1" dirty="0" err="1" smtClean="0"/>
              <a:t>WebAuth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Tyto certifikáty uživatele budou na straně uživatelů ověřovány pomocí </a:t>
            </a:r>
            <a:r>
              <a:rPr lang="cs-CZ" sz="1400" b="1" dirty="0" smtClean="0"/>
              <a:t>biometrických údajů</a:t>
            </a:r>
            <a:r>
              <a:rPr lang="cs-CZ" sz="1400" dirty="0" smtClean="0"/>
              <a:t>. </a:t>
            </a:r>
            <a:br>
              <a:rPr lang="cs-CZ" sz="1400" dirty="0" smtClean="0"/>
            </a:br>
            <a:r>
              <a:rPr lang="cs-CZ" sz="1400" dirty="0" smtClean="0"/>
              <a:t>Podporují je např. také dnes vydávané občanské průkazy.</a:t>
            </a:r>
          </a:p>
          <a:p>
            <a:r>
              <a:rPr lang="cs-CZ" sz="1400" dirty="0" smtClean="0"/>
              <a:t>Uživatelé (žáci) se tedy budou přihlašovat do svých služeb </a:t>
            </a:r>
            <a:r>
              <a:rPr lang="cs-CZ" sz="1400" b="1" dirty="0" smtClean="0"/>
              <a:t>otiskem prstu </a:t>
            </a:r>
            <a:r>
              <a:rPr lang="cs-CZ" sz="1400" dirty="0" smtClean="0"/>
              <a:t>nebo </a:t>
            </a:r>
            <a:r>
              <a:rPr lang="cs-CZ" sz="1400" b="1" dirty="0" err="1" smtClean="0"/>
              <a:t>skenem</a:t>
            </a:r>
            <a:r>
              <a:rPr lang="cs-CZ" sz="1400" dirty="0" smtClean="0"/>
              <a:t> </a:t>
            </a:r>
            <a:r>
              <a:rPr lang="cs-CZ" sz="1400" b="1" dirty="0" smtClean="0"/>
              <a:t>obličeje</a:t>
            </a:r>
            <a:r>
              <a:rPr lang="cs-CZ" sz="1400" dirty="0" smtClean="0"/>
              <a:t> (Face ID).</a:t>
            </a:r>
          </a:p>
          <a:p>
            <a:r>
              <a:rPr lang="cs-CZ" sz="1400" dirty="0" smtClean="0"/>
              <a:t>Aplikace sama zajistí svázání otisku prstu se správným certifikátem a přihlásí uživatele.</a:t>
            </a:r>
          </a:p>
          <a:p>
            <a:r>
              <a:rPr lang="cs-CZ" sz="1400" dirty="0" smtClean="0"/>
              <a:t>(Certifikát se trochu chová jako super dlouhé heslo. Technicky je to klíč pro asymetrické šifrování, to však pro uživatele není důležité.)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715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bezpečná práce s hesly </a:t>
            </a:r>
            <a:r>
              <a:rPr lang="cs-CZ" sz="2400" dirty="0" smtClean="0"/>
              <a:t>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6"/>
            <a:ext cx="4227445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Pravidla pro </a:t>
            </a:r>
            <a:r>
              <a:rPr lang="cs-CZ" sz="1500" b="1" dirty="0" smtClean="0">
                <a:solidFill>
                  <a:srgbClr val="0070C0"/>
                </a:solidFill>
              </a:rPr>
              <a:t>tvorbu</a:t>
            </a:r>
            <a:r>
              <a:rPr lang="cs-CZ" sz="1500" dirty="0" smtClean="0"/>
              <a:t> hesla: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Heslo </a:t>
            </a:r>
            <a:r>
              <a:rPr lang="cs-CZ" sz="1500" dirty="0" smtClean="0"/>
              <a:t>by </a:t>
            </a:r>
            <a:r>
              <a:rPr lang="cs-CZ" sz="1500" b="1" dirty="0" smtClean="0"/>
              <a:t>nemělo být žádné </a:t>
            </a:r>
            <a:r>
              <a:rPr lang="cs-CZ" sz="1500" dirty="0" smtClean="0"/>
              <a:t>české ani anglické </a:t>
            </a:r>
            <a:r>
              <a:rPr lang="cs-CZ" sz="1500" b="1" dirty="0" smtClean="0"/>
              <a:t>slovo</a:t>
            </a:r>
            <a:r>
              <a:rPr lang="cs-CZ" sz="1500" dirty="0" smtClean="0"/>
              <a:t>. 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Heslo </a:t>
            </a:r>
            <a:r>
              <a:rPr lang="cs-CZ" sz="1500" dirty="0" smtClean="0"/>
              <a:t>by mělo mít </a:t>
            </a:r>
            <a:r>
              <a:rPr lang="cs-CZ" sz="1500" b="1" dirty="0" smtClean="0"/>
              <a:t>minimálně 8 znaků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Heslo </a:t>
            </a:r>
            <a:r>
              <a:rPr lang="cs-CZ" sz="1500" dirty="0"/>
              <a:t>by mělo </a:t>
            </a:r>
            <a:r>
              <a:rPr lang="cs-CZ" sz="1500" b="1" dirty="0" smtClean="0"/>
              <a:t>obsahovat</a:t>
            </a:r>
            <a:r>
              <a:rPr lang="cs-CZ" sz="1500" dirty="0" smtClean="0"/>
              <a:t> malá a VELKÁ písmena a čísla.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chemeClr val="tx1"/>
                </a:solidFill>
              </a:rPr>
              <a:t>aktualizace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antivir</a:t>
            </a:r>
            <a:r>
              <a:rPr lang="en-US" sz="1500" i="1" dirty="0">
                <a:solidFill>
                  <a:schemeClr val="tx1"/>
                </a:solidFill>
              </a:rPr>
              <a:t>, firewall, </a:t>
            </a:r>
            <a:r>
              <a:rPr lang="en-US" sz="1500" i="1" dirty="0" err="1">
                <a:solidFill>
                  <a:srgbClr val="0070C0"/>
                </a:solidFill>
              </a:rPr>
              <a:t>bezpečná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práce</a:t>
            </a:r>
            <a:r>
              <a:rPr lang="en-US" sz="1500" i="1" dirty="0">
                <a:solidFill>
                  <a:srgbClr val="0070C0"/>
                </a:solidFill>
              </a:rPr>
              <a:t> s </a:t>
            </a:r>
            <a:r>
              <a:rPr lang="en-US" sz="1500" i="1" dirty="0" err="1">
                <a:solidFill>
                  <a:srgbClr val="0070C0"/>
                </a:solidFill>
              </a:rPr>
              <a:t>hesly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správce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hesel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dvoufaktorová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autentizace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Skupina 3"/>
          <p:cNvGrpSpPr/>
          <p:nvPr/>
        </p:nvGrpSpPr>
        <p:grpSpPr>
          <a:xfrm>
            <a:off x="4526160" y="3075806"/>
            <a:ext cx="4411388" cy="1343842"/>
            <a:chOff x="4526160" y="3075806"/>
            <a:chExt cx="4411388" cy="1343842"/>
          </a:xfrm>
        </p:grpSpPr>
        <p:sp>
          <p:nvSpPr>
            <p:cNvPr id="2" name="TextovéPole 1"/>
            <p:cNvSpPr txBox="1"/>
            <p:nvPr/>
          </p:nvSpPr>
          <p:spPr>
            <a:xfrm>
              <a:off x="4526160" y="3091992"/>
              <a:ext cx="1053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0070C0"/>
                  </a:solidFill>
                </a:rPr>
                <a:t>RTds9843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155461" y="3075806"/>
              <a:ext cx="1053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0070C0"/>
                  </a:solidFill>
                </a:rPr>
                <a:t>5782ABup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694512" y="3076447"/>
              <a:ext cx="1243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0070C0"/>
                  </a:solidFill>
                </a:rPr>
                <a:t>gtHH9845p</a:t>
              </a:r>
              <a:endParaRPr lang="cs-CZ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26160" y="3579862"/>
              <a:ext cx="1053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C00000"/>
                  </a:solidFill>
                </a:rPr>
                <a:t>gredzuio</a:t>
              </a:r>
              <a:endParaRPr lang="cs-CZ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155461" y="3579862"/>
              <a:ext cx="1053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C00000"/>
                  </a:solidFill>
                </a:rPr>
                <a:t>QWERtzui</a:t>
              </a:r>
              <a:endParaRPr lang="cs-CZ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694512" y="3580503"/>
              <a:ext cx="1053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C00000"/>
                  </a:solidFill>
                </a:rPr>
                <a:t>78965161</a:t>
              </a:r>
              <a:endParaRPr lang="cs-CZ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526160" y="4080453"/>
              <a:ext cx="1053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C00000"/>
                  </a:solidFill>
                </a:rPr>
                <a:t>xsKU</a:t>
              </a:r>
              <a:endParaRPr lang="cs-CZ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011445" y="4080453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C00000"/>
                  </a:solidFill>
                </a:rPr>
                <a:t>1234567789</a:t>
              </a:r>
              <a:endParaRPr lang="cs-CZ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95227" y="4081094"/>
              <a:ext cx="1197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C00000"/>
                  </a:solidFill>
                </a:rPr>
                <a:t>yxcasdqwe</a:t>
              </a:r>
              <a:endParaRPr lang="cs-CZ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Zástupný symbol pro obsah 1"/>
          <p:cNvSpPr txBox="1">
            <a:spLocks/>
          </p:cNvSpPr>
          <p:nvPr/>
        </p:nvSpPr>
        <p:spPr>
          <a:xfrm>
            <a:off x="4607289" y="741407"/>
            <a:ext cx="4104457" cy="233125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900"/>
              </a:spcBef>
              <a:buBlip>
                <a:blip r:embed="rId3"/>
              </a:buBlip>
            </a:pPr>
            <a:r>
              <a:rPr lang="cs-CZ" sz="1500" b="1" dirty="0" smtClean="0"/>
              <a:t>Jak si </a:t>
            </a:r>
            <a:r>
              <a:rPr lang="cs-CZ" sz="1500" b="1" dirty="0" smtClean="0">
                <a:solidFill>
                  <a:srgbClr val="0070C0"/>
                </a:solidFill>
              </a:rPr>
              <a:t>zapamatovat</a:t>
            </a:r>
            <a:r>
              <a:rPr lang="cs-CZ" sz="1500" b="1" dirty="0" smtClean="0"/>
              <a:t> složité heslo?</a:t>
            </a:r>
          </a:p>
          <a:p>
            <a:pPr>
              <a:spcBef>
                <a:spcPts val="900"/>
              </a:spcBef>
              <a:buBlip>
                <a:blip r:embed="rId3"/>
              </a:buBlip>
            </a:pPr>
            <a:r>
              <a:rPr lang="cs-CZ" sz="1500" dirty="0" smtClean="0">
                <a:solidFill>
                  <a:srgbClr val="0070C0"/>
                </a:solidFill>
              </a:rPr>
              <a:t>Řekneme si frázi (pár slov za sebou</a:t>
            </a:r>
            <a:r>
              <a:rPr lang="cs-CZ" sz="1500" dirty="0" smtClean="0">
                <a:solidFill>
                  <a:srgbClr val="4F81BD"/>
                </a:solidFill>
              </a:rPr>
              <a:t>)</a:t>
            </a:r>
            <a:r>
              <a:rPr lang="cs-CZ" sz="1500" dirty="0" smtClean="0"/>
              <a:t>, kterou si dobře zapamatujeme. Například:</a:t>
            </a:r>
          </a:p>
          <a:p>
            <a:pPr>
              <a:spcBef>
                <a:spcPts val="900"/>
              </a:spcBef>
            </a:pPr>
            <a:r>
              <a:rPr lang="cs-CZ" sz="1500" b="1" dirty="0" smtClean="0"/>
              <a:t>r</a:t>
            </a:r>
            <a:r>
              <a:rPr lang="cs-CZ" sz="1500" dirty="0" smtClean="0"/>
              <a:t>ád </a:t>
            </a:r>
            <a:r>
              <a:rPr lang="cs-CZ" sz="1500" b="1" dirty="0" smtClean="0"/>
              <a:t>t</a:t>
            </a:r>
            <a:r>
              <a:rPr lang="cs-CZ" sz="1500" dirty="0" smtClean="0"/>
              <a:t>ancuji </a:t>
            </a:r>
            <a:r>
              <a:rPr lang="cs-CZ" sz="1500" b="1" dirty="0" err="1" smtClean="0"/>
              <a:t>B</a:t>
            </a:r>
            <a:r>
              <a:rPr lang="cs-CZ" sz="1500" dirty="0" err="1" smtClean="0"/>
              <a:t>reak</a:t>
            </a:r>
            <a:r>
              <a:rPr lang="cs-CZ" sz="1500" dirty="0" smtClean="0"/>
              <a:t> </a:t>
            </a:r>
            <a:r>
              <a:rPr lang="cs-CZ" sz="1500" b="1" dirty="0" smtClean="0"/>
              <a:t>D</a:t>
            </a:r>
            <a:r>
              <a:rPr lang="cs-CZ" sz="1500" dirty="0" smtClean="0"/>
              <a:t>ance </a:t>
            </a:r>
          </a:p>
          <a:p>
            <a:pPr>
              <a:spcBef>
                <a:spcPts val="900"/>
              </a:spcBef>
              <a:buBlip>
                <a:blip r:embed="rId3"/>
              </a:buBlip>
            </a:pPr>
            <a:r>
              <a:rPr lang="cs-CZ" sz="1500" b="1" dirty="0" smtClean="0">
                <a:solidFill>
                  <a:srgbClr val="0070C0"/>
                </a:solidFill>
              </a:rPr>
              <a:t>Z prvních písmen vytvoříme heslo</a:t>
            </a:r>
            <a:r>
              <a:rPr lang="cs-CZ" sz="1500" dirty="0" smtClean="0"/>
              <a:t>, vložíme navíc nějaké </a:t>
            </a:r>
            <a:r>
              <a:rPr lang="cs-CZ" sz="1500" b="1" dirty="0" smtClean="0">
                <a:solidFill>
                  <a:srgbClr val="0070C0"/>
                </a:solidFill>
              </a:rPr>
              <a:t>číslo. </a:t>
            </a:r>
          </a:p>
          <a:p>
            <a:pPr>
              <a:spcBef>
                <a:spcPts val="900"/>
              </a:spcBef>
            </a:pPr>
            <a:r>
              <a:rPr lang="cs-CZ" sz="1500" b="1" dirty="0" smtClean="0"/>
              <a:t>rtBD4200</a:t>
            </a: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17038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Učivo: 1. stupeň ZŠ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software: digitální zařízení a jejich účel; prvky v uživatelském rozhraní; spouštění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přepínání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sítě: propojení technologií, (bez)drátové připojení; internet, práce ve sdíleném prostředí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sdílení dat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</a:t>
            </a:r>
            <a:r>
              <a:rPr lang="cs-CZ" sz="1600" dirty="0" smtClean="0"/>
              <a:t>, že počítače jsou </a:t>
            </a:r>
            <a:r>
              <a:rPr lang="cs-CZ" sz="1600" b="1" dirty="0" smtClean="0">
                <a:solidFill>
                  <a:srgbClr val="0070C0"/>
                </a:solidFill>
              </a:rPr>
              <a:t>digitální zařízení</a:t>
            </a:r>
            <a:r>
              <a:rPr lang="cs-CZ" sz="1600" dirty="0" smtClean="0"/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Asi neví, co to přesně znamená, to ale zatím nevadí. Ví, k čemu </a:t>
            </a:r>
            <a:r>
              <a:rPr lang="cs-CZ" b="1" dirty="0" smtClean="0">
                <a:solidFill>
                  <a:srgbClr val="0070C0"/>
                </a:solidFill>
              </a:rPr>
              <a:t>počítače slouží</a:t>
            </a:r>
            <a:r>
              <a:rPr lang="cs-CZ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V lepším případě ví, že i mobily, tablety, chytré hodinky atd. jsou digitální zařízení, tedy vlastně </a:t>
            </a:r>
            <a:r>
              <a:rPr lang="cs-CZ" sz="1600" b="1" dirty="0" smtClean="0"/>
              <a:t>počítače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Rozlišují </a:t>
            </a:r>
            <a:r>
              <a:rPr lang="cs-CZ" sz="1600" b="1" dirty="0" smtClean="0"/>
              <a:t>techniku</a:t>
            </a:r>
            <a:r>
              <a:rPr lang="cs-CZ" sz="1600" dirty="0" smtClean="0"/>
              <a:t> (</a:t>
            </a:r>
            <a:r>
              <a:rPr lang="cs-CZ" sz="1600" b="1" dirty="0" smtClean="0">
                <a:solidFill>
                  <a:srgbClr val="0070C0"/>
                </a:solidFill>
              </a:rPr>
              <a:t>hardware</a:t>
            </a:r>
            <a:r>
              <a:rPr lang="cs-CZ" sz="1600" dirty="0" smtClean="0"/>
              <a:t>) a </a:t>
            </a:r>
            <a:r>
              <a:rPr lang="cs-CZ" sz="1600" b="1" dirty="0" smtClean="0"/>
              <a:t>programy</a:t>
            </a:r>
            <a:r>
              <a:rPr lang="cs-CZ" sz="1600" dirty="0" smtClean="0"/>
              <a:t>, </a:t>
            </a:r>
            <a:br>
              <a:rPr lang="cs-CZ" sz="1600" dirty="0" smtClean="0"/>
            </a:br>
            <a:r>
              <a:rPr lang="cs-CZ" sz="1600" dirty="0" smtClean="0"/>
              <a:t>které ji oživují (</a:t>
            </a:r>
            <a:r>
              <a:rPr lang="cs-CZ" sz="1600" b="1" dirty="0" smtClean="0">
                <a:solidFill>
                  <a:srgbClr val="0070C0"/>
                </a:solidFill>
              </a:rPr>
              <a:t>software</a:t>
            </a:r>
            <a:r>
              <a:rPr lang="cs-CZ" sz="1600" dirty="0" smtClean="0"/>
              <a:t>).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Znají </a:t>
            </a:r>
            <a:r>
              <a:rPr lang="cs-CZ" sz="1600" b="1" dirty="0" smtClean="0"/>
              <a:t>základní prvky </a:t>
            </a:r>
            <a:r>
              <a:rPr lang="cs-CZ" sz="1600" b="1" dirty="0" smtClean="0">
                <a:solidFill>
                  <a:srgbClr val="0070C0"/>
                </a:solidFill>
              </a:rPr>
              <a:t>uživatelského rozhraní</a:t>
            </a:r>
            <a:r>
              <a:rPr lang="cs-CZ" sz="1600" dirty="0" smtClean="0"/>
              <a:t>. Ví, že se liší podle </a:t>
            </a:r>
            <a:r>
              <a:rPr lang="cs-CZ" sz="1600" b="1" dirty="0" smtClean="0"/>
              <a:t>zařízení</a:t>
            </a:r>
            <a:r>
              <a:rPr lang="cs-CZ" sz="1600" dirty="0" smtClean="0"/>
              <a:t>, lépe, že se liší podle </a:t>
            </a:r>
            <a:r>
              <a:rPr lang="cs-CZ" sz="1600" b="1" dirty="0" smtClean="0"/>
              <a:t>software</a:t>
            </a:r>
            <a:r>
              <a:rPr lang="cs-CZ" sz="1600" dirty="0" smtClean="0"/>
              <a:t> (MS Windows, Apple, Android).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602" dirty="0" smtClean="0"/>
              <a:t>Nejspíše neví, že jsou to prvky operačního systému. To zatím nevadí.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Co ví a umí (budou časem umět) žáci z  1. stupně?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38" y="3271436"/>
            <a:ext cx="3932734" cy="1451803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bezpečná práce s hesly </a:t>
            </a:r>
            <a:r>
              <a:rPr lang="cs-CZ" sz="2400" dirty="0" smtClean="0"/>
              <a:t>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6"/>
            <a:ext cx="4227445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Pravidla pro </a:t>
            </a:r>
            <a:r>
              <a:rPr lang="cs-CZ" sz="1500" b="1" dirty="0" smtClean="0">
                <a:solidFill>
                  <a:srgbClr val="0070C0"/>
                </a:solidFill>
              </a:rPr>
              <a:t>používání</a:t>
            </a:r>
            <a:r>
              <a:rPr lang="cs-CZ" sz="1500" dirty="0" smtClean="0"/>
              <a:t> hesel: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Hesel </a:t>
            </a:r>
            <a:r>
              <a:rPr lang="cs-CZ" sz="1500" dirty="0" smtClean="0"/>
              <a:t>musím mít </a:t>
            </a:r>
            <a:r>
              <a:rPr lang="cs-CZ" sz="1500" b="1" dirty="0" smtClean="0"/>
              <a:t>více</a:t>
            </a:r>
            <a:r>
              <a:rPr lang="cs-CZ" sz="1500" dirty="0" smtClean="0"/>
              <a:t>. </a:t>
            </a:r>
          </a:p>
          <a:p>
            <a:pPr marL="435432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V 6. třídě žáci nejspíše nepoužívají mnoho služeb. </a:t>
            </a:r>
          </a:p>
          <a:p>
            <a:pPr marL="435432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Ale měli by vědět, že pro školní výukový systém by měli mít jiné heslo, než pro </a:t>
            </a:r>
            <a:r>
              <a:rPr lang="cs-CZ" sz="1500" dirty="0" err="1" smtClean="0"/>
              <a:t>Scratch</a:t>
            </a:r>
            <a:r>
              <a:rPr lang="cs-CZ" sz="1500" dirty="0" smtClean="0"/>
              <a:t> a další služby.</a:t>
            </a:r>
          </a:p>
          <a:p>
            <a:pPr marL="435432" lvl="1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A že časem budou používat více služeb a pro některé (e-mail, </a:t>
            </a:r>
            <a:r>
              <a:rPr lang="cs-CZ" sz="1500" dirty="0" err="1" smtClean="0"/>
              <a:t>Facebook</a:t>
            </a:r>
            <a:r>
              <a:rPr lang="cs-CZ" sz="1500" dirty="0" smtClean="0"/>
              <a:t>/</a:t>
            </a:r>
            <a:r>
              <a:rPr lang="cs-CZ" sz="1500" dirty="0" err="1" smtClean="0"/>
              <a:t>Instagram</a:t>
            </a:r>
            <a:r>
              <a:rPr lang="cs-CZ" sz="1500" dirty="0" smtClean="0"/>
              <a:t>) je nutné mít zvláštní heslo.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chemeClr val="tx1"/>
                </a:solidFill>
              </a:rPr>
              <a:t>aktualizace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antivir</a:t>
            </a:r>
            <a:r>
              <a:rPr lang="en-US" sz="1500" i="1" dirty="0">
                <a:solidFill>
                  <a:schemeClr val="tx1"/>
                </a:solidFill>
              </a:rPr>
              <a:t>, firewall, </a:t>
            </a:r>
            <a:r>
              <a:rPr lang="en-US" sz="1500" i="1" dirty="0" err="1">
                <a:solidFill>
                  <a:srgbClr val="0070C0"/>
                </a:solidFill>
              </a:rPr>
              <a:t>bezpečná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práce</a:t>
            </a:r>
            <a:r>
              <a:rPr lang="en-US" sz="1500" i="1" dirty="0">
                <a:solidFill>
                  <a:srgbClr val="0070C0"/>
                </a:solidFill>
              </a:rPr>
              <a:t> s </a:t>
            </a:r>
            <a:r>
              <a:rPr lang="en-US" sz="1500" i="1" dirty="0" err="1">
                <a:solidFill>
                  <a:srgbClr val="0070C0"/>
                </a:solidFill>
              </a:rPr>
              <a:t>hesly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správce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hesel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dvoufaktorová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autentizace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ástupný symbol pro obsah 1"/>
          <p:cNvSpPr txBox="1">
            <a:spLocks/>
          </p:cNvSpPr>
          <p:nvPr/>
        </p:nvSpPr>
        <p:spPr>
          <a:xfrm>
            <a:off x="4607289" y="741407"/>
            <a:ext cx="4104457" cy="233125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900"/>
              </a:spcBef>
              <a:buBlip>
                <a:blip r:embed="rId3"/>
              </a:buBlip>
            </a:pPr>
            <a:r>
              <a:rPr lang="cs-CZ" sz="1500" dirty="0" smtClean="0"/>
              <a:t>K </a:t>
            </a:r>
            <a:r>
              <a:rPr lang="cs-CZ" sz="1500" b="1" dirty="0" smtClean="0"/>
              <a:t>používání hesel </a:t>
            </a:r>
            <a:r>
              <a:rPr lang="cs-CZ" sz="1500" dirty="0" smtClean="0"/>
              <a:t>patří také </a:t>
            </a:r>
            <a:r>
              <a:rPr lang="cs-CZ" sz="1500" b="1" dirty="0" smtClean="0">
                <a:solidFill>
                  <a:srgbClr val="0070C0"/>
                </a:solidFill>
              </a:rPr>
              <a:t>opatrnost</a:t>
            </a:r>
            <a:r>
              <a:rPr lang="cs-CZ" sz="1500" dirty="0" smtClean="0"/>
              <a:t> při jejich </a:t>
            </a:r>
            <a:r>
              <a:rPr lang="cs-CZ" sz="1500" b="1" dirty="0" smtClean="0"/>
              <a:t>zadávání</a:t>
            </a:r>
            <a:r>
              <a:rPr lang="cs-CZ" sz="1500" dirty="0" smtClean="0"/>
              <a:t>.</a:t>
            </a:r>
          </a:p>
          <a:p>
            <a:pPr>
              <a:spcBef>
                <a:spcPts val="900"/>
              </a:spcBef>
              <a:buBlip>
                <a:blip r:embed="rId3"/>
              </a:buBlip>
            </a:pPr>
            <a:r>
              <a:rPr lang="cs-CZ" sz="1500" dirty="0" smtClean="0"/>
              <a:t>Nikdo jiný </a:t>
            </a:r>
            <a:r>
              <a:rPr lang="cs-CZ" sz="1500" b="1" dirty="0" smtClean="0"/>
              <a:t>nesmí vidět</a:t>
            </a:r>
            <a:r>
              <a:rPr lang="cs-CZ" sz="1500" dirty="0" smtClean="0"/>
              <a:t>, jaké heslo zadávám.</a:t>
            </a:r>
          </a:p>
        </p:txBody>
      </p:sp>
    </p:spTree>
    <p:extLst>
      <p:ext uri="{BB962C8B-B14F-4D97-AF65-F5344CB8AC3E}">
        <p14:creationId xmlns:p14="http://schemas.microsoft.com/office/powerpoint/2010/main" val="19047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bezpečná práce s hesly </a:t>
            </a:r>
            <a:r>
              <a:rPr lang="cs-CZ" sz="2400" dirty="0" smtClean="0"/>
              <a:t>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6"/>
            <a:ext cx="4227445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Pravidla pro </a:t>
            </a:r>
            <a:r>
              <a:rPr lang="cs-CZ" sz="1500" b="1" dirty="0" smtClean="0">
                <a:solidFill>
                  <a:srgbClr val="0070C0"/>
                </a:solidFill>
              </a:rPr>
              <a:t>zapisování</a:t>
            </a:r>
            <a:r>
              <a:rPr lang="cs-CZ" sz="1500" dirty="0" smtClean="0"/>
              <a:t> hesel: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/>
              <a:t>V 6. třídě </a:t>
            </a:r>
            <a:r>
              <a:rPr lang="cs-CZ" sz="1500" dirty="0" smtClean="0"/>
              <a:t>se žáci nejspíše nepřihlašují svým účtem Google nebo Microsoft.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Nemohou proto používat správce hesel.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Hesla </a:t>
            </a:r>
            <a:r>
              <a:rPr lang="cs-CZ" sz="1500" dirty="0" smtClean="0"/>
              <a:t>si musím </a:t>
            </a:r>
            <a:r>
              <a:rPr lang="cs-CZ" sz="1500" b="1" dirty="0" smtClean="0"/>
              <a:t>pamatovat</a:t>
            </a:r>
            <a:r>
              <a:rPr lang="cs-CZ" sz="15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Zapsaná</a:t>
            </a:r>
            <a:r>
              <a:rPr lang="cs-CZ" sz="1500" dirty="0" smtClean="0"/>
              <a:t> na lístečku je mám </a:t>
            </a:r>
            <a:r>
              <a:rPr lang="cs-CZ" sz="1500" b="1" dirty="0" smtClean="0"/>
              <a:t>doma</a:t>
            </a:r>
            <a:r>
              <a:rPr lang="cs-CZ" sz="1500" dirty="0" smtClean="0"/>
              <a:t> (u učitele).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Vždy dobře schovaná </a:t>
            </a:r>
            <a:r>
              <a:rPr lang="cs-CZ" sz="1500" dirty="0" smtClean="0"/>
              <a:t>tak, aby k nim nikdo (kromě rodičů, učitele) neměl přístup.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chemeClr val="tx1"/>
                </a:solidFill>
              </a:rPr>
              <a:t>aktualizace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antivir</a:t>
            </a:r>
            <a:r>
              <a:rPr lang="en-US" sz="1500" i="1" dirty="0">
                <a:solidFill>
                  <a:schemeClr val="tx1"/>
                </a:solidFill>
              </a:rPr>
              <a:t>, firewall, </a:t>
            </a:r>
            <a:r>
              <a:rPr lang="en-US" sz="1500" i="1" dirty="0" err="1">
                <a:solidFill>
                  <a:srgbClr val="0070C0"/>
                </a:solidFill>
              </a:rPr>
              <a:t>bezpečná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práce</a:t>
            </a:r>
            <a:r>
              <a:rPr lang="en-US" sz="1500" i="1" dirty="0">
                <a:solidFill>
                  <a:srgbClr val="0070C0"/>
                </a:solidFill>
              </a:rPr>
              <a:t> s </a:t>
            </a:r>
            <a:r>
              <a:rPr lang="en-US" sz="1500" i="1" dirty="0" err="1">
                <a:solidFill>
                  <a:srgbClr val="0070C0"/>
                </a:solidFill>
              </a:rPr>
              <a:t>hesly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správce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hesel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dvoufaktorová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autentizace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</a:t>
            </a:r>
            <a:r>
              <a:rPr lang="cs-CZ" sz="2400" dirty="0" err="1"/>
              <a:t>dvoufaktorová</a:t>
            </a:r>
            <a:r>
              <a:rPr lang="cs-CZ" sz="2400" dirty="0"/>
              <a:t> </a:t>
            </a:r>
            <a:r>
              <a:rPr lang="cs-CZ" sz="2400" dirty="0" smtClean="0"/>
              <a:t>autentizace 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275606"/>
            <a:ext cx="4227445" cy="3461993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err="1" smtClean="0">
                <a:solidFill>
                  <a:srgbClr val="0070C0"/>
                </a:solidFill>
              </a:rPr>
              <a:t>Dvoufaktorová</a:t>
            </a:r>
            <a:r>
              <a:rPr lang="cs-CZ" sz="1500" b="1" dirty="0" smtClean="0">
                <a:solidFill>
                  <a:srgbClr val="0070C0"/>
                </a:solidFill>
              </a:rPr>
              <a:t> autentizace </a:t>
            </a:r>
            <a:r>
              <a:rPr lang="cs-CZ" sz="1500" dirty="0" smtClean="0"/>
              <a:t>zní složitě, ale její princip je poměrně jednoduchý: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 zadání jména a hesla přijde </a:t>
            </a:r>
            <a:r>
              <a:rPr lang="cs-CZ" sz="1500" b="1" dirty="0" smtClean="0"/>
              <a:t>SMS s potvrzujícím kódem</a:t>
            </a:r>
            <a:r>
              <a:rPr lang="cs-CZ" sz="1500" dirty="0" smtClean="0"/>
              <a:t>, který také musím zadat.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/>
              <a:t>Nebo potvrdíme přihlášení v mobilní aplikaci.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smtClean="0"/>
              <a:t>V </a:t>
            </a:r>
            <a:r>
              <a:rPr lang="cs-CZ" sz="1500" dirty="0"/>
              <a:t>6. třídě </a:t>
            </a:r>
            <a:r>
              <a:rPr lang="cs-CZ" sz="1500" dirty="0" smtClean="0"/>
              <a:t>se žáci nejspíše nepřihlašují k citlivým službám, které by </a:t>
            </a:r>
            <a:r>
              <a:rPr lang="cs-CZ" sz="1500" dirty="0" err="1" smtClean="0"/>
              <a:t>vícefaktorovou</a:t>
            </a:r>
            <a:r>
              <a:rPr lang="cs-CZ" sz="1500" dirty="0" smtClean="0"/>
              <a:t> autentizaci vyžadovaly.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Nejspíše také neznají pojem autentizace, zavádět ho není nutné.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 smtClean="0">
                <a:solidFill>
                  <a:schemeClr val="tx1"/>
                </a:solidFill>
              </a:rPr>
              <a:t>aktualizace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antivir</a:t>
            </a:r>
            <a:r>
              <a:rPr lang="en-US" sz="1500" i="1" dirty="0">
                <a:solidFill>
                  <a:schemeClr val="tx1"/>
                </a:solidFill>
              </a:rPr>
              <a:t>, firewall, </a:t>
            </a:r>
            <a:r>
              <a:rPr lang="en-US" sz="1500" i="1" dirty="0" err="1">
                <a:solidFill>
                  <a:srgbClr val="0070C0"/>
                </a:solidFill>
              </a:rPr>
              <a:t>bezpečná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práce</a:t>
            </a:r>
            <a:r>
              <a:rPr lang="en-US" sz="1500" i="1" dirty="0">
                <a:solidFill>
                  <a:srgbClr val="0070C0"/>
                </a:solidFill>
              </a:rPr>
              <a:t> s </a:t>
            </a:r>
            <a:r>
              <a:rPr lang="en-US" sz="1500" i="1" dirty="0" err="1">
                <a:solidFill>
                  <a:srgbClr val="0070C0"/>
                </a:solidFill>
              </a:rPr>
              <a:t>hesly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chemeClr val="tx1"/>
                </a:solidFill>
              </a:rPr>
              <a:t>a </a:t>
            </a:r>
            <a:r>
              <a:rPr lang="en-US" sz="1500" i="1" dirty="0" err="1">
                <a:solidFill>
                  <a:schemeClr val="tx1"/>
                </a:solidFill>
              </a:rPr>
              <a:t>správce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hesel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rgbClr val="0070C0"/>
                </a:solidFill>
              </a:rPr>
              <a:t>dvoufaktorová</a:t>
            </a:r>
            <a:r>
              <a:rPr lang="en-US" sz="1500" i="1" dirty="0">
                <a:solidFill>
                  <a:srgbClr val="0070C0"/>
                </a:solidFill>
              </a:rPr>
              <a:t> </a:t>
            </a:r>
            <a:r>
              <a:rPr lang="en-US" sz="1500" i="1" dirty="0" err="1">
                <a:solidFill>
                  <a:srgbClr val="0070C0"/>
                </a:solidFill>
              </a:rPr>
              <a:t>autentizace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0" y="1347614"/>
            <a:ext cx="1072626" cy="21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útoky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cíle a metody útočníků, nebezpečné aplikace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systémy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digitálních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 a dat – aktualizace, antivir, firewall,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bezpečná práce s hesly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správce hesel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dvoufaktorová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autentizace,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šifrování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 a komunikace,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zálohování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archivace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915566"/>
            <a:ext cx="3888432" cy="360040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Zabezpečení – jen vysvětlíme význam a ukážeme, jak ho ověřit/zkontrolovat.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Hesla: žáci již používají.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>
                <a:solidFill>
                  <a:schemeClr val="tx1"/>
                </a:solidFill>
              </a:rPr>
              <a:t>Vysvětlíme a prakticky ověříme pravidla pro tvorbu, zadávání i uchovávání hesel.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Bezpečnost </a:t>
            </a:r>
            <a:r>
              <a:rPr lang="cs-CZ" sz="2400" dirty="0" smtClean="0"/>
              <a:t>– bezpečná práce s hesly (6.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626000" y="2179542"/>
            <a:ext cx="4428000" cy="824256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868144" y="1851670"/>
            <a:ext cx="3185856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bez podrobností v 6. třídě.</a:t>
            </a:r>
          </a:p>
        </p:txBody>
      </p:sp>
    </p:spTree>
    <p:extLst>
      <p:ext uri="{BB962C8B-B14F-4D97-AF65-F5344CB8AC3E}">
        <p14:creationId xmlns:p14="http://schemas.microsoft.com/office/powerpoint/2010/main" val="17703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šifrování dat a </a:t>
            </a:r>
            <a:r>
              <a:rPr lang="cs-CZ" sz="2400" dirty="0" smtClean="0"/>
              <a:t>komunikace 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5" y="1275606"/>
            <a:ext cx="4104456" cy="3461993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V 6. třídě žáci nechápou způsoby a metody šifrování dat a komunikace. Mohou však vědět, </a:t>
            </a:r>
            <a:r>
              <a:rPr lang="cs-CZ" sz="1500" b="1" dirty="0" smtClean="0"/>
              <a:t>k čemu šifrování slouží </a:t>
            </a:r>
            <a:r>
              <a:rPr lang="cs-CZ" sz="1500" dirty="0" smtClean="0"/>
              <a:t>a jak ho </a:t>
            </a:r>
            <a:r>
              <a:rPr lang="cs-CZ" sz="1500" b="1" dirty="0" smtClean="0"/>
              <a:t>zkontrolují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Data přes internet</a:t>
            </a:r>
            <a:r>
              <a:rPr lang="cs-CZ" sz="1500" dirty="0"/>
              <a:t> </a:t>
            </a:r>
            <a:r>
              <a:rPr lang="cs-CZ" sz="1500" dirty="0" smtClean="0"/>
              <a:t>jdou </a:t>
            </a:r>
            <a:r>
              <a:rPr lang="cs-CZ" sz="1500" b="1" dirty="0" smtClean="0"/>
              <a:t>nezabezpečeně</a:t>
            </a:r>
            <a:r>
              <a:rPr lang="cs-CZ" sz="15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Proto je nutné využívat </a:t>
            </a:r>
            <a:r>
              <a:rPr lang="cs-CZ" sz="1500" b="1" dirty="0" smtClean="0">
                <a:solidFill>
                  <a:srgbClr val="0070C0"/>
                </a:solidFill>
              </a:rPr>
              <a:t>šifrování</a:t>
            </a:r>
            <a:r>
              <a:rPr lang="cs-CZ" sz="1500" dirty="0" smtClean="0"/>
              <a:t>, které brání tomu, aby (naše) data někdo mohl přečíst.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Šifrovaný přenos dat </a:t>
            </a:r>
            <a:r>
              <a:rPr lang="cs-CZ" sz="1500" dirty="0" smtClean="0"/>
              <a:t>na </a:t>
            </a:r>
            <a:r>
              <a:rPr lang="cs-CZ" sz="1500" b="1" dirty="0" smtClean="0"/>
              <a:t>webu, tedy zabezpečené připojení,</a:t>
            </a:r>
            <a:r>
              <a:rPr lang="cs-CZ" sz="1500" dirty="0" smtClean="0"/>
              <a:t> signalizuje </a:t>
            </a:r>
            <a:r>
              <a:rPr lang="cs-CZ" sz="1500" b="1" dirty="0" smtClean="0">
                <a:solidFill>
                  <a:srgbClr val="0070C0"/>
                </a:solidFill>
              </a:rPr>
              <a:t>zámeček</a:t>
            </a:r>
            <a:r>
              <a:rPr lang="cs-CZ" sz="1500" dirty="0" smtClean="0"/>
              <a:t> u webové adresy.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Šifrovaný přenos se stává standardem. Weby, které ho nemají, doporučuji vůbec nepoužívat.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rgbClr val="0070C0"/>
                </a:solidFill>
              </a:rPr>
              <a:t>šifrování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dat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komunikace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24" y="2994508"/>
            <a:ext cx="2167239" cy="15934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2" y="1203598"/>
            <a:ext cx="2832830" cy="1583570"/>
          </a:xfrm>
          <a:prstGeom prst="rect">
            <a:avLst/>
          </a:prstGeom>
        </p:spPr>
      </p:pic>
      <p:cxnSp>
        <p:nvCxnSpPr>
          <p:cNvPr id="7" name="Pravoúhlá spojnice 6"/>
          <p:cNvCxnSpPr/>
          <p:nvPr/>
        </p:nvCxnSpPr>
        <p:spPr>
          <a:xfrm rot="5400000" flipH="1" flipV="1">
            <a:off x="3689928" y="1725838"/>
            <a:ext cx="2052000" cy="1584000"/>
          </a:xfrm>
          <a:prstGeom prst="bentConnector3">
            <a:avLst>
              <a:gd name="adj1" fmla="val 10004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067944" y="3219822"/>
            <a:ext cx="14399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šifrování dat a </a:t>
            </a:r>
            <a:r>
              <a:rPr lang="cs-CZ" sz="2400" dirty="0" smtClean="0"/>
              <a:t>komunikace  (6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5" y="1275606"/>
            <a:ext cx="4104456" cy="3461993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V 6. třídě metody šifrování dat neprobíráme vůbec.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Šifrování, tedy zabezpečení komunikace – pouze </a:t>
            </a:r>
            <a:r>
              <a:rPr lang="cs-CZ" sz="1500" b="1" dirty="0" smtClean="0"/>
              <a:t>ukážeme</a:t>
            </a:r>
            <a:r>
              <a:rPr lang="cs-CZ" sz="1500" dirty="0" smtClean="0"/>
              <a:t>, jak ho </a:t>
            </a:r>
            <a:r>
              <a:rPr lang="cs-CZ" sz="1500" b="1" dirty="0" smtClean="0"/>
              <a:t>zkontrolují</a:t>
            </a:r>
            <a:r>
              <a:rPr lang="cs-CZ" sz="15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šifrování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dat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rgbClr val="0070C0"/>
                </a:solidFill>
              </a:rPr>
              <a:t>komunikace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útoky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cíle a metody útočníků, nebezpečné aplikace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systémy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digitálních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 a dat – aktualizace, antivir, firewall, bezpečná práce s hesly a správce hesel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dvoufaktorová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autentizace,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šifrování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 a komunikace,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zálohování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archivace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626000" y="3003798"/>
            <a:ext cx="4428000" cy="360040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148064" y="2675927"/>
            <a:ext cx="3904237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Probráno (spíše ukázáno) z malé části v 6. třídě.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uiExpand="1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/>
              <a:t>Bezpečnost – </a:t>
            </a:r>
            <a:r>
              <a:rPr lang="cs-CZ" sz="2400" dirty="0" smtClean="0"/>
              <a:t>zálohování a archivace dat </a:t>
            </a:r>
            <a:r>
              <a:rPr lang="cs-CZ" sz="2400" dirty="0"/>
              <a:t>(</a:t>
            </a:r>
            <a:r>
              <a:rPr lang="cs-CZ" sz="2400" dirty="0" smtClean="0"/>
              <a:t>6</a:t>
            </a:r>
            <a:r>
              <a:rPr lang="cs-CZ" sz="2400" dirty="0"/>
              <a:t>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5" y="1275606"/>
            <a:ext cx="4104456" cy="3461993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V 6. třídě mají současní žáci nejspíše naprostou většinu svých dat </a:t>
            </a:r>
            <a:r>
              <a:rPr lang="cs-CZ" sz="1500" b="1" dirty="0" smtClean="0"/>
              <a:t>uloženu v </a:t>
            </a:r>
            <a:r>
              <a:rPr lang="cs-CZ" sz="1500" b="1" dirty="0" err="1" smtClean="0"/>
              <a:t>cloudu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Zálohování</a:t>
            </a:r>
            <a:r>
              <a:rPr lang="cs-CZ" sz="1500" dirty="0" smtClean="0"/>
              <a:t>, tedy vytvoření kopií dat, zajišťují </a:t>
            </a:r>
            <a:r>
              <a:rPr lang="cs-CZ" sz="1500" b="1" dirty="0" smtClean="0"/>
              <a:t>cloudové systémy </a:t>
            </a:r>
            <a:r>
              <a:rPr lang="cs-CZ" sz="1500" dirty="0" smtClean="0"/>
              <a:t>(</a:t>
            </a:r>
            <a:r>
              <a:rPr lang="cs-CZ" sz="1500" dirty="0" err="1" smtClean="0"/>
              <a:t>Scratch</a:t>
            </a:r>
            <a:r>
              <a:rPr lang="cs-CZ" sz="1500" dirty="0" smtClean="0"/>
              <a:t>…) </a:t>
            </a:r>
            <a:r>
              <a:rPr lang="cs-CZ" sz="1500" b="1" dirty="0" smtClean="0"/>
              <a:t>automaticky</a:t>
            </a:r>
            <a:r>
              <a:rPr lang="cs-CZ" sz="1500" dirty="0" smtClean="0"/>
              <a:t> </a:t>
            </a:r>
            <a:r>
              <a:rPr lang="cs-CZ" sz="1500" b="1" dirty="0" smtClean="0"/>
              <a:t>samy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Probírání této látky proto v 6. třídě není nutné.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721608"/>
            <a:ext cx="422744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 err="1">
                <a:solidFill>
                  <a:schemeClr val="tx1"/>
                </a:solidFill>
              </a:rPr>
              <a:t>zálohování</a:t>
            </a:r>
            <a:r>
              <a:rPr lang="en-US" sz="1500" i="1" dirty="0">
                <a:solidFill>
                  <a:schemeClr val="tx1"/>
                </a:solidFill>
              </a:rPr>
              <a:t> a </a:t>
            </a:r>
            <a:r>
              <a:rPr lang="en-US" sz="1500" i="1" dirty="0" err="1">
                <a:solidFill>
                  <a:schemeClr val="tx1"/>
                </a:solidFill>
              </a:rPr>
              <a:t>archivace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dat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smtClean="0">
                <a:solidFill>
                  <a:schemeClr val="tx1"/>
                </a:solidFill>
              </a:rPr>
              <a:t> </a:t>
            </a:r>
            <a:endParaRPr lang="en-US" sz="1500" i="1" dirty="0">
              <a:solidFill>
                <a:schemeClr val="tx1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útoky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cíle a metody útočníků, nebezpečné aplikace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 systémy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zabezpečení digitálních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zařízení a dat – aktualizace, antivir, firewall, bezpečná práce s hesly a správce hesel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dvoufaktorová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autentizace,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šifrování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 a komunikace, </a:t>
            </a:r>
            <a:endParaRPr lang="cs-CZ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zálohování </a:t>
            </a:r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archivace </a:t>
            </a: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626000" y="3351871"/>
            <a:ext cx="4428000" cy="444015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3003798"/>
            <a:ext cx="2969832" cy="3278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Necháme do 8.–9. třídy.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uiExpand="1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Digitální identita a stopa 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5" y="771550"/>
            <a:ext cx="4104456" cy="39660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Digitální identita. </a:t>
            </a:r>
            <a:r>
              <a:rPr lang="cs-CZ" sz="1500" dirty="0" smtClean="0"/>
              <a:t>Zdůrazníme, že uživatelské jméno (např. e-mail) nemusí odpovídat skutečnému jménu a že kvůli tomu žáci </a:t>
            </a:r>
            <a:r>
              <a:rPr lang="cs-CZ" sz="1500" b="1" dirty="0" smtClean="0">
                <a:solidFill>
                  <a:srgbClr val="C00000"/>
                </a:solidFill>
              </a:rPr>
              <a:t>nikdy neví</a:t>
            </a:r>
            <a:r>
              <a:rPr lang="cs-CZ" sz="1500" dirty="0" smtClean="0"/>
              <a:t>, </a:t>
            </a:r>
            <a:r>
              <a:rPr lang="cs-CZ" sz="1500" b="1" dirty="0" smtClean="0">
                <a:solidFill>
                  <a:srgbClr val="C00000"/>
                </a:solidFill>
              </a:rPr>
              <a:t>s kým </a:t>
            </a:r>
            <a:r>
              <a:rPr lang="cs-CZ" sz="1500" dirty="0" smtClean="0"/>
              <a:t>jsou přes internet v kontaktu.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Digitální stopa. </a:t>
            </a:r>
            <a:r>
              <a:rPr lang="cs-CZ" sz="1500" dirty="0" smtClean="0"/>
              <a:t>Žáci 6. třídy těžko pochopí, jak vzniká jejich vědomá či nevědomá digitální stopa a co to vlastně je.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Protože však už tuší jak počítače a sítě fungují, například ví, že kdokoliv si může cokoliv uložit k sobě na disk, tak je možné je </a:t>
            </a:r>
            <a:r>
              <a:rPr lang="cs-CZ" sz="1500" b="1" dirty="0" smtClean="0"/>
              <a:t>varovat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500" dirty="0" smtClean="0"/>
              <a:t>Cokoliv na počítači děláme, se někam </a:t>
            </a:r>
            <a:r>
              <a:rPr lang="cs-CZ" sz="1500" b="1" dirty="0" smtClean="0">
                <a:solidFill>
                  <a:srgbClr val="C00000"/>
                </a:solidFill>
              </a:rPr>
              <a:t>zapisuje</a:t>
            </a:r>
            <a:r>
              <a:rPr lang="cs-CZ" sz="1500" dirty="0" smtClean="0"/>
              <a:t>. </a:t>
            </a:r>
          </a:p>
          <a:p>
            <a:pPr marL="216000" indent="-216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500" dirty="0" smtClean="0"/>
              <a:t>Cokoliv komukoliv </a:t>
            </a:r>
            <a:r>
              <a:rPr lang="cs-CZ" sz="1500" b="1" dirty="0" smtClean="0"/>
              <a:t>napíšeme, pošleme nebo nasdílíme</a:t>
            </a:r>
            <a:r>
              <a:rPr lang="cs-CZ" sz="1500" dirty="0" smtClean="0"/>
              <a:t>, si může </a:t>
            </a:r>
            <a:r>
              <a:rPr lang="cs-CZ" sz="1500" b="1" dirty="0" smtClean="0"/>
              <a:t>příjemce uložit </a:t>
            </a:r>
            <a:r>
              <a:rPr lang="cs-CZ" sz="1500" dirty="0" smtClean="0"/>
              <a:t>do svého počítače (na jeho disk) a </a:t>
            </a:r>
            <a:r>
              <a:rPr lang="cs-CZ" sz="1500" b="1" dirty="0" smtClean="0">
                <a:solidFill>
                  <a:srgbClr val="C00000"/>
                </a:solidFill>
              </a:rPr>
              <a:t>už </a:t>
            </a:r>
            <a:r>
              <a:rPr lang="cs-CZ" sz="1500" b="1" dirty="0">
                <a:solidFill>
                  <a:srgbClr val="C00000"/>
                </a:solidFill>
              </a:rPr>
              <a:t>to </a:t>
            </a:r>
            <a:r>
              <a:rPr lang="cs-CZ" sz="1500" b="1" dirty="0" smtClean="0">
                <a:solidFill>
                  <a:srgbClr val="C00000"/>
                </a:solidFill>
              </a:rPr>
              <a:t>nikdy nemůžeme vzít zpět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identita: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stopa (obsah a metadata) – sledování polohy zařízení, záznamy o přihlašování a pohybu po internetu,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cookies, sledování komunikace, informace v souboru;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sdílení a trvalost (nesmazatelnost) dat,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a algoritmy sociálních sítí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626000" y="1491630"/>
            <a:ext cx="4428000" cy="1872208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148064" y="1131590"/>
            <a:ext cx="3904237" cy="327871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Zdůrazníme nutnou opatrnost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619104" y="3580039"/>
            <a:ext cx="4417392" cy="7199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 smtClean="0"/>
              <a:t>Výklad, jak </a:t>
            </a:r>
            <a:r>
              <a:rPr lang="cs-CZ" b="0" dirty="0"/>
              <a:t>jednotlivé oblasti týkající se </a:t>
            </a:r>
            <a:r>
              <a:rPr lang="cs-CZ" b="0" dirty="0" smtClean="0"/>
              <a:t>soukromí uživatele fungují, necháme do 8.–9. třídy.</a:t>
            </a:r>
          </a:p>
        </p:txBody>
      </p:sp>
    </p:spTree>
    <p:extLst>
      <p:ext uri="{BB962C8B-B14F-4D97-AF65-F5344CB8AC3E}">
        <p14:creationId xmlns:p14="http://schemas.microsoft.com/office/powerpoint/2010/main" val="22406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uiExpand="1" build="p" animBg="1"/>
      <p:bldP spid="16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rgbClr val="41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Digitální identita a stopa (</a:t>
            </a:r>
            <a:r>
              <a:rPr lang="cs-CZ" sz="2400" dirty="0"/>
              <a:t>6. třída)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681544"/>
            <a:ext cx="4284983" cy="405605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Digitální identita a stopa se vztahují </a:t>
            </a:r>
            <a:r>
              <a:rPr lang="cs-CZ" sz="1500" b="1" dirty="0" smtClean="0"/>
              <a:t>k bezpečnému používání počítače</a:t>
            </a:r>
            <a:r>
              <a:rPr lang="cs-CZ" sz="1500" dirty="0" smtClean="0"/>
              <a:t>, tedy </a:t>
            </a:r>
            <a:r>
              <a:rPr lang="cs-CZ" sz="1500" b="1" dirty="0" smtClean="0"/>
              <a:t>k digitální gramotnosti </a:t>
            </a:r>
            <a:r>
              <a:rPr lang="cs-CZ" sz="1500" dirty="0" smtClean="0"/>
              <a:t>a ke klíčové kompetenci </a:t>
            </a:r>
            <a:r>
              <a:rPr lang="cs-CZ" sz="1500" b="1" dirty="0" smtClean="0">
                <a:solidFill>
                  <a:srgbClr val="0070C0"/>
                </a:solidFill>
              </a:rPr>
              <a:t>digitální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Učitel by podle potřeb a vyspělosti žáků měl zařadit do výuky dostupné vzdělávací materiály rozvíjející tuto kompetenci.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Například: </a:t>
            </a:r>
            <a:r>
              <a:rPr lang="cs-CZ" sz="1500" dirty="0" smtClean="0">
                <a:hlinkClick r:id="rId3"/>
              </a:rPr>
              <a:t>Kraje pro bezpečný </a:t>
            </a:r>
            <a:r>
              <a:rPr lang="cs-CZ" sz="1500" dirty="0">
                <a:hlinkClick r:id="rId3"/>
              </a:rPr>
              <a:t>internet</a:t>
            </a:r>
            <a:r>
              <a:rPr lang="cs-CZ" sz="15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 – </a:t>
            </a: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identita: </a:t>
            </a:r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stopa (obsah a metadata) – sledování polohy zařízení, záznamy o přihlašování a pohybu po internetu,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cookies, sledování komunikace, informace v souboru;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sdílení a trvalost (nesmazatelnost) dat,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fungování a algoritmy sociálních sítí</a:t>
            </a:r>
            <a:endParaRPr lang="cs-CZ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99992" y="3147814"/>
            <a:ext cx="4536504" cy="151216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RVP, kapitola </a:t>
            </a:r>
            <a:r>
              <a:rPr lang="cs-CZ" b="1" dirty="0" smtClean="0"/>
              <a:t>Klíčové kompetence</a:t>
            </a:r>
            <a:r>
              <a:rPr lang="cs-CZ" dirty="0" smtClean="0"/>
              <a:t>: </a:t>
            </a:r>
            <a:r>
              <a:rPr lang="cs-CZ" i="1" dirty="0" smtClean="0"/>
              <a:t>k </a:t>
            </a:r>
            <a:r>
              <a:rPr lang="cs-CZ" i="1" dirty="0"/>
              <a:t>jejich utváření </a:t>
            </a:r>
            <a:r>
              <a:rPr lang="cs-CZ" i="1" dirty="0" smtClean="0"/>
              <a:t>a rozvíjení </a:t>
            </a:r>
            <a:r>
              <a:rPr lang="cs-CZ" i="1" dirty="0"/>
              <a:t>musí směřovat a </a:t>
            </a:r>
            <a:r>
              <a:rPr lang="cs-CZ" i="1" dirty="0" smtClean="0"/>
              <a:t>přispívat </a:t>
            </a:r>
            <a:r>
              <a:rPr lang="cs-CZ" i="1" dirty="0"/>
              <a:t>veškerý vzdělávací </a:t>
            </a:r>
            <a:r>
              <a:rPr lang="cs-CZ" i="1" dirty="0" smtClean="0"/>
              <a:t>obsah i </a:t>
            </a:r>
            <a:r>
              <a:rPr lang="cs-CZ" i="1" dirty="0"/>
              <a:t>aktivity a činnosti, které ve škole probíhají.</a:t>
            </a:r>
            <a:endParaRPr lang="cs-CZ" i="1" dirty="0" smtClean="0"/>
          </a:p>
          <a:p>
            <a:pPr marL="0">
              <a:spcBef>
                <a:spcPts val="600"/>
              </a:spcBef>
            </a:pPr>
            <a:r>
              <a:rPr lang="cs-CZ" dirty="0" smtClean="0"/>
              <a:t>Kompetence </a:t>
            </a:r>
            <a:r>
              <a:rPr lang="cs-CZ" b="1" dirty="0" smtClean="0"/>
              <a:t>digitální</a:t>
            </a:r>
            <a:r>
              <a:rPr lang="cs-CZ" dirty="0" smtClean="0"/>
              <a:t> by se měla rozvíjet ve všech předmětech. </a:t>
            </a:r>
            <a:r>
              <a:rPr lang="cs-CZ" b="1" dirty="0" smtClean="0"/>
              <a:t>Bezpečné využívání IT </a:t>
            </a:r>
            <a:r>
              <a:rPr lang="cs-CZ" dirty="0" smtClean="0"/>
              <a:t>do ní patří.</a:t>
            </a:r>
            <a:endParaRPr lang="cs-CZ" dirty="0"/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1751"/>
            <a:ext cx="34811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51670"/>
            <a:ext cx="4248472" cy="2808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/>
              <a:t>Ing. Pavel </a:t>
            </a:r>
            <a:r>
              <a:rPr lang="cs-CZ" b="1" dirty="0" smtClean="0"/>
              <a:t>Roubal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>
                <a:hlinkClick r:id="rId3"/>
              </a:rPr>
              <a:t>pavel.roubal@centrum.cz</a:t>
            </a:r>
            <a:r>
              <a:rPr lang="cs-CZ" sz="1600" b="1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hlinkClick r:id="rId4"/>
              </a:rPr>
              <a:t>https://opocitacich.cz/</a:t>
            </a:r>
            <a:r>
              <a:rPr lang="cs-CZ" sz="2000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</a:t>
            </a:r>
            <a:r>
              <a:rPr lang="cs-CZ" dirty="0"/>
              <a:t>za </a:t>
            </a:r>
            <a:r>
              <a:rPr lang="cs-CZ" dirty="0" smtClean="0"/>
              <a:t>pozornost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599" y="601798"/>
            <a:ext cx="3953402" cy="413580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Učivo: 1. stupeň ZŠ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software: digitální zařízení a jejich účel; prvky v uživatelském rozhraní; spouštění,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sítě: propojení technologií, (bez)drátové připojení; internet, práce ve sdíleném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prostředí, sdílení dat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69325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Umí</a:t>
            </a:r>
            <a:r>
              <a:rPr lang="cs-CZ" sz="1600" dirty="0" smtClean="0"/>
              <a:t> spustit </a:t>
            </a:r>
            <a:r>
              <a:rPr lang="cs-CZ" sz="1600" b="1" dirty="0" smtClean="0">
                <a:solidFill>
                  <a:srgbClr val="0070C0"/>
                </a:solidFill>
              </a:rPr>
              <a:t>aplikaci</a:t>
            </a:r>
            <a:r>
              <a:rPr lang="cs-CZ" sz="1600" dirty="0" smtClean="0"/>
              <a:t>, pracovat v ní a ukončit ji.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Asi neví, že spouštějí programy, které běží v RAM.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Umí</a:t>
            </a:r>
            <a:r>
              <a:rPr lang="cs-CZ" sz="1600" dirty="0" smtClean="0"/>
              <a:t> využívat </a:t>
            </a:r>
            <a:r>
              <a:rPr lang="cs-CZ" sz="1600" b="1" dirty="0" smtClean="0"/>
              <a:t>více aplikací </a:t>
            </a:r>
            <a:r>
              <a:rPr lang="cs-CZ" sz="1600" b="1" dirty="0" smtClean="0">
                <a:solidFill>
                  <a:srgbClr val="0070C0"/>
                </a:solidFill>
              </a:rPr>
              <a:t>najednou</a:t>
            </a:r>
            <a:r>
              <a:rPr lang="cs-CZ" dirty="0"/>
              <a:t> </a:t>
            </a:r>
            <a:r>
              <a:rPr lang="cs-CZ" dirty="0" smtClean="0"/>
              <a:t>a přepínat se mezi nimi.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Rozlišují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program</a:t>
            </a:r>
            <a:r>
              <a:rPr lang="cs-CZ" sz="1600" dirty="0" smtClean="0"/>
              <a:t> a </a:t>
            </a:r>
            <a:r>
              <a:rPr lang="cs-CZ" sz="1600" b="1" dirty="0" smtClean="0">
                <a:solidFill>
                  <a:srgbClr val="0070C0"/>
                </a:solidFill>
              </a:rPr>
              <a:t>dokument</a:t>
            </a:r>
            <a:r>
              <a:rPr lang="cs-CZ" sz="16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To není tak samozřejmé, jak se to možná jeví. A (nejen) pro žáky je to složitá věc.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Umí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uložit</a:t>
            </a:r>
            <a:r>
              <a:rPr lang="cs-CZ" sz="1600" dirty="0" smtClean="0"/>
              <a:t> soubor (dokument) a opět ho </a:t>
            </a:r>
            <a:r>
              <a:rPr lang="cs-CZ" sz="1600" b="1" dirty="0" smtClean="0">
                <a:solidFill>
                  <a:srgbClr val="0070C0"/>
                </a:solidFill>
              </a:rPr>
              <a:t>otevřít</a:t>
            </a:r>
            <a:r>
              <a:rPr lang="cs-CZ" sz="1600" dirty="0" smtClean="0"/>
              <a:t> (najít v počítači či v </a:t>
            </a:r>
            <a:r>
              <a:rPr lang="cs-CZ" sz="1600" dirty="0" err="1" smtClean="0"/>
              <a:t>cloudu</a:t>
            </a:r>
            <a:r>
              <a:rPr lang="cs-CZ" sz="1600" dirty="0" smtClean="0"/>
              <a:t>).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602" dirty="0" smtClean="0"/>
              <a:t>Neví, co se přitom děje a kam se vlastně dokumenty ukládají. To zatím nevadí.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Co ví a umí (budou časem umět) žáci z  1. stupně?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63838"/>
            <a:ext cx="426080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71576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Text je dostupný pod licencí </a:t>
            </a:r>
            <a:r>
              <a:rPr lang="fr-FR" sz="1400" b="1" dirty="0"/>
              <a:t>Creative Commons </a:t>
            </a:r>
            <a:r>
              <a:rPr lang="fr-FR" sz="1400" dirty="0"/>
              <a:t>Uvedení autora + Pouze nekomerční užití + Žádné </a:t>
            </a:r>
            <a:r>
              <a:rPr lang="fr-FR" sz="1400" dirty="0" smtClean="0"/>
              <a:t>modifikace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Viz: </a:t>
            </a:r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cs.wikipedia.org/wiki/Creative_Commons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3507854"/>
            <a:ext cx="2592288" cy="9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Učivo: 1. stupeň ZŠ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software: digitální zařízení a jejich účel; prvky v uživatelském rozhraní;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spouštění, přepínání a ovládání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sítě: propojení technologií, (bez)drátové připojení; internet, 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práce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 sdíleném prostředí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sdílení dat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Ví, </a:t>
            </a:r>
            <a:r>
              <a:rPr lang="cs-CZ" sz="1600" dirty="0" smtClean="0"/>
              <a:t>že počítače jsou navzájem </a:t>
            </a:r>
            <a:r>
              <a:rPr lang="cs-CZ" sz="1600" b="1" dirty="0" smtClean="0"/>
              <a:t>propojeny</a:t>
            </a:r>
            <a:r>
              <a:rPr lang="cs-CZ" sz="1600" dirty="0" smtClean="0"/>
              <a:t> přes nějakou </a:t>
            </a:r>
            <a:r>
              <a:rPr lang="cs-CZ" sz="1600" b="1" dirty="0" smtClean="0"/>
              <a:t>síť</a:t>
            </a:r>
            <a:r>
              <a:rPr lang="cs-CZ" sz="1600" dirty="0" smtClean="0"/>
              <a:t>. Ví, že existuje velká (celosvětová) síť, které se říká </a:t>
            </a:r>
            <a:r>
              <a:rPr lang="cs-CZ" sz="1600" b="1" dirty="0" smtClean="0">
                <a:solidFill>
                  <a:srgbClr val="0070C0"/>
                </a:solidFill>
              </a:rPr>
              <a:t>internet</a:t>
            </a:r>
            <a:r>
              <a:rPr lang="cs-CZ" sz="1600" dirty="0" smtClean="0"/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Nejspíše nerozlišují internet jako síť a internet jako zdroj informací (tj. web). To zatím nevadí, většina novinářů to také nezvládá.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V lepším případě také ví, že </a:t>
            </a:r>
            <a:r>
              <a:rPr lang="cs-CZ" sz="1600" b="1" dirty="0" err="1" smtClean="0"/>
              <a:t>wi-fi</a:t>
            </a:r>
            <a:r>
              <a:rPr lang="cs-CZ" sz="1600" dirty="0" smtClean="0"/>
              <a:t> (mobilní </a:t>
            </a:r>
            <a:r>
              <a:rPr lang="cs-CZ" sz="1600" b="1" dirty="0" smtClean="0"/>
              <a:t>data</a:t>
            </a:r>
            <a:r>
              <a:rPr lang="cs-CZ" sz="1600" dirty="0" smtClean="0"/>
              <a:t>) není internet, že je to </a:t>
            </a:r>
            <a:r>
              <a:rPr lang="cs-CZ" sz="1600" b="1" dirty="0" smtClean="0"/>
              <a:t>způsob </a:t>
            </a:r>
            <a:r>
              <a:rPr lang="cs-CZ" sz="1600" b="1" dirty="0" smtClean="0">
                <a:solidFill>
                  <a:srgbClr val="0070C0"/>
                </a:solidFill>
              </a:rPr>
              <a:t>připojení</a:t>
            </a:r>
            <a:r>
              <a:rPr lang="cs-CZ" sz="1600" b="1" dirty="0" smtClean="0"/>
              <a:t> k internetu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Ví, že při práci v </a:t>
            </a:r>
            <a:r>
              <a:rPr lang="cs-CZ" sz="1600" dirty="0" err="1" smtClean="0"/>
              <a:t>cloudu</a:t>
            </a:r>
            <a:r>
              <a:rPr lang="cs-CZ" sz="1600" dirty="0" smtClean="0"/>
              <a:t> („na internetu“) mohou </a:t>
            </a:r>
            <a:r>
              <a:rPr lang="cs-CZ" sz="1600" b="1" dirty="0" smtClean="0">
                <a:solidFill>
                  <a:srgbClr val="0070C0"/>
                </a:solidFill>
              </a:rPr>
              <a:t>sdílet</a:t>
            </a:r>
            <a:r>
              <a:rPr lang="cs-CZ" sz="1600" dirty="0" smtClean="0"/>
              <a:t> svoje </a:t>
            </a:r>
            <a:r>
              <a:rPr lang="cs-CZ" sz="1600" b="1" dirty="0" smtClean="0">
                <a:solidFill>
                  <a:srgbClr val="0070C0"/>
                </a:solidFill>
              </a:rPr>
              <a:t>soubory</a:t>
            </a:r>
            <a:r>
              <a:rPr lang="cs-CZ" sz="1600" dirty="0" smtClean="0"/>
              <a:t> s jinými lidmi.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Umí</a:t>
            </a:r>
            <a:r>
              <a:rPr lang="cs-CZ" dirty="0" smtClean="0"/>
              <a:t> případně </a:t>
            </a:r>
            <a:r>
              <a:rPr lang="cs-CZ" b="1" dirty="0" smtClean="0"/>
              <a:t>nastavit</a:t>
            </a:r>
            <a:r>
              <a:rPr lang="cs-CZ" dirty="0" smtClean="0"/>
              <a:t>, které soubory budou sdílené a možná i s kým.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Co ví a umí (budou časem umět) žáci z  1. stupně?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00" y="3769682"/>
            <a:ext cx="4427994" cy="9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Učivo: 1. stupeň ZŠ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software: digitální zařízení a jejich účel; prvky v uživatelském rozhraní; spouštění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přepínání a ovládání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sítě: propojení technologií, (bez)drátové připojení; internet, práce ve sdíleném prostředí,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sdílení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bezpečnost: pravidla bezpečné práce 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9248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b="1" dirty="0"/>
              <a:t>Ví</a:t>
            </a:r>
            <a:r>
              <a:rPr lang="cs-CZ" dirty="0"/>
              <a:t>, že pro práci „na internetu“ musí znát své </a:t>
            </a:r>
            <a:r>
              <a:rPr lang="cs-CZ" b="1" dirty="0">
                <a:solidFill>
                  <a:srgbClr val="0070C0"/>
                </a:solidFill>
              </a:rPr>
              <a:t>přihlašovací jméno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heslo</a:t>
            </a:r>
            <a:r>
              <a:rPr lang="cs-CZ" dirty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</a:t>
            </a:r>
            <a:r>
              <a:rPr lang="cs-CZ" sz="1600" dirty="0" smtClean="0"/>
              <a:t>, že jsou to jeho </a:t>
            </a:r>
            <a:r>
              <a:rPr lang="cs-CZ" sz="1600" b="1" dirty="0" smtClean="0">
                <a:solidFill>
                  <a:srgbClr val="0070C0"/>
                </a:solidFill>
              </a:rPr>
              <a:t>soukromé</a:t>
            </a:r>
            <a:r>
              <a:rPr lang="cs-CZ" sz="1600" dirty="0" smtClean="0"/>
              <a:t> (cenné) </a:t>
            </a:r>
            <a:r>
              <a:rPr lang="cs-CZ" sz="1600" b="1" dirty="0" smtClean="0">
                <a:solidFill>
                  <a:srgbClr val="0070C0"/>
                </a:solidFill>
              </a:rPr>
              <a:t>údaje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a že je </a:t>
            </a:r>
            <a:r>
              <a:rPr lang="cs-CZ" sz="1600" b="1" dirty="0" smtClean="0">
                <a:solidFill>
                  <a:srgbClr val="0070C0"/>
                </a:solidFill>
              </a:rPr>
              <a:t>nemají nikomu sdělovat</a:t>
            </a:r>
            <a:r>
              <a:rPr lang="cs-CZ" sz="1600" dirty="0" smtClean="0"/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b="1" dirty="0" smtClean="0"/>
              <a:t>Tuší</a:t>
            </a:r>
            <a:r>
              <a:rPr lang="cs-CZ" dirty="0" smtClean="0"/>
              <a:t>, proč jsou tak důležité (cenné).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Znají </a:t>
            </a:r>
            <a:r>
              <a:rPr lang="cs-CZ" dirty="0" smtClean="0"/>
              <a:t>další způsoby </a:t>
            </a:r>
            <a:r>
              <a:rPr lang="cs-CZ" b="1" dirty="0" smtClean="0">
                <a:solidFill>
                  <a:srgbClr val="0070C0"/>
                </a:solidFill>
              </a:rPr>
              <a:t>ověřování</a:t>
            </a:r>
            <a:r>
              <a:rPr lang="cs-CZ" dirty="0" smtClean="0"/>
              <a:t> (otisk prstu, snímek obličeje) a </a:t>
            </a:r>
            <a:r>
              <a:rPr lang="cs-CZ" b="1" dirty="0" smtClean="0"/>
              <a:t>umí je používat</a:t>
            </a:r>
            <a:r>
              <a:rPr lang="cs-CZ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</a:t>
            </a:r>
            <a:r>
              <a:rPr lang="cs-CZ" sz="1600" dirty="0" smtClean="0"/>
              <a:t>, že přes počítač může někdo někoho </a:t>
            </a:r>
            <a:r>
              <a:rPr lang="cs-CZ" sz="1600" b="1" dirty="0" smtClean="0">
                <a:solidFill>
                  <a:srgbClr val="0070C0"/>
                </a:solidFill>
              </a:rPr>
              <a:t>napadnout</a:t>
            </a:r>
            <a:r>
              <a:rPr lang="cs-CZ" sz="1600" dirty="0" smtClean="0"/>
              <a:t>, </a:t>
            </a:r>
            <a:r>
              <a:rPr lang="cs-CZ" sz="1600" b="1" dirty="0" smtClean="0"/>
              <a:t>chápou</a:t>
            </a:r>
            <a:r>
              <a:rPr lang="cs-CZ" sz="1600" dirty="0" smtClean="0"/>
              <a:t>, že tedy může někdo </a:t>
            </a:r>
            <a:r>
              <a:rPr lang="cs-CZ" sz="1600" b="1" dirty="0" smtClean="0"/>
              <a:t>napadnout i </a:t>
            </a:r>
            <a:r>
              <a:rPr lang="cs-CZ" sz="1600" b="1" dirty="0" smtClean="0">
                <a:solidFill>
                  <a:srgbClr val="0070C0"/>
                </a:solidFill>
              </a:rPr>
              <a:t>je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Chápou</a:t>
            </a:r>
            <a:r>
              <a:rPr lang="cs-CZ" dirty="0" smtClean="0"/>
              <a:t>, že proto je důležité </a:t>
            </a:r>
            <a:r>
              <a:rPr lang="cs-CZ" b="1" dirty="0" smtClean="0"/>
              <a:t>dodržovat</a:t>
            </a:r>
            <a:r>
              <a:rPr lang="cs-CZ" dirty="0" smtClean="0"/>
              <a:t> (učitelem, školou, rodiči) </a:t>
            </a:r>
            <a:r>
              <a:rPr lang="cs-CZ" b="1" dirty="0" smtClean="0">
                <a:solidFill>
                  <a:srgbClr val="0070C0"/>
                </a:solidFill>
              </a:rPr>
              <a:t>stanovená pravidla </a:t>
            </a:r>
            <a:r>
              <a:rPr lang="cs-CZ" dirty="0" smtClean="0"/>
              <a:t>práce s IT.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Co ví a umí (budou časem umět) žáci z  1. stupně?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936" y="3291830"/>
            <a:ext cx="2402120" cy="13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12853</TotalTime>
  <Words>8225</Words>
  <Application>Microsoft Office PowerPoint</Application>
  <PresentationFormat>Předvádění na obrazovce (16:9)</PresentationFormat>
  <Paragraphs>891</Paragraphs>
  <Slides>70</Slides>
  <Notes>68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7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Osnova prezentace</vt:lpstr>
      <vt:lpstr>Co kdy zařadit?</vt:lpstr>
      <vt:lpstr>Hodinová dotace</vt:lpstr>
      <vt:lpstr>Vzdělávací oblast INFORMATIKA, část DIGITÁLNÍ TECHNOLOGIE</vt:lpstr>
      <vt:lpstr>Co ví a umí (budou časem umět) žáci z  1. stupně?</vt:lpstr>
      <vt:lpstr>Co ví a umí (budou časem umět) žáci z  1. stupně?</vt:lpstr>
      <vt:lpstr>Co ví a umí (budou časem umět) žáci z  1. stupně?</vt:lpstr>
      <vt:lpstr>Co ví a umí (budou časem umět) žáci z  1. stupně?</vt:lpstr>
      <vt:lpstr>Vzdělávací oblast INFORMATIKA, část DIGITÁLNÍ TECHNOLOGIE</vt:lpstr>
      <vt:lpstr>Hardware a  software (6. třída)</vt:lpstr>
      <vt:lpstr>Hardware a  software (6. třída)</vt:lpstr>
      <vt:lpstr>Hardware a  software (6. třída)</vt:lpstr>
      <vt:lpstr>Hardware a  software (6. třída)</vt:lpstr>
      <vt:lpstr>Operační systémy (6. třída)</vt:lpstr>
      <vt:lpstr>Operační systémy (6. třída)</vt:lpstr>
      <vt:lpstr>Operační systémy (6. třída)</vt:lpstr>
      <vt:lpstr>Datové a programové soubory (6. třída)</vt:lpstr>
      <vt:lpstr>Datové a programové soubory (6. třída)</vt:lpstr>
      <vt:lpstr>Asociace v operačním systému (6. třída)</vt:lpstr>
      <vt:lpstr>Komprese a formáty souborů (6. třída)</vt:lpstr>
      <vt:lpstr>Správa souborů (6. třída)</vt:lpstr>
      <vt:lpstr>Složky (6. třída)</vt:lpstr>
      <vt:lpstr>Práce se soubory</vt:lpstr>
      <vt:lpstr>Instalace aplikací (6. třída)</vt:lpstr>
      <vt:lpstr>Datové a programové soubory (6. třída)</vt:lpstr>
      <vt:lpstr>Nové technologie (6. třída)</vt:lpstr>
      <vt:lpstr>Počítačové sítě (6. třída)</vt:lpstr>
      <vt:lpstr>Služby a význam sítí (6. třída)</vt:lpstr>
      <vt:lpstr>Služby a význam sítí (6. třída)</vt:lpstr>
      <vt:lpstr>Principy internetu (6. třída)</vt:lpstr>
      <vt:lpstr>Principy internetu (6. třída)</vt:lpstr>
      <vt:lpstr>Principy webu – webové stránky (6. třída)</vt:lpstr>
      <vt:lpstr>Web a Internet (6. třída)</vt:lpstr>
      <vt:lpstr>Principy webu – odkazy (6. třída)</vt:lpstr>
      <vt:lpstr>Prezentace aplikace PowerPoint</vt:lpstr>
      <vt:lpstr>Principy webu – vyhledávač (6. třída)</vt:lpstr>
      <vt:lpstr>Vyhledávačů je více (6. třída)</vt:lpstr>
      <vt:lpstr>Internet, web, vyhledávač (6. třída)</vt:lpstr>
      <vt:lpstr>Princip cloudových aplikací  (6. třída)</vt:lpstr>
      <vt:lpstr>Přístup k datům v cloudu (6. třída)</vt:lpstr>
      <vt:lpstr>Přístup k datům v cloudu – metody zabezpečení (6. třída)</vt:lpstr>
      <vt:lpstr>Přístup k datům v cloudu – metody zabezpečení (6. třída)</vt:lpstr>
      <vt:lpstr>Cloud, přístup k datům (6. třída)</vt:lpstr>
      <vt:lpstr>Řešení technických problémů (6. třída)</vt:lpstr>
      <vt:lpstr>Řešení technických problémů (6. třída)</vt:lpstr>
      <vt:lpstr>Řešení technických problémů (6. třída)</vt:lpstr>
      <vt:lpstr>Řešení technických problémů (6. třída)</vt:lpstr>
      <vt:lpstr>Řešení technických problémů (6. třída)</vt:lpstr>
      <vt:lpstr>Bezpečnost (6. třída)</vt:lpstr>
      <vt:lpstr>Bezpečnost – cíle útočníků (6. třída)</vt:lpstr>
      <vt:lpstr>Bezpečnost – cíle útočníků (6. třída)</vt:lpstr>
      <vt:lpstr>Bezpečnost – metody útočníků (6. třída)</vt:lpstr>
      <vt:lpstr>Bezpečnost – metody útočníků (6. třída)</vt:lpstr>
      <vt:lpstr>Bezpečnost – nebezpečné aplikace a systémy (6. třída)</vt:lpstr>
      <vt:lpstr>Bezpečnost (6. třída)</vt:lpstr>
      <vt:lpstr>Bezpečnost – zabezpečení digitálních zařízení a dat (6. třída)</vt:lpstr>
      <vt:lpstr>Bezpečnost – bezpečná práce s hesly (6. třída)</vt:lpstr>
      <vt:lpstr>Bezpečnost – bezpečná práce s hesly (6. třída)</vt:lpstr>
      <vt:lpstr>Bezpečnost – bezpečná práce s hesly (6. třída)</vt:lpstr>
      <vt:lpstr>Bezpečnost – bezpečná práce s hesly (6. třída)</vt:lpstr>
      <vt:lpstr>Bezpečnost – dvoufaktorová autentizace (6. třída)</vt:lpstr>
      <vt:lpstr>Bezpečnost – bezpečná práce s hesly (6. třída)</vt:lpstr>
      <vt:lpstr>Bezpečnost – šifrování dat a komunikace  (6. třída)</vt:lpstr>
      <vt:lpstr>Bezpečnost – šifrování dat a komunikace  (6. třída)</vt:lpstr>
      <vt:lpstr>Bezpečnost – zálohování a archivace dat (6. třída)</vt:lpstr>
      <vt:lpstr>Digitální identita a stopa (6. třída)</vt:lpstr>
      <vt:lpstr>Digitální identita a stopa (6. třída)</vt:lpstr>
      <vt:lpstr>Děkuji za pozornost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4030</cp:revision>
  <dcterms:created xsi:type="dcterms:W3CDTF">2008-10-13T12:28:51Z</dcterms:created>
  <dcterms:modified xsi:type="dcterms:W3CDTF">2021-05-22T10:32:43Z</dcterms:modified>
</cp:coreProperties>
</file>