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0" r:id="rId3"/>
    <p:sldId id="303" r:id="rId4"/>
    <p:sldId id="272" r:id="rId5"/>
    <p:sldId id="348" r:id="rId6"/>
    <p:sldId id="334" r:id="rId7"/>
    <p:sldId id="342" r:id="rId8"/>
    <p:sldId id="343" r:id="rId9"/>
    <p:sldId id="349" r:id="rId10"/>
    <p:sldId id="344" r:id="rId11"/>
    <p:sldId id="335" r:id="rId12"/>
    <p:sldId id="324" r:id="rId13"/>
    <p:sldId id="345" r:id="rId14"/>
    <p:sldId id="346" r:id="rId15"/>
    <p:sldId id="325" r:id="rId16"/>
    <p:sldId id="347" r:id="rId17"/>
    <p:sldId id="341" r:id="rId18"/>
    <p:sldId id="350" r:id="rId19"/>
  </p:sldIdLst>
  <p:sldSz cx="9144000" cy="6858000" type="screen4x3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C3D"/>
    <a:srgbClr val="2D5FEF"/>
    <a:srgbClr val="D7DDDF"/>
    <a:srgbClr val="0E9A6C"/>
    <a:srgbClr val="5F859C"/>
    <a:srgbClr val="2B4A6F"/>
    <a:srgbClr val="69615B"/>
    <a:srgbClr val="69613B"/>
    <a:srgbClr val="4A6CD4"/>
    <a:srgbClr val="7C97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37" autoAdjust="0"/>
    <p:restoredTop sz="99149" autoAdjust="0"/>
  </p:normalViewPr>
  <p:slideViewPr>
    <p:cSldViewPr snapToGrid="0" snapToObjects="1">
      <p:cViewPr varScale="1">
        <p:scale>
          <a:sx n="104" d="100"/>
          <a:sy n="104" d="100"/>
        </p:scale>
        <p:origin x="107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FCD5EB6-4341-4387-9D19-715BB2827B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3A8B79-014E-41C4-8CE2-C035D3989E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057807-D7B6-4A9A-A54F-4E83F91E6D3E}" type="datetimeFigureOut">
              <a:rPr lang="en-GB" smtClean="0"/>
              <a:pPr/>
              <a:t>21/06/2020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68A64D-507F-407C-A1EA-61E76459E15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A5B487-27F4-4860-B656-8CDD0B35B8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965767-55EA-4DFD-9CA3-EA9F0610CD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028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DEB09-D89A-7F4A-9789-BEA4FCB38606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79EFF-E901-EE42-A4EE-EF4A388745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040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101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24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942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9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743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35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532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149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972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09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06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A95F6-DFCD-0D49-BAA5-5436BA6195FE}" type="datetimeFigureOut">
              <a:rPr lang="en-US" smtClean="0"/>
              <a:pPr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73486-4ADD-B842-9AD5-E4C25431CD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226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42900" y="1165860"/>
            <a:ext cx="8488680" cy="531414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algn="ctr"/>
            <a:endParaRPr lang="sk-SK" sz="2400" b="1" cap="small" dirty="0">
              <a:latin typeface="Calibri" panose="020F0502020204030204" pitchFamily="34" charset="0"/>
            </a:endParaRPr>
          </a:p>
          <a:p>
            <a:pPr algn="ctr"/>
            <a:endParaRPr lang="sk-SK" sz="2400" b="1" cap="small" dirty="0">
              <a:latin typeface="Calibri" panose="020F0502020204030204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sk-SK" sz="24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Aktivita 1.1.1 </a:t>
            </a:r>
          </a:p>
          <a:p>
            <a:pPr algn="ctr"/>
            <a:r>
              <a:rPr lang="sk-SK" sz="4800" b="1" dirty="0" err="1">
                <a:solidFill>
                  <a:srgbClr val="0C3B6A"/>
                </a:solidFill>
                <a:latin typeface="Calibri" panose="020F0502020204030204" pitchFamily="34" charset="0"/>
              </a:rPr>
              <a:t>Potáhni</a:t>
            </a:r>
            <a:r>
              <a:rPr lang="sk-SK" sz="4800" b="1" dirty="0">
                <a:solidFill>
                  <a:srgbClr val="0C3B6A"/>
                </a:solidFill>
                <a:latin typeface="Calibri" panose="020F0502020204030204" pitchFamily="34" charset="0"/>
              </a:rPr>
              <a:t> a </a:t>
            </a:r>
            <a:r>
              <a:rPr lang="sk-SK" sz="4800" b="1" dirty="0" err="1">
                <a:solidFill>
                  <a:srgbClr val="0C3B6A"/>
                </a:solidFill>
                <a:latin typeface="Calibri" panose="020F0502020204030204" pitchFamily="34" charset="0"/>
              </a:rPr>
              <a:t>otiskni</a:t>
            </a:r>
            <a:endParaRPr lang="sk-SK" sz="3600" b="1" dirty="0">
              <a:solidFill>
                <a:srgbClr val="0C3B6A"/>
              </a:solidFill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endParaRPr lang="sk-SK" sz="2000" b="1" cap="small" dirty="0"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endParaRPr lang="sk-SK" sz="2000" b="1" cap="small" dirty="0"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7127" y="3940913"/>
            <a:ext cx="2675460" cy="1350718"/>
          </a:xfrm>
          <a:prstGeom prst="rect">
            <a:avLst/>
          </a:prstGeom>
        </p:spPr>
      </p:pic>
      <p:sp>
        <p:nvSpPr>
          <p:cNvPr id="13" name="Slide Number Placeholder 2">
            <a:extLst>
              <a:ext uri="{FF2B5EF4-FFF2-40B4-BE49-F238E27FC236}">
                <a16:creationId xmlns:a16="http://schemas.microsoft.com/office/drawing/2014/main" id="{C522431B-25C8-48FD-B759-F254EFE1B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1</a:t>
            </a:fld>
            <a:endParaRPr lang="sk-SK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884FE4-37EF-4E89-80C9-AF28B39F4DC2}"/>
              </a:ext>
            </a:extLst>
          </p:cNvPr>
          <p:cNvSpPr txBox="1"/>
          <p:nvPr/>
        </p:nvSpPr>
        <p:spPr>
          <a:xfrm>
            <a:off x="252000" y="396000"/>
            <a:ext cx="6474975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</a:t>
            </a:r>
            <a:r>
              <a:rPr lang="cs-CZ" sz="1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1 	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Vytváříme vzory</a:t>
            </a:r>
            <a:endParaRPr lang="cs-CZ" sz="24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defTabSz="393700">
              <a:lnSpc>
                <a:spcPts val="1800"/>
              </a:lnSpc>
              <a:tabLst>
                <a:tab pos="1249363" algn="l"/>
              </a:tabLst>
            </a:pPr>
            <a:r>
              <a:rPr lang="cs-CZ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Bádání 1	Pohyby a otisky</a:t>
            </a:r>
            <a:endParaRPr lang="cs-CZ" sz="1600" b="1" cap="small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9A7A0D-2378-41E5-98C3-C93E8B9747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178" y="316893"/>
            <a:ext cx="1105822" cy="558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540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88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252000" rIns="144000" bIns="144000" rtlCol="0">
            <a:noAutofit/>
          </a:bodyPr>
          <a:lstStyle/>
          <a:p>
            <a:pPr marL="108000"/>
            <a:r>
              <a:rPr lang="sk-SK" sz="28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/>
              </a:rPr>
              <a:t>Diskutujeme</a:t>
            </a:r>
          </a:p>
          <a:p>
            <a:pPr>
              <a:spcAft>
                <a:spcPts val="600"/>
              </a:spcAft>
            </a:pPr>
            <a:endParaRPr lang="sk-SK" sz="2000" dirty="0">
              <a:latin typeface="+mj-lt"/>
              <a:cs typeface="Arial"/>
            </a:endParaRPr>
          </a:p>
          <a:p>
            <a:pPr marL="720000">
              <a:spcAft>
                <a:spcPts val="1200"/>
              </a:spcAft>
              <a:buClr>
                <a:srgbClr val="0070C0"/>
              </a:buClr>
            </a:pPr>
            <a:r>
              <a:rPr lang="sk-SK" sz="2200" dirty="0">
                <a:latin typeface="+mj-lt"/>
                <a:cs typeface="Arial"/>
              </a:rPr>
              <a:t>Použili </a:t>
            </a:r>
            <a:r>
              <a:rPr lang="sk-SK" sz="2200" dirty="0" err="1">
                <a:latin typeface="+mj-lt"/>
                <a:cs typeface="Arial"/>
              </a:rPr>
              <a:t>jste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otáčení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vlevo</a:t>
            </a:r>
            <a:r>
              <a:rPr lang="sk-SK" sz="2200" dirty="0">
                <a:latin typeface="+mj-lt"/>
                <a:cs typeface="Arial"/>
              </a:rPr>
              <a:t> i vpravo?</a:t>
            </a:r>
          </a:p>
          <a:p>
            <a:pPr marL="720000">
              <a:spcAft>
                <a:spcPts val="1200"/>
              </a:spcAft>
              <a:buClr>
                <a:srgbClr val="0070C0"/>
              </a:buClr>
            </a:pPr>
            <a:r>
              <a:rPr lang="sk-SK" sz="2200" dirty="0" err="1">
                <a:latin typeface="+mj-lt"/>
                <a:cs typeface="Arial"/>
              </a:rPr>
              <a:t>Jaké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barvy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jsou</a:t>
            </a:r>
            <a:r>
              <a:rPr lang="sk-SK" sz="2200" dirty="0">
                <a:latin typeface="+mj-lt"/>
                <a:cs typeface="Arial"/>
              </a:rPr>
              <a:t> bloky na </a:t>
            </a:r>
            <a:r>
              <a:rPr lang="sk-SK" sz="2200" dirty="0" err="1">
                <a:latin typeface="+mj-lt"/>
                <a:cs typeface="Arial"/>
              </a:rPr>
              <a:t>otáčení</a:t>
            </a:r>
            <a:r>
              <a:rPr lang="sk-SK" sz="2200" dirty="0">
                <a:latin typeface="+mj-lt"/>
                <a:cs typeface="Arial"/>
              </a:rPr>
              <a:t>? </a:t>
            </a:r>
            <a:r>
              <a:rPr lang="sk-SK" sz="2200" dirty="0">
                <a:cs typeface="Arial"/>
              </a:rPr>
              <a:t>Do </a:t>
            </a:r>
            <a:r>
              <a:rPr lang="sk-SK" sz="2200" dirty="0" err="1">
                <a:cs typeface="Arial"/>
              </a:rPr>
              <a:t>které</a:t>
            </a:r>
            <a:r>
              <a:rPr lang="sk-SK" sz="2200" dirty="0">
                <a:cs typeface="Arial"/>
              </a:rPr>
              <a:t> skupiny </a:t>
            </a:r>
            <a:r>
              <a:rPr lang="sk-SK" sz="2200" dirty="0" err="1">
                <a:cs typeface="Arial"/>
              </a:rPr>
              <a:t>patří</a:t>
            </a:r>
            <a:r>
              <a:rPr lang="sk-SK" sz="2200" dirty="0">
                <a:latin typeface="+mj-lt"/>
                <a:cs typeface="Arial"/>
              </a:rPr>
              <a:t>?</a:t>
            </a:r>
          </a:p>
          <a:p>
            <a:pPr marL="720000">
              <a:spcAft>
                <a:spcPts val="6600"/>
              </a:spcAft>
              <a:buClr>
                <a:srgbClr val="0070C0"/>
              </a:buClr>
            </a:pPr>
            <a:r>
              <a:rPr lang="sk-SK" sz="2200" dirty="0" err="1">
                <a:latin typeface="+mj-lt"/>
                <a:cs typeface="Arial"/>
              </a:rPr>
              <a:t>Co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dělají</a:t>
            </a:r>
            <a:r>
              <a:rPr lang="sk-SK" sz="2200" dirty="0">
                <a:latin typeface="+mj-lt"/>
                <a:cs typeface="Arial"/>
              </a:rPr>
              <a:t> jednotlivé bloky </a:t>
            </a:r>
            <a:r>
              <a:rPr lang="sk-SK" sz="2200" b="1" i="1" dirty="0" err="1">
                <a:solidFill>
                  <a:srgbClr val="C00000"/>
                </a:solidFill>
                <a:latin typeface="+mj-lt"/>
                <a:cs typeface="Arial"/>
              </a:rPr>
              <a:t>úvodního</a:t>
            </a:r>
            <a:r>
              <a:rPr lang="sk-SK" sz="2200" b="1" i="1" dirty="0">
                <a:solidFill>
                  <a:srgbClr val="C00000"/>
                </a:solidFill>
                <a:latin typeface="+mj-lt"/>
                <a:cs typeface="Arial"/>
              </a:rPr>
              <a:t> </a:t>
            </a:r>
            <a:r>
              <a:rPr lang="sk-SK" sz="2200" b="1" i="1" dirty="0" err="1">
                <a:solidFill>
                  <a:srgbClr val="C00000"/>
                </a:solidFill>
                <a:latin typeface="+mj-lt"/>
                <a:cs typeface="Arial"/>
              </a:rPr>
              <a:t>scénáře</a:t>
            </a:r>
            <a:r>
              <a:rPr lang="sk-SK" sz="2200" dirty="0">
                <a:latin typeface="+mj-lt"/>
                <a:cs typeface="Arial"/>
              </a:rPr>
              <a:t>? Proč je </a:t>
            </a:r>
            <a:r>
              <a:rPr lang="sk-SK" sz="2200" dirty="0" err="1">
                <a:latin typeface="+mj-lt"/>
                <a:cs typeface="Arial"/>
              </a:rPr>
              <a:t>potřebujeme</a:t>
            </a:r>
            <a:r>
              <a:rPr lang="sk-SK" sz="2200" dirty="0">
                <a:latin typeface="+mj-lt"/>
                <a:cs typeface="Arial"/>
              </a:rPr>
              <a:t>?</a:t>
            </a:r>
          </a:p>
          <a:p>
            <a:pPr marL="720000">
              <a:spcAft>
                <a:spcPts val="1200"/>
              </a:spcAft>
              <a:buClr>
                <a:srgbClr val="C00000"/>
              </a:buClr>
            </a:pPr>
            <a:r>
              <a:rPr lang="sk-SK" sz="2200" dirty="0" err="1">
                <a:latin typeface="+mj-lt"/>
                <a:cs typeface="Arial"/>
              </a:rPr>
              <a:t>Jaké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úhl</a:t>
            </a:r>
            <a:r>
              <a:rPr lang="en-US" sz="2200" dirty="0">
                <a:latin typeface="+mj-lt"/>
                <a:cs typeface="Arial"/>
              </a:rPr>
              <a:t>y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jste</a:t>
            </a:r>
            <a:r>
              <a:rPr lang="sk-SK" sz="2200" dirty="0">
                <a:latin typeface="+mj-lt"/>
                <a:cs typeface="Arial"/>
              </a:rPr>
              <a:t> použili?</a:t>
            </a:r>
          </a:p>
          <a:p>
            <a:pPr marL="720000">
              <a:spcAft>
                <a:spcPts val="2400"/>
              </a:spcAft>
              <a:buClr>
                <a:srgbClr val="C00000"/>
              </a:buClr>
            </a:pPr>
            <a:r>
              <a:rPr lang="sk-SK" sz="2200" dirty="0" err="1">
                <a:latin typeface="+mj-lt"/>
                <a:cs typeface="Arial"/>
              </a:rPr>
              <a:t>Když</a:t>
            </a:r>
            <a:r>
              <a:rPr lang="sk-SK" sz="2200" dirty="0">
                <a:latin typeface="+mj-lt"/>
                <a:cs typeface="Arial"/>
              </a:rPr>
              <a:t> klikneme na </a:t>
            </a:r>
            <a:r>
              <a:rPr lang="sk-SK" sz="2200" b="1" dirty="0">
                <a:solidFill>
                  <a:srgbClr val="2D5FEF"/>
                </a:solidFill>
                <a:cs typeface="Arial"/>
              </a:rPr>
              <a:t>otoč </a:t>
            </a:r>
            <a:r>
              <a:rPr lang="sk-SK" sz="2200" b="1" dirty="0" err="1">
                <a:solidFill>
                  <a:srgbClr val="2D5FEF"/>
                </a:solidFill>
                <a:cs typeface="Arial"/>
              </a:rPr>
              <a:t>se</a:t>
            </a:r>
            <a:r>
              <a:rPr lang="sk-SK" sz="2200" b="1" dirty="0">
                <a:solidFill>
                  <a:srgbClr val="2D5FEF"/>
                </a:solidFill>
                <a:cs typeface="Arial"/>
              </a:rPr>
              <a:t> </a:t>
            </a:r>
            <a:r>
              <a:rPr lang="sk-SK" sz="2200" b="1" dirty="0" err="1">
                <a:solidFill>
                  <a:srgbClr val="2D5FEF"/>
                </a:solidFill>
                <a:latin typeface="+mj-lt"/>
                <a:cs typeface="Arial"/>
              </a:rPr>
              <a:t>vlevo</a:t>
            </a:r>
            <a:r>
              <a:rPr lang="sk-SK" sz="2200" b="1" dirty="0">
                <a:solidFill>
                  <a:srgbClr val="2D5FEF"/>
                </a:solidFill>
                <a:latin typeface="+mj-lt"/>
                <a:cs typeface="Arial"/>
              </a:rPr>
              <a:t> 15 </a:t>
            </a:r>
            <a:r>
              <a:rPr lang="sk-SK" sz="2200" b="1" dirty="0" err="1">
                <a:solidFill>
                  <a:srgbClr val="2D5FEF"/>
                </a:solidFill>
                <a:latin typeface="+mj-lt"/>
                <a:cs typeface="Arial"/>
              </a:rPr>
              <a:t>stupňů</a:t>
            </a:r>
            <a:r>
              <a:rPr lang="sk-SK" sz="2200" b="1" dirty="0">
                <a:solidFill>
                  <a:srgbClr val="4A6CD4"/>
                </a:solidFill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třikrát</a:t>
            </a:r>
            <a:r>
              <a:rPr lang="sk-SK" sz="2200" dirty="0">
                <a:latin typeface="+mj-lt"/>
                <a:cs typeface="Arial"/>
              </a:rPr>
              <a:t>, o </a:t>
            </a:r>
            <a:r>
              <a:rPr lang="sk-SK" sz="2200" dirty="0" err="1">
                <a:latin typeface="+mj-lt"/>
                <a:cs typeface="Arial"/>
              </a:rPr>
              <a:t>kolik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stupňů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se</a:t>
            </a:r>
            <a:r>
              <a:rPr lang="sk-SK" sz="2200" dirty="0">
                <a:latin typeface="+mj-lt"/>
                <a:cs typeface="Arial"/>
              </a:rPr>
              <a:t> dlaždice otočí? </a:t>
            </a:r>
            <a:r>
              <a:rPr lang="sk-SK" sz="2200" dirty="0" err="1">
                <a:latin typeface="+mj-lt"/>
                <a:cs typeface="Arial"/>
              </a:rPr>
              <a:t>Co</a:t>
            </a:r>
            <a:r>
              <a:rPr lang="sk-SK" sz="2200" dirty="0">
                <a:latin typeface="+mj-lt"/>
                <a:cs typeface="Arial"/>
              </a:rPr>
              <a:t> musíme </a:t>
            </a:r>
            <a:r>
              <a:rPr lang="sk-SK" sz="2200" dirty="0" err="1">
                <a:latin typeface="+mj-lt"/>
                <a:cs typeface="Arial"/>
              </a:rPr>
              <a:t>změnit</a:t>
            </a:r>
            <a:r>
              <a:rPr lang="sk-SK" sz="2200" dirty="0">
                <a:latin typeface="+mj-lt"/>
                <a:cs typeface="Arial"/>
              </a:rPr>
              <a:t>, aby stačilo na blok </a:t>
            </a:r>
            <a:r>
              <a:rPr lang="sk-SK" sz="2200" dirty="0" err="1">
                <a:latin typeface="+mj-lt"/>
                <a:cs typeface="Arial"/>
              </a:rPr>
              <a:t>kliknout</a:t>
            </a:r>
            <a:r>
              <a:rPr lang="sk-SK" sz="2200" dirty="0">
                <a:latin typeface="+mj-lt"/>
                <a:cs typeface="Arial"/>
              </a:rPr>
              <a:t> jen jednou?</a:t>
            </a:r>
            <a:br>
              <a:rPr lang="sk-SK" sz="2200" dirty="0">
                <a:latin typeface="+mj-lt"/>
                <a:cs typeface="Arial"/>
              </a:rPr>
            </a:br>
            <a:endParaRPr lang="sk-SK" sz="2200" dirty="0">
              <a:latin typeface="+mj-lt"/>
              <a:cs typeface="Arial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178" y="316893"/>
            <a:ext cx="1105822" cy="558279"/>
          </a:xfrm>
          <a:prstGeom prst="rect">
            <a:avLst/>
          </a:prstGeom>
        </p:spPr>
      </p:pic>
      <p:sp>
        <p:nvSpPr>
          <p:cNvPr id="10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01113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10</a:t>
            </a:fld>
            <a:endParaRPr lang="sk-SK" b="1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704DCCF-E04F-486A-A064-A75500383469}"/>
              </a:ext>
            </a:extLst>
          </p:cNvPr>
          <p:cNvSpPr/>
          <p:nvPr/>
        </p:nvSpPr>
        <p:spPr>
          <a:xfrm>
            <a:off x="875098" y="2289072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946BEE5-ECE1-4598-A2E1-1F1E7A3141B9}"/>
              </a:ext>
            </a:extLst>
          </p:cNvPr>
          <p:cNvSpPr/>
          <p:nvPr/>
        </p:nvSpPr>
        <p:spPr>
          <a:xfrm>
            <a:off x="875098" y="2775767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2BAED89-D278-420A-86D2-F1EA8C9940E6}"/>
              </a:ext>
            </a:extLst>
          </p:cNvPr>
          <p:cNvSpPr/>
          <p:nvPr/>
        </p:nvSpPr>
        <p:spPr>
          <a:xfrm>
            <a:off x="875098" y="3262463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2005378-1283-42B3-BE6D-43A744120344}"/>
              </a:ext>
            </a:extLst>
          </p:cNvPr>
          <p:cNvSpPr/>
          <p:nvPr/>
        </p:nvSpPr>
        <p:spPr>
          <a:xfrm>
            <a:off x="874949" y="4778107"/>
            <a:ext cx="210816" cy="205630"/>
          </a:xfrm>
          <a:prstGeom prst="ellipse">
            <a:avLst/>
          </a:prstGeom>
          <a:solidFill>
            <a:srgbClr val="C00000"/>
          </a:solidFill>
          <a:ln w="34925">
            <a:solidFill>
              <a:srgbClr val="C00000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F606EE0-E87E-4617-A4EE-0D626663F950}"/>
              </a:ext>
            </a:extLst>
          </p:cNvPr>
          <p:cNvSpPr/>
          <p:nvPr/>
        </p:nvSpPr>
        <p:spPr>
          <a:xfrm>
            <a:off x="874949" y="5264802"/>
            <a:ext cx="210816" cy="205630"/>
          </a:xfrm>
          <a:prstGeom prst="ellipse">
            <a:avLst/>
          </a:prstGeom>
          <a:solidFill>
            <a:srgbClr val="C00000"/>
          </a:solidFill>
          <a:ln w="34925">
            <a:solidFill>
              <a:srgbClr val="C00000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6EE3E0-61A3-45D5-B4CF-033E09053BA4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1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1.1.2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Potáhni, otoč a otiskni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366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178" y="316893"/>
            <a:ext cx="1105822" cy="55827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bIns="144000" rtlCol="0">
            <a:noAutofit/>
          </a:bodyPr>
          <a:lstStyle/>
          <a:p>
            <a:pPr algn="ctr"/>
            <a:endParaRPr lang="sk-SK" sz="2800" b="1" cap="small" dirty="0">
              <a:latin typeface="Calibri" panose="020F0502020204030204" pitchFamily="34" charset="0"/>
            </a:endParaRPr>
          </a:p>
          <a:p>
            <a:pPr algn="ctr"/>
            <a:endParaRPr lang="sk-SK" sz="2800" b="1" cap="small" dirty="0">
              <a:latin typeface="Calibri" panose="020F0502020204030204" pitchFamily="34" charset="0"/>
            </a:endParaRPr>
          </a:p>
          <a:p>
            <a:pPr algn="ctr"/>
            <a:endParaRPr lang="sk-SK" sz="2800" b="1" cap="small" dirty="0">
              <a:latin typeface="Calibri" panose="020F0502020204030204" pitchFamily="34" charset="0"/>
            </a:endParaRPr>
          </a:p>
          <a:p>
            <a:pPr algn="ctr">
              <a:spcBef>
                <a:spcPts val="1800"/>
              </a:spcBef>
            </a:pPr>
            <a:r>
              <a:rPr lang="sk-SK" sz="28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Aktivita 1.1.3 </a:t>
            </a:r>
          </a:p>
          <a:p>
            <a:pPr algn="ctr"/>
            <a:r>
              <a:rPr lang="sk-SK" sz="5400" b="1" dirty="0">
                <a:solidFill>
                  <a:srgbClr val="0C3B6A"/>
                </a:solidFill>
                <a:latin typeface="Calibri" panose="020F0502020204030204" pitchFamily="34" charset="0"/>
              </a:rPr>
              <a:t>Posuň, otoč a </a:t>
            </a:r>
            <a:r>
              <a:rPr lang="sk-SK" sz="5400" b="1" dirty="0" err="1">
                <a:solidFill>
                  <a:srgbClr val="0C3B6A"/>
                </a:solidFill>
                <a:latin typeface="Calibri" panose="020F0502020204030204" pitchFamily="34" charset="0"/>
              </a:rPr>
              <a:t>otiskni</a:t>
            </a:r>
            <a:endParaRPr lang="sk-SK" sz="5400" b="1" dirty="0">
              <a:solidFill>
                <a:srgbClr val="0C3B6A"/>
              </a:solidFill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endParaRPr lang="sk-SK" sz="2400" b="1" cap="small" dirty="0"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endParaRPr lang="sk-SK" sz="2400" b="1" cap="small" dirty="0">
              <a:latin typeface="Calibri" panose="020F0502020204030204" pitchFamily="34" charset="0"/>
            </a:endParaRP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01113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11</a:t>
            </a:fld>
            <a:endParaRPr lang="sk-SK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40D5A6-8FF3-4A65-9F45-0F81C2596FD5}"/>
              </a:ext>
            </a:extLst>
          </p:cNvPr>
          <p:cNvSpPr txBox="1"/>
          <p:nvPr/>
        </p:nvSpPr>
        <p:spPr>
          <a:xfrm>
            <a:off x="252000" y="396000"/>
            <a:ext cx="6474975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</a:t>
            </a:r>
            <a:r>
              <a:rPr lang="cs-CZ" sz="1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1 	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Vytváříme vzory</a:t>
            </a:r>
            <a:endParaRPr lang="cs-CZ" sz="24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defTabSz="393700">
              <a:lnSpc>
                <a:spcPts val="1800"/>
              </a:lnSpc>
              <a:tabLst>
                <a:tab pos="1249363" algn="l"/>
              </a:tabLst>
            </a:pPr>
            <a:r>
              <a:rPr lang="cs-CZ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Bádání 1	Pohyby a otisky</a:t>
            </a:r>
            <a:endParaRPr lang="cs-CZ" sz="1600" b="1" cap="small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165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377100">
              <a:spcAft>
                <a:spcPts val="600"/>
              </a:spcAft>
            </a:pPr>
            <a:endParaRPr lang="sk-SK" sz="300" dirty="0">
              <a:latin typeface="Calibri" panose="020F0502020204030204" pitchFamily="34" charset="0"/>
              <a:cs typeface="Arial"/>
            </a:endParaRPr>
          </a:p>
          <a:p>
            <a:pPr marL="720000"/>
            <a:r>
              <a:rPr lang="sk-SK" sz="2200" dirty="0">
                <a:latin typeface="Calibri" panose="020F0502020204030204" pitchFamily="34" charset="0"/>
                <a:cs typeface="Arial"/>
              </a:rPr>
              <a:t>Otvor projekt </a:t>
            </a:r>
            <a:r>
              <a:rPr lang="sk-SK" sz="2200" b="1" dirty="0">
                <a:solidFill>
                  <a:srgbClr val="C00000"/>
                </a:solidFill>
                <a:latin typeface="Calibri" panose="020F0502020204030204" pitchFamily="34" charset="0"/>
                <a:cs typeface="Arial"/>
              </a:rPr>
              <a:t>12-Vzory posuň</a:t>
            </a:r>
          </a:p>
          <a:p>
            <a:pPr marL="377100">
              <a:lnSpc>
                <a:spcPts val="1800"/>
              </a:lnSpc>
            </a:pPr>
            <a:r>
              <a:rPr lang="sk-SK" sz="4000" dirty="0">
                <a:cs typeface="Arial"/>
              </a:rPr>
              <a:t>						</a:t>
            </a:r>
            <a:r>
              <a:rPr lang="sk-SK" sz="1400" dirty="0">
                <a:cs typeface="Arial"/>
              </a:rPr>
              <a:t>- </a:t>
            </a:r>
            <a:r>
              <a:rPr lang="sk-SK" sz="1400" dirty="0" err="1">
                <a:cs typeface="Arial"/>
              </a:rPr>
              <a:t>když</a:t>
            </a:r>
            <a:r>
              <a:rPr lang="sk-SK" sz="1400" dirty="0">
                <a:cs typeface="Arial"/>
              </a:rPr>
              <a:t> </a:t>
            </a:r>
            <a:r>
              <a:rPr lang="sk-SK" sz="1400" dirty="0" err="1">
                <a:cs typeface="Arial"/>
              </a:rPr>
              <a:t>jsi</a:t>
            </a:r>
            <a:r>
              <a:rPr lang="sk-SK" sz="1400" dirty="0">
                <a:cs typeface="Arial"/>
              </a:rPr>
              <a:t> </a:t>
            </a:r>
            <a:r>
              <a:rPr lang="sk-SK" sz="1400" u="sng" dirty="0">
                <a:cs typeface="Arial"/>
              </a:rPr>
              <a:t>online</a:t>
            </a:r>
            <a:r>
              <a:rPr lang="sk-SK" sz="1400" dirty="0">
                <a:cs typeface="Arial"/>
              </a:rPr>
              <a:t>, </a:t>
            </a:r>
            <a:r>
              <a:rPr lang="sk-SK" sz="1400" b="1" dirty="0">
                <a:cs typeface="Arial"/>
              </a:rPr>
              <a:t>Ulož </a:t>
            </a:r>
            <a:r>
              <a:rPr lang="sk-SK" sz="1400" b="1" dirty="0" err="1">
                <a:cs typeface="Arial"/>
              </a:rPr>
              <a:t>jako</a:t>
            </a:r>
            <a:r>
              <a:rPr lang="sk-SK" sz="1400" b="1" dirty="0">
                <a:cs typeface="Arial"/>
              </a:rPr>
              <a:t> </a:t>
            </a:r>
            <a:r>
              <a:rPr lang="sk-SK" sz="1400" b="1" dirty="0" err="1">
                <a:cs typeface="Arial"/>
              </a:rPr>
              <a:t>kopii</a:t>
            </a:r>
            <a:r>
              <a:rPr lang="sk-SK" sz="1400" dirty="0">
                <a:cs typeface="Arial"/>
              </a:rPr>
              <a:t> a k názvu projektu </a:t>
            </a:r>
            <a:r>
              <a:rPr lang="sk-SK" sz="1400" dirty="0" err="1">
                <a:cs typeface="Arial"/>
              </a:rPr>
              <a:t>připiš</a:t>
            </a:r>
            <a:r>
              <a:rPr lang="sk-SK" sz="1400" dirty="0">
                <a:cs typeface="Arial"/>
              </a:rPr>
              <a:t> svoje </a:t>
            </a:r>
            <a:r>
              <a:rPr lang="sk-SK" sz="1400" dirty="0" err="1">
                <a:cs typeface="Arial"/>
              </a:rPr>
              <a:t>jméno</a:t>
            </a:r>
            <a:endParaRPr lang="sk-SK" sz="1400" dirty="0">
              <a:cs typeface="Arial"/>
            </a:endParaRPr>
          </a:p>
          <a:p>
            <a:pPr marL="377100">
              <a:spcAft>
                <a:spcPts val="3000"/>
              </a:spcAft>
            </a:pPr>
            <a:r>
              <a:rPr lang="sk-SK" sz="1400" dirty="0">
                <a:cs typeface="Arial"/>
              </a:rPr>
              <a:t>						- </a:t>
            </a:r>
            <a:r>
              <a:rPr lang="sk-SK" sz="1400" dirty="0" err="1">
                <a:cs typeface="Arial"/>
              </a:rPr>
              <a:t>když</a:t>
            </a:r>
            <a:r>
              <a:rPr lang="sk-SK" sz="1400" dirty="0">
                <a:cs typeface="Arial"/>
              </a:rPr>
              <a:t> </a:t>
            </a:r>
            <a:r>
              <a:rPr lang="sk-SK" sz="1400" dirty="0" err="1">
                <a:cs typeface="Arial"/>
              </a:rPr>
              <a:t>jsi</a:t>
            </a:r>
            <a:r>
              <a:rPr lang="sk-SK" sz="1400" dirty="0">
                <a:cs typeface="Arial"/>
              </a:rPr>
              <a:t> </a:t>
            </a:r>
            <a:r>
              <a:rPr lang="sk-SK" sz="1400" u="sng" dirty="0">
                <a:cs typeface="Arial"/>
              </a:rPr>
              <a:t>off-line</a:t>
            </a:r>
            <a:r>
              <a:rPr lang="sk-SK" sz="1400" dirty="0">
                <a:cs typeface="Arial"/>
              </a:rPr>
              <a:t>, </a:t>
            </a:r>
            <a:r>
              <a:rPr lang="cs-CZ" sz="1400" b="1" dirty="0">
                <a:cs typeface="Arial"/>
              </a:rPr>
              <a:t>Ulož </a:t>
            </a:r>
            <a:r>
              <a:rPr lang="en-US" sz="1400" b="1" dirty="0">
                <a:cs typeface="Arial"/>
              </a:rPr>
              <a:t>do </a:t>
            </a:r>
            <a:r>
              <a:rPr lang="en-US" sz="1400" b="1" dirty="0" err="1">
                <a:cs typeface="Arial"/>
              </a:rPr>
              <a:t>sv</a:t>
            </a:r>
            <a:r>
              <a:rPr lang="sk-SK" sz="1400" b="1" dirty="0" err="1">
                <a:cs typeface="Arial"/>
              </a:rPr>
              <a:t>ého</a:t>
            </a:r>
            <a:r>
              <a:rPr lang="sk-SK" sz="1400" b="1" dirty="0">
                <a:cs typeface="Arial"/>
              </a:rPr>
              <a:t> počítače</a:t>
            </a:r>
            <a:r>
              <a:rPr lang="cs-CZ" sz="1400" dirty="0">
                <a:cs typeface="Arial"/>
              </a:rPr>
              <a:t> </a:t>
            </a:r>
            <a:r>
              <a:rPr lang="sk-SK" sz="1400" dirty="0">
                <a:cs typeface="Arial"/>
              </a:rPr>
              <a:t>a k názvu </a:t>
            </a:r>
            <a:r>
              <a:rPr lang="sk-SK" sz="1400" dirty="0" err="1">
                <a:cs typeface="Arial"/>
              </a:rPr>
              <a:t>připiš</a:t>
            </a:r>
            <a:r>
              <a:rPr lang="sk-SK" sz="1400" dirty="0">
                <a:cs typeface="Arial"/>
              </a:rPr>
              <a:t> svoje </a:t>
            </a:r>
            <a:r>
              <a:rPr lang="sk-SK" sz="1400" dirty="0" err="1">
                <a:cs typeface="Arial"/>
              </a:rPr>
              <a:t>jméno</a:t>
            </a:r>
            <a:endParaRPr lang="sk-SK" sz="1400" dirty="0">
              <a:latin typeface="Calibri" panose="020F0502020204030204" pitchFamily="34" charset="0"/>
              <a:cs typeface="Arial"/>
            </a:endParaRPr>
          </a:p>
          <a:p>
            <a:pPr marL="720000"/>
            <a:r>
              <a:rPr lang="sk-SK" sz="2200" dirty="0" err="1">
                <a:latin typeface="Calibri" panose="020F0502020204030204" pitchFamily="34" charset="0"/>
                <a:cs typeface="Arial"/>
              </a:rPr>
              <a:t>Posouvej</a:t>
            </a:r>
            <a:r>
              <a:rPr lang="sk-SK" sz="2200" dirty="0">
                <a:latin typeface="Calibri" panose="020F0502020204030204" pitchFamily="34" charset="0"/>
                <a:cs typeface="Arial"/>
              </a:rPr>
              <a:t> </a:t>
            </a:r>
            <a:r>
              <a:rPr lang="sk-SK" sz="2200" b="1" dirty="0">
                <a:latin typeface="Calibri" panose="020F0502020204030204" pitchFamily="34" charset="0"/>
                <a:cs typeface="Arial"/>
              </a:rPr>
              <a:t>dlaždici</a:t>
            </a:r>
            <a:r>
              <a:rPr lang="sk-SK" sz="2200" dirty="0">
                <a:latin typeface="Calibri" panose="020F0502020204030204" pitchFamily="34" charset="0"/>
                <a:cs typeface="Arial"/>
              </a:rPr>
              <a:t> po </a:t>
            </a:r>
            <a:r>
              <a:rPr lang="sk-SK" sz="2200" dirty="0" err="1">
                <a:latin typeface="Calibri" panose="020F0502020204030204" pitchFamily="34" charset="0"/>
                <a:cs typeface="Arial"/>
              </a:rPr>
              <a:t>scéně</a:t>
            </a:r>
            <a:r>
              <a:rPr lang="sk-SK" sz="2200" dirty="0">
                <a:latin typeface="Calibri" panose="020F0502020204030204" pitchFamily="34" charset="0"/>
                <a:cs typeface="Arial"/>
              </a:rPr>
              <a:t> jen </a:t>
            </a:r>
            <a:r>
              <a:rPr lang="sk-SK" sz="2200" dirty="0" err="1">
                <a:latin typeface="Calibri" panose="020F0502020204030204" pitchFamily="34" charset="0"/>
                <a:cs typeface="Arial"/>
              </a:rPr>
              <a:t>klikáním</a:t>
            </a:r>
            <a:r>
              <a:rPr lang="sk-SK" sz="2200" dirty="0">
                <a:latin typeface="Calibri" panose="020F0502020204030204" pitchFamily="34" charset="0"/>
                <a:cs typeface="Arial"/>
              </a:rPr>
              <a:t> na bloky </a:t>
            </a:r>
            <a:r>
              <a:rPr lang="sk-SK" sz="2200" b="1" dirty="0" err="1">
                <a:solidFill>
                  <a:srgbClr val="2D5FEF"/>
                </a:solidFill>
                <a:latin typeface="Calibri" panose="020F0502020204030204" pitchFamily="34" charset="0"/>
                <a:cs typeface="Arial"/>
              </a:rPr>
              <a:t>dopředu</a:t>
            </a:r>
            <a:r>
              <a:rPr lang="sk-SK" sz="2200" dirty="0">
                <a:latin typeface="Calibri" panose="020F0502020204030204" pitchFamily="34" charset="0"/>
                <a:cs typeface="Arial"/>
              </a:rPr>
              <a:t>.</a:t>
            </a:r>
            <a:br>
              <a:rPr lang="sk-SK" sz="2200" dirty="0">
                <a:latin typeface="Calibri" panose="020F0502020204030204" pitchFamily="34" charset="0"/>
                <a:cs typeface="Arial"/>
              </a:rPr>
            </a:br>
            <a:br>
              <a:rPr lang="sk-SK" sz="1100" dirty="0">
                <a:latin typeface="Calibri" panose="020F0502020204030204" pitchFamily="34" charset="0"/>
                <a:cs typeface="Arial"/>
              </a:rPr>
            </a:br>
            <a:r>
              <a:rPr lang="sk-SK" dirty="0" err="1">
                <a:latin typeface="Calibri" panose="020F0502020204030204" pitchFamily="34" charset="0"/>
                <a:cs typeface="Arial"/>
              </a:rPr>
              <a:t>Posouvání</a:t>
            </a:r>
            <a:r>
              <a:rPr lang="sk-SK" dirty="0">
                <a:latin typeface="Calibri" panose="020F0502020204030204" pitchFamily="34" charset="0"/>
                <a:cs typeface="Arial"/>
              </a:rPr>
              <a:t> myší </a:t>
            </a:r>
            <a:r>
              <a:rPr lang="sk-SK" b="1" dirty="0">
                <a:latin typeface="Calibri" panose="020F0502020204030204" pitchFamily="34" charset="0"/>
                <a:cs typeface="Arial"/>
              </a:rPr>
              <a:t>už </a:t>
            </a:r>
            <a:r>
              <a:rPr lang="sk-SK" b="1" dirty="0" err="1">
                <a:latin typeface="Calibri" panose="020F0502020204030204" pitchFamily="34" charset="0"/>
                <a:cs typeface="Arial"/>
              </a:rPr>
              <a:t>není</a:t>
            </a:r>
            <a:r>
              <a:rPr lang="sk-SK" b="1" dirty="0">
                <a:latin typeface="Calibri" panose="020F0502020204030204" pitchFamily="34" charset="0"/>
                <a:cs typeface="Arial"/>
              </a:rPr>
              <a:t> </a:t>
            </a:r>
            <a:r>
              <a:rPr lang="sk-SK" b="1" dirty="0" err="1">
                <a:latin typeface="Calibri" panose="020F0502020204030204" pitchFamily="34" charset="0"/>
                <a:cs typeface="Arial"/>
              </a:rPr>
              <a:t>povoleno</a:t>
            </a:r>
            <a:r>
              <a:rPr lang="sk-SK" dirty="0">
                <a:latin typeface="Calibri" panose="020F0502020204030204" pitchFamily="34" charset="0"/>
                <a:cs typeface="Arial"/>
              </a:rPr>
              <a:t>.</a:t>
            </a:r>
          </a:p>
          <a:p>
            <a:pPr marL="720000">
              <a:lnSpc>
                <a:spcPts val="2400"/>
              </a:lnSpc>
              <a:spcBef>
                <a:spcPts val="4800"/>
              </a:spcBef>
              <a:spcAft>
                <a:spcPts val="600"/>
              </a:spcAft>
            </a:pPr>
            <a:r>
              <a:rPr lang="sk-SK" sz="2200" dirty="0">
                <a:latin typeface="Calibri" panose="020F0502020204030204" pitchFamily="34" charset="0"/>
                <a:cs typeface="Arial"/>
              </a:rPr>
              <a:t>Spoj dohromady bloky </a:t>
            </a:r>
            <a:r>
              <a:rPr lang="sk-SK" sz="2200" b="1" dirty="0" err="1">
                <a:solidFill>
                  <a:srgbClr val="2D5FEF"/>
                </a:solidFill>
                <a:latin typeface="Calibri" panose="020F0502020204030204" pitchFamily="34" charset="0"/>
                <a:cs typeface="Arial"/>
              </a:rPr>
              <a:t>dopředu</a:t>
            </a:r>
            <a:r>
              <a:rPr lang="sk-SK" sz="2200" dirty="0">
                <a:latin typeface="Calibri" panose="020F0502020204030204" pitchFamily="34" charset="0"/>
                <a:cs typeface="Arial"/>
              </a:rPr>
              <a:t>, </a:t>
            </a:r>
            <a:r>
              <a:rPr lang="sk-SK" sz="2200" b="1" dirty="0">
                <a:solidFill>
                  <a:srgbClr val="2D5FEF"/>
                </a:solidFill>
                <a:latin typeface="Calibri" panose="020F0502020204030204" pitchFamily="34" charset="0"/>
                <a:cs typeface="Arial"/>
              </a:rPr>
              <a:t>otoč </a:t>
            </a:r>
            <a:r>
              <a:rPr lang="sk-SK" sz="2200" b="1" dirty="0" err="1">
                <a:solidFill>
                  <a:srgbClr val="2D5FEF"/>
                </a:solidFill>
                <a:latin typeface="Calibri" panose="020F0502020204030204" pitchFamily="34" charset="0"/>
                <a:cs typeface="Arial"/>
              </a:rPr>
              <a:t>se</a:t>
            </a:r>
            <a:r>
              <a:rPr lang="sk-SK" sz="2200" b="1" dirty="0">
                <a:solidFill>
                  <a:srgbClr val="2D5FEF"/>
                </a:solidFill>
                <a:latin typeface="Calibri" panose="020F0502020204030204" pitchFamily="34" charset="0"/>
                <a:cs typeface="Arial"/>
              </a:rPr>
              <a:t> vpravo </a:t>
            </a:r>
            <a:r>
              <a:rPr lang="sk-SK" sz="2200" dirty="0">
                <a:latin typeface="Calibri" panose="020F0502020204030204" pitchFamily="34" charset="0"/>
                <a:cs typeface="Arial"/>
              </a:rPr>
              <a:t>a </a:t>
            </a:r>
            <a:r>
              <a:rPr lang="sk-SK" sz="2200" b="1" dirty="0" err="1">
                <a:solidFill>
                  <a:srgbClr val="007C3D"/>
                </a:solidFill>
                <a:latin typeface="Calibri" panose="020F0502020204030204" pitchFamily="34" charset="0"/>
                <a:cs typeface="Arial"/>
              </a:rPr>
              <a:t>otiskni</a:t>
            </a:r>
            <a:r>
              <a:rPr lang="sk-SK" sz="2200" b="1" dirty="0">
                <a:solidFill>
                  <a:srgbClr val="007C3D"/>
                </a:solidFill>
                <a:latin typeface="Calibri" panose="020F0502020204030204" pitchFamily="34" charset="0"/>
                <a:cs typeface="Arial"/>
              </a:rPr>
              <a:t> </a:t>
            </a:r>
            <a:r>
              <a:rPr lang="sk-SK" sz="2200" b="1" dirty="0" err="1">
                <a:solidFill>
                  <a:srgbClr val="007C3D"/>
                </a:solidFill>
                <a:latin typeface="Calibri" panose="020F0502020204030204" pitchFamily="34" charset="0"/>
                <a:cs typeface="Arial"/>
              </a:rPr>
              <a:t>se</a:t>
            </a:r>
            <a:r>
              <a:rPr lang="sk-SK" sz="2200" dirty="0">
                <a:solidFill>
                  <a:srgbClr val="007C3D"/>
                </a:solidFill>
                <a:latin typeface="Calibri" panose="020F0502020204030204" pitchFamily="34" charset="0"/>
                <a:cs typeface="Arial"/>
              </a:rPr>
              <a:t> </a:t>
            </a:r>
            <a:r>
              <a:rPr lang="sk-SK" sz="2200" dirty="0">
                <a:latin typeface="Calibri" panose="020F0502020204030204" pitchFamily="34" charset="0"/>
                <a:cs typeface="Arial"/>
              </a:rPr>
              <a:t>a klikni na tento </a:t>
            </a:r>
            <a:r>
              <a:rPr lang="sk-SK" sz="2200" dirty="0" err="1">
                <a:latin typeface="Calibri" panose="020F0502020204030204" pitchFamily="34" charset="0"/>
                <a:cs typeface="Arial"/>
              </a:rPr>
              <a:t>scénář</a:t>
            </a:r>
            <a:r>
              <a:rPr lang="sk-SK" sz="2200" dirty="0">
                <a:latin typeface="Calibri" panose="020F0502020204030204" pitchFamily="34" charset="0"/>
                <a:cs typeface="Arial"/>
              </a:rPr>
              <a:t> – znovu a znovu. Tím </a:t>
            </a:r>
            <a:r>
              <a:rPr lang="sk-SK" sz="2200" dirty="0" err="1">
                <a:latin typeface="Calibri" panose="020F0502020204030204" pitchFamily="34" charset="0"/>
                <a:cs typeface="Arial"/>
              </a:rPr>
              <a:t>scénář</a:t>
            </a:r>
            <a:r>
              <a:rPr lang="sk-SK" sz="2200" dirty="0">
                <a:latin typeface="Calibri" panose="020F0502020204030204" pitchFamily="34" charset="0"/>
                <a:cs typeface="Arial"/>
              </a:rPr>
              <a:t> </a:t>
            </a:r>
            <a:r>
              <a:rPr lang="sk-SK" sz="2200" b="1" dirty="0">
                <a:latin typeface="Calibri" panose="020F0502020204030204" pitchFamily="34" charset="0"/>
                <a:cs typeface="Arial"/>
              </a:rPr>
              <a:t>vykonáš</a:t>
            </a:r>
            <a:r>
              <a:rPr lang="sk-SK" sz="2200" dirty="0">
                <a:latin typeface="Calibri" panose="020F0502020204030204" pitchFamily="34" charset="0"/>
                <a:cs typeface="Arial"/>
              </a:rPr>
              <a:t>, znovu a znovu…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178" y="316893"/>
            <a:ext cx="1105822" cy="55827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769" y="4846319"/>
            <a:ext cx="1366077" cy="150466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668021" y="3132629"/>
            <a:ext cx="3716179" cy="54244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2652361" y="4753631"/>
            <a:ext cx="2129314" cy="1530191"/>
          </a:xfrm>
          <a:prstGeom prst="rect">
            <a:avLst/>
          </a:prstGeom>
        </p:spPr>
      </p:pic>
      <p:sp>
        <p:nvSpPr>
          <p:cNvPr id="1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01113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12</a:t>
            </a:fld>
            <a:endParaRPr lang="sk-SK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CA0FE83-90F2-4C6B-85AE-0261F9FBDA86}"/>
              </a:ext>
            </a:extLst>
          </p:cNvPr>
          <p:cNvSpPr>
            <a:spLocks noChangeAspect="1"/>
          </p:cNvSpPr>
          <p:nvPr/>
        </p:nvSpPr>
        <p:spPr>
          <a:xfrm>
            <a:off x="874800" y="2646470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61656F8-BBF7-46B2-A241-BA7686562280}"/>
              </a:ext>
            </a:extLst>
          </p:cNvPr>
          <p:cNvSpPr>
            <a:spLocks noChangeAspect="1"/>
          </p:cNvSpPr>
          <p:nvPr/>
        </p:nvSpPr>
        <p:spPr>
          <a:xfrm>
            <a:off x="874800" y="4017654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7864C87-E6B4-45E2-94CE-CB1FA577F24F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1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1.1.3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Posuň, otoč a otiskni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050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720000" indent="-342900">
              <a:spcAft>
                <a:spcPts val="600"/>
              </a:spcAft>
              <a:buFont typeface="Wingdings" charset="2"/>
              <a:buChar char="u"/>
            </a:pPr>
            <a:endParaRPr lang="sk-SK" sz="24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r>
              <a:rPr lang="sk-SK" sz="2200" dirty="0" err="1">
                <a:latin typeface="+mj-lt"/>
                <a:cs typeface="Arial"/>
              </a:rPr>
              <a:t>Slož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víc</a:t>
            </a:r>
            <a:r>
              <a:rPr lang="sk-SK" sz="2200" dirty="0">
                <a:latin typeface="+mj-lt"/>
                <a:cs typeface="Arial"/>
              </a:rPr>
              <a:t> podobných </a:t>
            </a:r>
            <a:r>
              <a:rPr lang="sk-SK" sz="2200" dirty="0" err="1">
                <a:latin typeface="+mj-lt"/>
                <a:cs typeface="Arial"/>
              </a:rPr>
              <a:t>scénářů</a:t>
            </a:r>
            <a:r>
              <a:rPr lang="sk-SK" sz="2200" dirty="0">
                <a:latin typeface="+mj-lt"/>
                <a:cs typeface="Arial"/>
              </a:rPr>
              <a:t> z </a:t>
            </a:r>
            <a:r>
              <a:rPr lang="sk-SK" sz="2200" dirty="0" err="1">
                <a:latin typeface="+mj-lt"/>
                <a:cs typeface="Arial"/>
              </a:rPr>
              <a:t>dalších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tří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bloků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b="1" dirty="0" err="1">
                <a:solidFill>
                  <a:srgbClr val="2D5FEF"/>
                </a:solidFill>
                <a:latin typeface="+mj-lt"/>
                <a:cs typeface="Arial"/>
              </a:rPr>
              <a:t>dopředu</a:t>
            </a:r>
            <a:r>
              <a:rPr lang="sk-SK" sz="2200" dirty="0">
                <a:latin typeface="+mj-lt"/>
                <a:cs typeface="Arial"/>
              </a:rPr>
              <a:t>, </a:t>
            </a:r>
            <a:r>
              <a:rPr lang="sk-SK" sz="2200" b="1" dirty="0">
                <a:solidFill>
                  <a:srgbClr val="2D5FEF"/>
                </a:solidFill>
                <a:latin typeface="Calibri" panose="020F0502020204030204" pitchFamily="34" charset="0"/>
                <a:cs typeface="Arial"/>
              </a:rPr>
              <a:t>otoč </a:t>
            </a:r>
            <a:r>
              <a:rPr lang="sk-SK" sz="2200" b="1" dirty="0" err="1">
                <a:solidFill>
                  <a:srgbClr val="2D5FEF"/>
                </a:solidFill>
                <a:latin typeface="Calibri" panose="020F0502020204030204" pitchFamily="34" charset="0"/>
                <a:cs typeface="Arial"/>
              </a:rPr>
              <a:t>se</a:t>
            </a:r>
            <a:r>
              <a:rPr lang="sk-SK" sz="2200" dirty="0">
                <a:solidFill>
                  <a:srgbClr val="2D5FEF"/>
                </a:solidFill>
                <a:latin typeface="+mj-lt"/>
                <a:cs typeface="Arial"/>
              </a:rPr>
              <a:t> </a:t>
            </a:r>
            <a:r>
              <a:rPr lang="sk-SK" sz="2200" dirty="0">
                <a:latin typeface="+mj-lt"/>
                <a:cs typeface="Arial"/>
              </a:rPr>
              <a:t>(</a:t>
            </a:r>
            <a:r>
              <a:rPr lang="sk-SK" sz="2200" dirty="0" err="1">
                <a:latin typeface="+mj-lt"/>
                <a:cs typeface="Arial"/>
              </a:rPr>
              <a:t>vlevo</a:t>
            </a:r>
            <a:r>
              <a:rPr lang="sk-SK" sz="2200" dirty="0">
                <a:latin typeface="+mj-lt"/>
                <a:cs typeface="Arial"/>
              </a:rPr>
              <a:t> nebo vpravo)</a:t>
            </a:r>
            <a:r>
              <a:rPr lang="sk-SK" sz="2200" b="1" dirty="0">
                <a:solidFill>
                  <a:srgbClr val="4A6CD4"/>
                </a:solidFill>
                <a:latin typeface="Calibri" panose="020F0502020204030204" pitchFamily="34" charset="0"/>
                <a:cs typeface="Arial"/>
              </a:rPr>
              <a:t> </a:t>
            </a:r>
            <a:r>
              <a:rPr lang="sk-SK" sz="2200" dirty="0">
                <a:latin typeface="Calibri" panose="020F0502020204030204" pitchFamily="34" charset="0"/>
                <a:cs typeface="Arial"/>
              </a:rPr>
              <a:t>a </a:t>
            </a:r>
            <a:r>
              <a:rPr lang="sk-SK" sz="2200" b="1" dirty="0" err="1">
                <a:solidFill>
                  <a:srgbClr val="007C3D"/>
                </a:solidFill>
                <a:latin typeface="Calibri" panose="020F0502020204030204" pitchFamily="34" charset="0"/>
                <a:cs typeface="Arial"/>
              </a:rPr>
              <a:t>otiskni</a:t>
            </a:r>
            <a:r>
              <a:rPr lang="sk-SK" sz="2200" b="1" dirty="0">
                <a:solidFill>
                  <a:srgbClr val="007C3D"/>
                </a:solidFill>
                <a:latin typeface="Calibri" panose="020F0502020204030204" pitchFamily="34" charset="0"/>
                <a:cs typeface="Arial"/>
              </a:rPr>
              <a:t> </a:t>
            </a:r>
            <a:r>
              <a:rPr lang="sk-SK" sz="2200" b="1" dirty="0" err="1">
                <a:solidFill>
                  <a:srgbClr val="007C3D"/>
                </a:solidFill>
                <a:latin typeface="Calibri" panose="020F0502020204030204" pitchFamily="34" charset="0"/>
                <a:cs typeface="Arial"/>
              </a:rPr>
              <a:t>se</a:t>
            </a:r>
            <a:r>
              <a:rPr lang="sk-SK" sz="2200" dirty="0">
                <a:latin typeface="+mj-lt"/>
                <a:cs typeface="Arial"/>
              </a:rPr>
              <a:t>.</a:t>
            </a: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/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r>
              <a:rPr lang="sk-SK" sz="2200" dirty="0" err="1">
                <a:latin typeface="+mj-lt"/>
                <a:cs typeface="Arial"/>
              </a:rPr>
              <a:t>Vyzkoušej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různé</a:t>
            </a:r>
            <a:r>
              <a:rPr lang="sk-SK" sz="2200" dirty="0">
                <a:latin typeface="+mj-lt"/>
                <a:cs typeface="Arial"/>
              </a:rPr>
              <a:t> vstupní hodnoty v bloku </a:t>
            </a:r>
            <a:r>
              <a:rPr lang="sk-SK" sz="2200" b="1" dirty="0" err="1">
                <a:solidFill>
                  <a:srgbClr val="2D5FEF"/>
                </a:solidFill>
                <a:latin typeface="+mj-lt"/>
                <a:cs typeface="Arial"/>
              </a:rPr>
              <a:t>dopředu</a:t>
            </a:r>
            <a:r>
              <a:rPr lang="sk-SK" sz="2200" dirty="0">
                <a:latin typeface="+mj-lt"/>
                <a:cs typeface="Arial"/>
              </a:rPr>
              <a:t>. </a:t>
            </a:r>
            <a:r>
              <a:rPr lang="sk-SK" sz="2200" dirty="0" err="1">
                <a:latin typeface="+mj-lt"/>
                <a:cs typeface="Arial"/>
              </a:rPr>
              <a:t>Zkoumej</a:t>
            </a:r>
            <a:r>
              <a:rPr lang="sk-SK" sz="2200" dirty="0">
                <a:latin typeface="+mj-lt"/>
                <a:cs typeface="Arial"/>
              </a:rPr>
              <a:t>.</a:t>
            </a:r>
          </a:p>
          <a:p>
            <a:pPr marL="720000">
              <a:spcBef>
                <a:spcPts val="1200"/>
              </a:spcBef>
              <a:spcAft>
                <a:spcPts val="600"/>
              </a:spcAft>
            </a:pPr>
            <a:r>
              <a:rPr lang="sk-SK" sz="2200" dirty="0" err="1">
                <a:latin typeface="+mj-lt"/>
                <a:cs typeface="Arial"/>
              </a:rPr>
              <a:t>Vyzkoušej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různé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úhly</a:t>
            </a:r>
            <a:r>
              <a:rPr lang="sk-SK" sz="2200" dirty="0">
                <a:latin typeface="+mj-lt"/>
                <a:cs typeface="Arial"/>
              </a:rPr>
              <a:t> v </a:t>
            </a:r>
            <a:r>
              <a:rPr lang="sk-SK" sz="2200" dirty="0" err="1">
                <a:latin typeface="+mj-lt"/>
                <a:cs typeface="Arial"/>
              </a:rPr>
              <a:t>blocích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b="1" dirty="0">
                <a:solidFill>
                  <a:srgbClr val="2D5FEF"/>
                </a:solidFill>
                <a:latin typeface="Calibri" panose="020F0502020204030204" pitchFamily="34" charset="0"/>
                <a:cs typeface="Arial"/>
              </a:rPr>
              <a:t>otoč </a:t>
            </a:r>
            <a:r>
              <a:rPr lang="sk-SK" sz="2200" b="1" dirty="0" err="1">
                <a:solidFill>
                  <a:srgbClr val="2D5FEF"/>
                </a:solidFill>
                <a:latin typeface="Calibri" panose="020F0502020204030204" pitchFamily="34" charset="0"/>
                <a:cs typeface="Arial"/>
              </a:rPr>
              <a:t>se</a:t>
            </a:r>
            <a:r>
              <a:rPr lang="sk-SK" sz="2200" dirty="0">
                <a:solidFill>
                  <a:srgbClr val="2D5FEF"/>
                </a:solidFill>
                <a:cs typeface="Arial"/>
              </a:rPr>
              <a:t> </a:t>
            </a:r>
            <a:r>
              <a:rPr lang="sk-SK" sz="2200" dirty="0">
                <a:cs typeface="Arial"/>
              </a:rPr>
              <a:t>(</a:t>
            </a:r>
            <a:r>
              <a:rPr lang="sk-SK" sz="2200" dirty="0" err="1">
                <a:cs typeface="Arial"/>
              </a:rPr>
              <a:t>vlevo</a:t>
            </a:r>
            <a:r>
              <a:rPr lang="sk-SK" sz="2200" dirty="0">
                <a:cs typeface="Arial"/>
              </a:rPr>
              <a:t> nebo vpravo).</a:t>
            </a: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400" dirty="0">
              <a:latin typeface="+mj-lt"/>
              <a:cs typeface="Arial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178" y="316893"/>
            <a:ext cx="1105822" cy="55827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262" y="4751872"/>
            <a:ext cx="6470309" cy="1238864"/>
          </a:xfrm>
          <a:prstGeom prst="rect">
            <a:avLst/>
          </a:prstGeom>
        </p:spPr>
      </p:pic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01113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13</a:t>
            </a:fld>
            <a:endParaRPr lang="sk-SK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B23107F-48E5-461B-AAA6-00679C231E71}"/>
              </a:ext>
            </a:extLst>
          </p:cNvPr>
          <p:cNvSpPr>
            <a:spLocks noChangeAspect="1"/>
          </p:cNvSpPr>
          <p:nvPr/>
        </p:nvSpPr>
        <p:spPr>
          <a:xfrm>
            <a:off x="874800" y="1797572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ED88607-9BDD-486A-8DE0-91E997F3D4EE}"/>
              </a:ext>
            </a:extLst>
          </p:cNvPr>
          <p:cNvSpPr>
            <a:spLocks noChangeAspect="1"/>
          </p:cNvSpPr>
          <p:nvPr/>
        </p:nvSpPr>
        <p:spPr>
          <a:xfrm>
            <a:off x="874800" y="3301491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854C91E-EB79-450F-9392-DB0DCA7D3A41}"/>
              </a:ext>
            </a:extLst>
          </p:cNvPr>
          <p:cNvSpPr>
            <a:spLocks noChangeAspect="1"/>
          </p:cNvSpPr>
          <p:nvPr/>
        </p:nvSpPr>
        <p:spPr>
          <a:xfrm>
            <a:off x="874800" y="3859473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FE269D-25DA-4EA2-B83A-8F5DB1460325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1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1.1.3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Posuň, otoč a otiskni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473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108000">
              <a:spcAft>
                <a:spcPts val="600"/>
              </a:spcAft>
            </a:pPr>
            <a:r>
              <a:rPr lang="sk-SK" sz="28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/>
              </a:rPr>
              <a:t>Diskutujeme</a:t>
            </a:r>
          </a:p>
          <a:p>
            <a:pPr>
              <a:spcAft>
                <a:spcPts val="600"/>
              </a:spcAft>
            </a:pPr>
            <a:endParaRPr lang="sk-SK" sz="2200" dirty="0">
              <a:latin typeface="Calibri"/>
              <a:cs typeface="Calibri"/>
            </a:endParaRPr>
          </a:p>
          <a:p>
            <a:pPr marL="720000">
              <a:spcAft>
                <a:spcPts val="1200"/>
              </a:spcAft>
              <a:buClr>
                <a:srgbClr val="0070C0"/>
              </a:buClr>
            </a:pPr>
            <a:r>
              <a:rPr lang="sk-SK" sz="2200" dirty="0" err="1">
                <a:latin typeface="Calibri"/>
                <a:cs typeface="Calibri"/>
              </a:rPr>
              <a:t>Co</a:t>
            </a:r>
            <a:r>
              <a:rPr lang="sk-SK" sz="2200" dirty="0">
                <a:latin typeface="Calibri"/>
                <a:cs typeface="Calibri"/>
              </a:rPr>
              <a:t> </a:t>
            </a:r>
            <a:r>
              <a:rPr lang="sk-SK" sz="2200" dirty="0" err="1">
                <a:latin typeface="Calibri"/>
                <a:cs typeface="Calibri"/>
              </a:rPr>
              <a:t>se</a:t>
            </a:r>
            <a:r>
              <a:rPr lang="sk-SK" sz="2200" dirty="0">
                <a:latin typeface="Calibri"/>
                <a:cs typeface="Calibri"/>
              </a:rPr>
              <a:t> stalo, </a:t>
            </a:r>
            <a:r>
              <a:rPr lang="sk-SK" sz="2200" dirty="0" err="1">
                <a:latin typeface="Calibri"/>
                <a:cs typeface="Calibri"/>
              </a:rPr>
              <a:t>když</a:t>
            </a:r>
            <a:r>
              <a:rPr lang="sk-SK" sz="2200" dirty="0">
                <a:latin typeface="Calibri"/>
                <a:cs typeface="Calibri"/>
              </a:rPr>
              <a:t> </a:t>
            </a:r>
            <a:r>
              <a:rPr lang="sk-SK" sz="2200" dirty="0" err="1">
                <a:latin typeface="Calibri"/>
                <a:cs typeface="Calibri"/>
              </a:rPr>
              <a:t>jsi</a:t>
            </a:r>
            <a:r>
              <a:rPr lang="sk-SK" sz="2200" dirty="0">
                <a:latin typeface="Calibri"/>
                <a:cs typeface="Calibri"/>
              </a:rPr>
              <a:t> na </a:t>
            </a:r>
            <a:r>
              <a:rPr lang="sk-SK" sz="2200" dirty="0" err="1">
                <a:latin typeface="Calibri"/>
                <a:cs typeface="Calibri"/>
              </a:rPr>
              <a:t>svůj</a:t>
            </a:r>
            <a:r>
              <a:rPr lang="sk-SK" sz="2200" dirty="0">
                <a:latin typeface="Calibri"/>
                <a:cs typeface="Calibri"/>
              </a:rPr>
              <a:t> jednoduchý skript </a:t>
            </a:r>
            <a:r>
              <a:rPr lang="sk-SK" sz="2200" dirty="0" err="1">
                <a:latin typeface="Calibri"/>
                <a:cs typeface="Calibri"/>
              </a:rPr>
              <a:t>klikl</a:t>
            </a:r>
            <a:r>
              <a:rPr lang="sk-SK" sz="2200" dirty="0">
                <a:latin typeface="Calibri"/>
                <a:cs typeface="Calibri"/>
              </a:rPr>
              <a:t> </a:t>
            </a:r>
            <a:r>
              <a:rPr lang="sk-SK" sz="2200" dirty="0" err="1">
                <a:latin typeface="Calibri"/>
                <a:cs typeface="Calibri"/>
              </a:rPr>
              <a:t>několikrát</a:t>
            </a:r>
            <a:r>
              <a:rPr lang="sk-SK" sz="2200" dirty="0">
                <a:latin typeface="Calibri"/>
                <a:cs typeface="Calibri"/>
              </a:rPr>
              <a:t>? </a:t>
            </a:r>
            <a:br>
              <a:rPr lang="sk-SK" sz="2200" dirty="0">
                <a:latin typeface="Calibri"/>
                <a:cs typeface="Calibri"/>
              </a:rPr>
            </a:br>
            <a:r>
              <a:rPr lang="sk-SK" sz="2200" dirty="0" err="1">
                <a:latin typeface="Calibri"/>
                <a:cs typeface="Calibri"/>
              </a:rPr>
              <a:t>Jaký</a:t>
            </a:r>
            <a:r>
              <a:rPr lang="sk-SK" sz="2200" dirty="0">
                <a:latin typeface="Calibri"/>
                <a:cs typeface="Calibri"/>
              </a:rPr>
              <a:t> vzor </a:t>
            </a:r>
            <a:r>
              <a:rPr lang="sk-SK" sz="2200" dirty="0" err="1">
                <a:latin typeface="Calibri"/>
                <a:cs typeface="Calibri"/>
              </a:rPr>
              <a:t>vznikl</a:t>
            </a:r>
            <a:r>
              <a:rPr lang="sk-SK" sz="2200" dirty="0">
                <a:latin typeface="Calibri"/>
                <a:cs typeface="Calibri"/>
              </a:rPr>
              <a:t> a kde skončila </a:t>
            </a:r>
            <a:r>
              <a:rPr lang="sk-SK" sz="2200" b="1" dirty="0">
                <a:latin typeface="Calibri"/>
                <a:cs typeface="Calibri"/>
              </a:rPr>
              <a:t>dlaždice</a:t>
            </a:r>
            <a:r>
              <a:rPr lang="sk-SK" sz="2200" dirty="0">
                <a:latin typeface="Calibri"/>
                <a:cs typeface="Calibri"/>
              </a:rPr>
              <a:t>?</a:t>
            </a:r>
          </a:p>
          <a:p>
            <a:pPr marL="720000">
              <a:spcAft>
                <a:spcPts val="4800"/>
              </a:spcAft>
              <a:buClr>
                <a:srgbClr val="0070C0"/>
              </a:buClr>
            </a:pPr>
            <a:r>
              <a:rPr lang="sk-SK" sz="2200" dirty="0" err="1">
                <a:latin typeface="Calibri"/>
                <a:cs typeface="Calibri"/>
              </a:rPr>
              <a:t>Vytvořil</a:t>
            </a:r>
            <a:r>
              <a:rPr lang="sk-SK" sz="2200" dirty="0">
                <a:latin typeface="Calibri"/>
                <a:cs typeface="Calibri"/>
              </a:rPr>
              <a:t> </a:t>
            </a:r>
            <a:r>
              <a:rPr lang="sk-SK" sz="2200" dirty="0" err="1">
                <a:latin typeface="Calibri"/>
                <a:cs typeface="Calibri"/>
              </a:rPr>
              <a:t>jsi</a:t>
            </a:r>
            <a:r>
              <a:rPr lang="sk-SK" sz="2200" dirty="0">
                <a:latin typeface="Calibri"/>
                <a:cs typeface="Calibri"/>
              </a:rPr>
              <a:t> </a:t>
            </a:r>
            <a:r>
              <a:rPr lang="sk-SK" sz="2200" dirty="0" err="1">
                <a:latin typeface="Calibri"/>
                <a:cs typeface="Calibri"/>
              </a:rPr>
              <a:t>někdy</a:t>
            </a:r>
            <a:r>
              <a:rPr lang="sk-SK" sz="2200" dirty="0">
                <a:latin typeface="Calibri"/>
                <a:cs typeface="Calibri"/>
              </a:rPr>
              <a:t> </a:t>
            </a:r>
            <a:r>
              <a:rPr lang="sk-SK" sz="2200" dirty="0" err="1">
                <a:latin typeface="Calibri"/>
                <a:cs typeface="Calibri"/>
              </a:rPr>
              <a:t>něco</a:t>
            </a:r>
            <a:r>
              <a:rPr lang="sk-SK" sz="2200" dirty="0">
                <a:latin typeface="Calibri"/>
                <a:cs typeface="Calibri"/>
              </a:rPr>
              <a:t> </a:t>
            </a:r>
            <a:r>
              <a:rPr lang="sk-SK" sz="2200" dirty="0" err="1">
                <a:latin typeface="Calibri"/>
                <a:cs typeface="Calibri"/>
              </a:rPr>
              <a:t>jiného</a:t>
            </a:r>
            <a:r>
              <a:rPr lang="sk-SK" sz="2200" dirty="0">
                <a:latin typeface="Calibri"/>
                <a:cs typeface="Calibri"/>
              </a:rPr>
              <a:t>, než si plánoval? Upravoval nebo opravoval </a:t>
            </a:r>
            <a:r>
              <a:rPr lang="sk-SK" sz="2200" dirty="0" err="1">
                <a:latin typeface="Calibri"/>
                <a:cs typeface="Calibri"/>
              </a:rPr>
              <a:t>jsi</a:t>
            </a:r>
            <a:r>
              <a:rPr lang="sk-SK" sz="2200" dirty="0">
                <a:latin typeface="Calibri"/>
                <a:cs typeface="Calibri"/>
              </a:rPr>
              <a:t> potom </a:t>
            </a:r>
            <a:r>
              <a:rPr lang="sk-SK" sz="2200" dirty="0" err="1">
                <a:latin typeface="Calibri"/>
                <a:cs typeface="Calibri"/>
              </a:rPr>
              <a:t>svůj</a:t>
            </a:r>
            <a:r>
              <a:rPr lang="sk-SK" sz="2200" dirty="0">
                <a:latin typeface="Calibri"/>
                <a:cs typeface="Calibri"/>
              </a:rPr>
              <a:t> </a:t>
            </a:r>
            <a:r>
              <a:rPr lang="sk-SK" sz="2200" dirty="0" err="1">
                <a:latin typeface="Calibri"/>
                <a:cs typeface="Calibri"/>
              </a:rPr>
              <a:t>scénář</a:t>
            </a:r>
            <a:r>
              <a:rPr lang="sk-SK" sz="2200" dirty="0">
                <a:latin typeface="Calibri"/>
                <a:cs typeface="Calibri"/>
              </a:rPr>
              <a:t>?</a:t>
            </a:r>
          </a:p>
          <a:p>
            <a:pPr marL="720000">
              <a:spcAft>
                <a:spcPts val="1200"/>
              </a:spcAft>
              <a:buClr>
                <a:srgbClr val="C00000"/>
              </a:buClr>
            </a:pPr>
            <a:r>
              <a:rPr lang="sk-SK" sz="2200" dirty="0">
                <a:latin typeface="Calibri"/>
                <a:cs typeface="Calibri"/>
              </a:rPr>
              <a:t>Jak </a:t>
            </a:r>
            <a:r>
              <a:rPr lang="sk-SK" sz="2200" dirty="0" err="1">
                <a:latin typeface="Calibri"/>
                <a:cs typeface="Calibri"/>
              </a:rPr>
              <a:t>se</a:t>
            </a:r>
            <a:r>
              <a:rPr lang="sk-SK" sz="2200" dirty="0">
                <a:latin typeface="Calibri"/>
                <a:cs typeface="Calibri"/>
              </a:rPr>
              <a:t> </a:t>
            </a:r>
            <a:r>
              <a:rPr lang="sk-SK" sz="2200" dirty="0" err="1">
                <a:latin typeface="Calibri"/>
                <a:cs typeface="Calibri"/>
              </a:rPr>
              <a:t>změní</a:t>
            </a:r>
            <a:r>
              <a:rPr lang="sk-SK" sz="2200" dirty="0">
                <a:latin typeface="Calibri"/>
                <a:cs typeface="Calibri"/>
              </a:rPr>
              <a:t> </a:t>
            </a:r>
            <a:r>
              <a:rPr lang="sk-SK" sz="2200" dirty="0" err="1">
                <a:latin typeface="Calibri"/>
                <a:cs typeface="Calibri"/>
              </a:rPr>
              <a:t>tvůj</a:t>
            </a:r>
            <a:r>
              <a:rPr lang="sk-SK" sz="2200" dirty="0">
                <a:latin typeface="Calibri"/>
                <a:cs typeface="Calibri"/>
              </a:rPr>
              <a:t> vzor, </a:t>
            </a:r>
            <a:r>
              <a:rPr lang="sk-SK" sz="2200" dirty="0" err="1">
                <a:latin typeface="Calibri"/>
                <a:cs typeface="Calibri"/>
              </a:rPr>
              <a:t>když</a:t>
            </a:r>
            <a:r>
              <a:rPr lang="sk-SK" sz="2200" dirty="0">
                <a:latin typeface="Calibri"/>
                <a:cs typeface="Calibri"/>
              </a:rPr>
              <a:t> </a:t>
            </a:r>
            <a:r>
              <a:rPr lang="sk-SK" sz="2200" dirty="0" err="1">
                <a:latin typeface="Calibri"/>
                <a:cs typeface="Calibri"/>
              </a:rPr>
              <a:t>ve</a:t>
            </a:r>
            <a:r>
              <a:rPr lang="sk-SK" sz="2200" dirty="0">
                <a:latin typeface="Calibri"/>
                <a:cs typeface="Calibri"/>
              </a:rPr>
              <a:t> </a:t>
            </a:r>
            <a:r>
              <a:rPr lang="sk-SK" sz="2200" dirty="0" err="1">
                <a:latin typeface="Calibri"/>
                <a:cs typeface="Calibri"/>
              </a:rPr>
              <a:t>scénáři</a:t>
            </a:r>
            <a:r>
              <a:rPr lang="sk-SK" sz="2200" dirty="0">
                <a:latin typeface="Calibri"/>
                <a:cs typeface="Calibri"/>
              </a:rPr>
              <a:t> </a:t>
            </a:r>
            <a:r>
              <a:rPr lang="sk-SK" sz="2200" dirty="0" err="1">
                <a:latin typeface="Calibri"/>
                <a:cs typeface="Calibri"/>
              </a:rPr>
              <a:t>místo</a:t>
            </a:r>
            <a:r>
              <a:rPr lang="sk-SK" sz="2200" dirty="0">
                <a:latin typeface="Calibri"/>
                <a:cs typeface="Calibri"/>
              </a:rPr>
              <a:t> </a:t>
            </a:r>
            <a:r>
              <a:rPr lang="sk-SK" sz="2200" b="1" dirty="0" err="1">
                <a:solidFill>
                  <a:srgbClr val="2D5FEF"/>
                </a:solidFill>
                <a:latin typeface="Calibri"/>
                <a:cs typeface="Calibri"/>
              </a:rPr>
              <a:t>dopředu</a:t>
            </a:r>
            <a:r>
              <a:rPr lang="sk-SK" sz="2200" b="1" dirty="0">
                <a:solidFill>
                  <a:srgbClr val="2D5FEF"/>
                </a:solidFill>
                <a:latin typeface="Calibri"/>
                <a:cs typeface="Calibri"/>
              </a:rPr>
              <a:t> o 40 </a:t>
            </a:r>
            <a:r>
              <a:rPr lang="sk-SK" sz="2200" b="1" dirty="0" err="1">
                <a:solidFill>
                  <a:srgbClr val="2D5FEF"/>
                </a:solidFill>
                <a:latin typeface="Calibri"/>
                <a:cs typeface="Calibri"/>
              </a:rPr>
              <a:t>kroků</a:t>
            </a:r>
            <a:r>
              <a:rPr lang="sk-SK" sz="2200" b="1" dirty="0">
                <a:solidFill>
                  <a:srgbClr val="2D5FEF"/>
                </a:solidFill>
                <a:latin typeface="Calibri"/>
                <a:cs typeface="Calibri"/>
              </a:rPr>
              <a:t> </a:t>
            </a:r>
            <a:r>
              <a:rPr lang="sk-SK" sz="2200" dirty="0">
                <a:latin typeface="Calibri"/>
                <a:cs typeface="Calibri"/>
              </a:rPr>
              <a:t>použiješ </a:t>
            </a:r>
            <a:r>
              <a:rPr lang="sk-SK" sz="2200" b="1" dirty="0" err="1">
                <a:solidFill>
                  <a:srgbClr val="2D5FEF"/>
                </a:solidFill>
                <a:cs typeface="Calibri"/>
              </a:rPr>
              <a:t>dopředu</a:t>
            </a:r>
            <a:r>
              <a:rPr lang="sk-SK" sz="2200" b="1" dirty="0">
                <a:solidFill>
                  <a:srgbClr val="2D5FEF"/>
                </a:solidFill>
                <a:cs typeface="Calibri"/>
              </a:rPr>
              <a:t> o 80 </a:t>
            </a:r>
            <a:r>
              <a:rPr lang="sk-SK" sz="2200" b="1" dirty="0" err="1">
                <a:solidFill>
                  <a:srgbClr val="2D5FEF"/>
                </a:solidFill>
                <a:cs typeface="Calibri"/>
              </a:rPr>
              <a:t>kroků</a:t>
            </a:r>
            <a:r>
              <a:rPr lang="sk-SK" sz="2200" dirty="0">
                <a:latin typeface="Calibri"/>
                <a:cs typeface="Calibri"/>
              </a:rPr>
              <a:t>?</a:t>
            </a:r>
          </a:p>
          <a:p>
            <a:pPr marL="720000">
              <a:spcAft>
                <a:spcPts val="1200"/>
              </a:spcAft>
              <a:buClr>
                <a:srgbClr val="C00000"/>
              </a:buClr>
            </a:pPr>
            <a:r>
              <a:rPr lang="sk-SK" sz="2200" dirty="0" err="1">
                <a:latin typeface="Calibri"/>
                <a:cs typeface="Calibri"/>
              </a:rPr>
              <a:t>Jaké</a:t>
            </a:r>
            <a:r>
              <a:rPr lang="sk-SK" sz="2200" dirty="0">
                <a:latin typeface="Calibri"/>
                <a:cs typeface="Calibri"/>
              </a:rPr>
              <a:t> druhy geometrických zobrazení </a:t>
            </a:r>
            <a:r>
              <a:rPr lang="sk-SK" sz="2200" dirty="0" err="1">
                <a:latin typeface="Calibri"/>
                <a:cs typeface="Calibri"/>
              </a:rPr>
              <a:t>používáme</a:t>
            </a:r>
            <a:r>
              <a:rPr lang="sk-SK" sz="2200" dirty="0">
                <a:latin typeface="Calibri"/>
                <a:cs typeface="Calibri"/>
              </a:rPr>
              <a:t> </a:t>
            </a:r>
            <a:r>
              <a:rPr lang="sk-SK" sz="2200" dirty="0" err="1">
                <a:latin typeface="Calibri"/>
                <a:cs typeface="Calibri"/>
              </a:rPr>
              <a:t>při</a:t>
            </a:r>
            <a:r>
              <a:rPr lang="sk-SK" sz="2200" dirty="0">
                <a:latin typeface="Calibri"/>
                <a:cs typeface="Calibri"/>
              </a:rPr>
              <a:t> </a:t>
            </a:r>
            <a:r>
              <a:rPr lang="sk-SK" sz="2200" dirty="0" err="1">
                <a:latin typeface="Calibri"/>
                <a:cs typeface="Calibri"/>
              </a:rPr>
              <a:t>takovémto</a:t>
            </a:r>
            <a:r>
              <a:rPr lang="sk-SK" sz="2200" dirty="0">
                <a:latin typeface="Calibri"/>
                <a:cs typeface="Calibri"/>
              </a:rPr>
              <a:t> </a:t>
            </a:r>
            <a:r>
              <a:rPr lang="sk-SK" sz="2200" dirty="0" err="1">
                <a:latin typeface="Calibri"/>
                <a:cs typeface="Calibri"/>
              </a:rPr>
              <a:t>vytváření</a:t>
            </a:r>
            <a:r>
              <a:rPr lang="sk-SK" sz="2200" dirty="0">
                <a:latin typeface="Calibri"/>
                <a:cs typeface="Calibri"/>
              </a:rPr>
              <a:t> </a:t>
            </a:r>
            <a:r>
              <a:rPr lang="sk-SK" sz="2200" dirty="0" err="1">
                <a:latin typeface="Calibri"/>
                <a:cs typeface="Calibri"/>
              </a:rPr>
              <a:t>vzorů</a:t>
            </a:r>
            <a:r>
              <a:rPr lang="sk-SK" sz="2200" dirty="0">
                <a:latin typeface="Calibri"/>
                <a:cs typeface="Calibri"/>
              </a:rPr>
              <a:t>?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178" y="316893"/>
            <a:ext cx="1105822" cy="558279"/>
          </a:xfrm>
          <a:prstGeom prst="rect">
            <a:avLst/>
          </a:prstGeom>
        </p:spPr>
      </p:pic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01113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14</a:t>
            </a:fld>
            <a:endParaRPr lang="sk-SK" b="1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1F8EE56-F283-4DF0-A375-951C326604F4}"/>
              </a:ext>
            </a:extLst>
          </p:cNvPr>
          <p:cNvSpPr/>
          <p:nvPr/>
        </p:nvSpPr>
        <p:spPr>
          <a:xfrm>
            <a:off x="875098" y="2289072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49A81B8-B51A-470A-B760-826EA88E52B1}"/>
              </a:ext>
            </a:extLst>
          </p:cNvPr>
          <p:cNvSpPr/>
          <p:nvPr/>
        </p:nvSpPr>
        <p:spPr>
          <a:xfrm>
            <a:off x="875098" y="3122355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38DD47D-5F53-4C7B-9113-7B1FBC2DD398}"/>
              </a:ext>
            </a:extLst>
          </p:cNvPr>
          <p:cNvSpPr/>
          <p:nvPr/>
        </p:nvSpPr>
        <p:spPr>
          <a:xfrm>
            <a:off x="874949" y="4402024"/>
            <a:ext cx="210816" cy="205630"/>
          </a:xfrm>
          <a:prstGeom prst="ellipse">
            <a:avLst/>
          </a:prstGeom>
          <a:solidFill>
            <a:srgbClr val="C00000"/>
          </a:solidFill>
          <a:ln w="34925">
            <a:solidFill>
              <a:srgbClr val="C00000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65F0F6E-AFFA-426C-ABDD-968B3C25D9ED}"/>
              </a:ext>
            </a:extLst>
          </p:cNvPr>
          <p:cNvSpPr/>
          <p:nvPr/>
        </p:nvSpPr>
        <p:spPr>
          <a:xfrm>
            <a:off x="874949" y="5213182"/>
            <a:ext cx="210816" cy="205630"/>
          </a:xfrm>
          <a:prstGeom prst="ellipse">
            <a:avLst/>
          </a:prstGeom>
          <a:solidFill>
            <a:srgbClr val="C00000"/>
          </a:solidFill>
          <a:ln w="34925">
            <a:solidFill>
              <a:srgbClr val="C00000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1BED99-C151-4130-8370-3C5A45ED2CD5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1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1.1.3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Posuň, otoč a otiskni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70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178" y="316893"/>
            <a:ext cx="1105822" cy="55827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bIns="144000" rtlCol="0">
            <a:noAutofit/>
          </a:bodyPr>
          <a:lstStyle/>
          <a:p>
            <a:pPr algn="ctr"/>
            <a:endParaRPr lang="sk-SK" sz="2800" b="1" cap="small" dirty="0">
              <a:latin typeface="Calibri" panose="020F0502020204030204" pitchFamily="34" charset="0"/>
            </a:endParaRPr>
          </a:p>
          <a:p>
            <a:pPr algn="ctr"/>
            <a:endParaRPr lang="sk-SK" sz="2800" b="1" cap="small" dirty="0">
              <a:latin typeface="Calibri" panose="020F0502020204030204" pitchFamily="34" charset="0"/>
            </a:endParaRPr>
          </a:p>
          <a:p>
            <a:pPr algn="ctr"/>
            <a:endParaRPr lang="sk-SK" sz="2800" b="1" cap="small" dirty="0">
              <a:latin typeface="Calibri" panose="020F0502020204030204" pitchFamily="34" charset="0"/>
            </a:endParaRPr>
          </a:p>
          <a:p>
            <a:pPr algn="ctr">
              <a:spcBef>
                <a:spcPts val="2400"/>
              </a:spcBef>
            </a:pPr>
            <a:r>
              <a:rPr lang="sk-SK" sz="28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Aktivita 1.1.4 Bez klávesnice </a:t>
            </a:r>
          </a:p>
          <a:p>
            <a:pPr algn="ctr"/>
            <a:r>
              <a:rPr lang="sk-SK" sz="5400" b="1" dirty="0">
                <a:solidFill>
                  <a:srgbClr val="0C3B6A"/>
                </a:solidFill>
                <a:latin typeface="Calibri" panose="020F0502020204030204" pitchFamily="34" charset="0"/>
              </a:rPr>
              <a:t>Jednoduché </a:t>
            </a:r>
            <a:r>
              <a:rPr lang="sk-SK" sz="5400" b="1" dirty="0" err="1">
                <a:solidFill>
                  <a:srgbClr val="0C3B6A"/>
                </a:solidFill>
                <a:latin typeface="Calibri" panose="020F0502020204030204" pitchFamily="34" charset="0"/>
              </a:rPr>
              <a:t>scénáře</a:t>
            </a:r>
            <a:endParaRPr lang="sk-SK" sz="5400" b="1" dirty="0">
              <a:solidFill>
                <a:srgbClr val="0C3B6A"/>
              </a:solidFill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endParaRPr lang="sk-SK" sz="2400" b="1" cap="small" dirty="0"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endParaRPr lang="sk-SK" sz="2400" b="1" cap="small" dirty="0">
              <a:latin typeface="Calibri" panose="020F0502020204030204" pitchFamily="34" charset="0"/>
            </a:endParaRP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01113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15</a:t>
            </a:fld>
            <a:endParaRPr lang="sk-SK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F493DC-8056-4D28-86A8-94BE856030D8}"/>
              </a:ext>
            </a:extLst>
          </p:cNvPr>
          <p:cNvSpPr txBox="1"/>
          <p:nvPr/>
        </p:nvSpPr>
        <p:spPr>
          <a:xfrm>
            <a:off x="252000" y="396000"/>
            <a:ext cx="6474975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</a:t>
            </a:r>
            <a:r>
              <a:rPr lang="cs-CZ" sz="1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1 	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Vytváříme vzory</a:t>
            </a:r>
            <a:endParaRPr lang="cs-CZ" sz="24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defTabSz="393700">
              <a:lnSpc>
                <a:spcPts val="1800"/>
              </a:lnSpc>
              <a:tabLst>
                <a:tab pos="1249363" algn="l"/>
              </a:tabLst>
            </a:pPr>
            <a:r>
              <a:rPr lang="cs-CZ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Bádání 1	Pohyby a otisky</a:t>
            </a:r>
            <a:endParaRPr lang="cs-CZ" sz="1600" b="1" cap="small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4508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216000" rIns="144000" bIns="144000" rtlCol="0">
            <a:noAutofit/>
          </a:bodyPr>
          <a:lstStyle/>
          <a:p>
            <a:pPr marL="720000">
              <a:spcAft>
                <a:spcPts val="1800"/>
              </a:spcAft>
            </a:pPr>
            <a:r>
              <a:rPr lang="sk-SK" sz="2200" dirty="0">
                <a:latin typeface="+mj-lt"/>
                <a:cs typeface="Arial"/>
              </a:rPr>
              <a:t>Pro každý z </a:t>
            </a:r>
            <a:r>
              <a:rPr lang="sk-SK" sz="2200" dirty="0" err="1">
                <a:latin typeface="+mj-lt"/>
                <a:cs typeface="Arial"/>
              </a:rPr>
              <a:t>těchto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scénářů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najdi</a:t>
            </a:r>
            <a:r>
              <a:rPr lang="sk-SK" sz="2200" dirty="0">
                <a:latin typeface="+mj-lt"/>
                <a:cs typeface="Arial"/>
              </a:rPr>
              <a:t> nebo </a:t>
            </a:r>
            <a:r>
              <a:rPr lang="sk-SK" sz="2200" dirty="0" err="1">
                <a:latin typeface="+mj-lt"/>
                <a:cs typeface="Arial"/>
              </a:rPr>
              <a:t>popiš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jednodušší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scénář</a:t>
            </a:r>
            <a:r>
              <a:rPr lang="sk-SK" sz="2200" dirty="0">
                <a:latin typeface="+mj-lt"/>
                <a:cs typeface="Arial"/>
              </a:rPr>
              <a:t>, </a:t>
            </a:r>
            <a:r>
              <a:rPr lang="sk-SK" sz="2200" dirty="0" err="1">
                <a:latin typeface="+mj-lt"/>
                <a:cs typeface="Arial"/>
              </a:rPr>
              <a:t>který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dělá</a:t>
            </a:r>
            <a:r>
              <a:rPr lang="sk-SK" sz="2200" dirty="0">
                <a:latin typeface="+mj-lt"/>
                <a:cs typeface="Arial"/>
              </a:rPr>
              <a:t> to samé. </a:t>
            </a:r>
            <a:r>
              <a:rPr lang="sk-SK" sz="2200" dirty="0" err="1">
                <a:latin typeface="+mj-lt"/>
                <a:cs typeface="Arial"/>
              </a:rPr>
              <a:t>Vysvětli</a:t>
            </a:r>
            <a:r>
              <a:rPr lang="sk-SK" sz="2200" dirty="0">
                <a:latin typeface="+mj-lt"/>
                <a:cs typeface="Arial"/>
              </a:rPr>
              <a:t> a diskutuj.</a:t>
            </a:r>
          </a:p>
          <a:p>
            <a:pPr marL="684000">
              <a:spcAft>
                <a:spcPts val="18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684000">
              <a:spcAft>
                <a:spcPts val="18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684000">
              <a:spcAft>
                <a:spcPts val="18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684000">
              <a:spcAft>
                <a:spcPts val="18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684000">
              <a:spcAft>
                <a:spcPts val="18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Bef>
                <a:spcPts val="1800"/>
              </a:spcBef>
            </a:pPr>
            <a:r>
              <a:rPr lang="sk-SK" sz="2200" dirty="0" err="1">
                <a:latin typeface="+mj-lt"/>
                <a:cs typeface="Arial"/>
              </a:rPr>
              <a:t>Nyní</a:t>
            </a:r>
            <a:r>
              <a:rPr lang="sk-SK" sz="2200" dirty="0">
                <a:latin typeface="+mj-lt"/>
                <a:cs typeface="Arial"/>
              </a:rPr>
              <a:t> ty sám </a:t>
            </a:r>
            <a:r>
              <a:rPr lang="sk-SK" sz="2200" dirty="0" err="1">
                <a:latin typeface="+mj-lt"/>
                <a:cs typeface="Arial"/>
              </a:rPr>
              <a:t>vytvoř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scénář</a:t>
            </a:r>
            <a:r>
              <a:rPr lang="sk-SK" sz="2200" dirty="0">
                <a:latin typeface="+mj-lt"/>
                <a:cs typeface="Arial"/>
              </a:rPr>
              <a:t>,</a:t>
            </a:r>
            <a:br>
              <a:rPr lang="sk-SK" sz="2200" dirty="0">
                <a:latin typeface="+mj-lt"/>
                <a:cs typeface="Arial"/>
              </a:rPr>
            </a:br>
            <a:r>
              <a:rPr lang="sk-SK" sz="2200" dirty="0" err="1">
                <a:latin typeface="+mj-lt"/>
                <a:cs typeface="Arial"/>
              </a:rPr>
              <a:t>který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se</a:t>
            </a:r>
            <a:r>
              <a:rPr lang="sk-SK" sz="2200" dirty="0">
                <a:latin typeface="+mj-lt"/>
                <a:cs typeface="Arial"/>
              </a:rPr>
              <a:t> vyplatí </a:t>
            </a:r>
            <a:r>
              <a:rPr lang="sk-SK" sz="2200" dirty="0" err="1">
                <a:latin typeface="+mj-lt"/>
                <a:cs typeface="Arial"/>
              </a:rPr>
              <a:t>zjednodušit</a:t>
            </a:r>
            <a:r>
              <a:rPr lang="sk-SK" sz="2200" dirty="0">
                <a:latin typeface="+mj-lt"/>
                <a:cs typeface="Arial"/>
              </a:rPr>
              <a:t>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178" y="316893"/>
            <a:ext cx="1105822" cy="55827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578406" y="2227011"/>
            <a:ext cx="6781800" cy="3886200"/>
          </a:xfrm>
          <a:prstGeom prst="rect">
            <a:avLst/>
          </a:prstGeom>
        </p:spPr>
      </p:pic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01113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16</a:t>
            </a:fld>
            <a:endParaRPr lang="sk-SK" b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BF529DB-F622-4434-BF1A-80B0DDDB2BE1}"/>
              </a:ext>
            </a:extLst>
          </p:cNvPr>
          <p:cNvSpPr>
            <a:spLocks noChangeAspect="1"/>
          </p:cNvSpPr>
          <p:nvPr/>
        </p:nvSpPr>
        <p:spPr>
          <a:xfrm>
            <a:off x="874800" y="1436238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4B46AE-1C3F-46FD-91A8-C2A681F379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5410" y="2227011"/>
            <a:ext cx="314325" cy="3143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3446D22-5E23-4F4A-83C0-DED9E412F3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3837" y="2227011"/>
            <a:ext cx="314325" cy="3143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5CABA63-2F39-4D25-B6D1-4DCAEA5BA9D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99107" y="2227011"/>
            <a:ext cx="314325" cy="3143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489260F-D551-4CB8-A02C-F4E4EAD5FAC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65411" y="3944180"/>
            <a:ext cx="314325" cy="3143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78E6A4F-07D9-43BC-B687-F52AA22F4F2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45776" y="3944181"/>
            <a:ext cx="314325" cy="3143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949521C-0924-449B-86F6-96D6B2CF31E0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1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1.1.4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Bez klávesnice: Jednoduché scénáře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59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108000">
              <a:spcAft>
                <a:spcPts val="600"/>
              </a:spcAft>
            </a:pPr>
            <a:r>
              <a:rPr lang="sk-SK" sz="22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/>
              </a:rPr>
              <a:t>Na konci </a:t>
            </a:r>
            <a:r>
              <a:rPr lang="sk-SK" sz="2200" b="1" dirty="0" err="1">
                <a:solidFill>
                  <a:srgbClr val="C00000"/>
                </a:solidFill>
                <a:latin typeface="+mj-lt"/>
                <a:cs typeface="Arial"/>
              </a:rPr>
              <a:t>Bádání</a:t>
            </a:r>
            <a:r>
              <a:rPr lang="sk-SK" sz="2200" b="1" dirty="0">
                <a:solidFill>
                  <a:srgbClr val="C00000"/>
                </a:solidFill>
                <a:latin typeface="+mj-lt"/>
                <a:cs typeface="Arial"/>
              </a:rPr>
              <a:t> 1</a:t>
            </a:r>
            <a:r>
              <a:rPr lang="sk-SK" sz="22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/>
              </a:rPr>
              <a:t> už </a:t>
            </a:r>
            <a:r>
              <a:rPr lang="sk-SK" sz="2200" b="1" dirty="0" err="1">
                <a:solidFill>
                  <a:schemeClr val="accent1">
                    <a:lumMod val="50000"/>
                  </a:schemeClr>
                </a:solidFill>
                <a:latin typeface="+mj-lt"/>
                <a:cs typeface="Arial"/>
              </a:rPr>
              <a:t>umím</a:t>
            </a:r>
            <a:r>
              <a:rPr lang="sk-SK" sz="22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/>
              </a:rPr>
              <a:t>: </a:t>
            </a:r>
          </a:p>
          <a:p>
            <a:pPr marL="720000">
              <a:spcBef>
                <a:spcPts val="4200"/>
              </a:spcBef>
              <a:spcAft>
                <a:spcPts val="1200"/>
              </a:spcAft>
            </a:pPr>
            <a:r>
              <a:rPr lang="sk-SK" sz="2200" dirty="0" err="1">
                <a:latin typeface="+mj-lt"/>
                <a:cs typeface="Arial"/>
              </a:rPr>
              <a:t>umím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vytvářet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souměrný</a:t>
            </a:r>
            <a:r>
              <a:rPr lang="sk-SK" sz="2200" dirty="0">
                <a:latin typeface="+mj-lt"/>
                <a:cs typeface="Arial"/>
              </a:rPr>
              <a:t> vzor </a:t>
            </a:r>
            <a:r>
              <a:rPr lang="sk-SK" sz="2200" dirty="0" err="1">
                <a:latin typeface="+mj-lt"/>
                <a:cs typeface="Arial"/>
              </a:rPr>
              <a:t>otisknutím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b="1" dirty="0">
                <a:latin typeface="+mj-lt"/>
                <a:cs typeface="Arial"/>
              </a:rPr>
              <a:t>dlaždice</a:t>
            </a:r>
            <a:r>
              <a:rPr lang="sk-SK" sz="2200" dirty="0">
                <a:latin typeface="+mj-lt"/>
                <a:cs typeface="Arial"/>
              </a:rPr>
              <a:t>,</a:t>
            </a:r>
          </a:p>
          <a:p>
            <a:pPr marL="720000">
              <a:spcAft>
                <a:spcPts val="1200"/>
              </a:spcAft>
            </a:pPr>
            <a:r>
              <a:rPr lang="sk-SK" sz="2200" dirty="0" err="1">
                <a:latin typeface="+mj-lt"/>
                <a:cs typeface="Arial"/>
              </a:rPr>
              <a:t>při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vytváření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vzorů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používám</a:t>
            </a:r>
            <a:r>
              <a:rPr lang="sk-SK" sz="2200" dirty="0">
                <a:latin typeface="+mj-lt"/>
                <a:cs typeface="Arial"/>
              </a:rPr>
              <a:t> bloky </a:t>
            </a:r>
            <a:r>
              <a:rPr lang="sk-SK" sz="2200" b="1" dirty="0">
                <a:solidFill>
                  <a:srgbClr val="2D5FEF"/>
                </a:solidFill>
                <a:latin typeface="Calibri" panose="020F0502020204030204" pitchFamily="34" charset="0"/>
                <a:cs typeface="Arial"/>
              </a:rPr>
              <a:t>otoč </a:t>
            </a:r>
            <a:r>
              <a:rPr lang="sk-SK" sz="2200" b="1" dirty="0" err="1">
                <a:solidFill>
                  <a:srgbClr val="2D5FEF"/>
                </a:solidFill>
                <a:latin typeface="Calibri" panose="020F0502020204030204" pitchFamily="34" charset="0"/>
                <a:cs typeface="Arial"/>
              </a:rPr>
              <a:t>se</a:t>
            </a:r>
            <a:r>
              <a:rPr lang="sk-SK" sz="2200" dirty="0">
                <a:solidFill>
                  <a:srgbClr val="2D5FEF"/>
                </a:solidFill>
                <a:cs typeface="Arial"/>
              </a:rPr>
              <a:t> </a:t>
            </a:r>
            <a:r>
              <a:rPr lang="sk-SK" sz="2200" dirty="0">
                <a:cs typeface="Arial"/>
              </a:rPr>
              <a:t>(</a:t>
            </a:r>
            <a:r>
              <a:rPr lang="sk-SK" sz="2200" dirty="0" err="1">
                <a:cs typeface="Arial"/>
              </a:rPr>
              <a:t>vlevo</a:t>
            </a:r>
            <a:r>
              <a:rPr lang="sk-SK" sz="2200" dirty="0">
                <a:cs typeface="Arial"/>
              </a:rPr>
              <a:t> nebo vpravo)</a:t>
            </a:r>
            <a:r>
              <a:rPr lang="sk-SK" sz="2200" dirty="0">
                <a:latin typeface="+mj-lt"/>
                <a:cs typeface="Arial"/>
              </a:rPr>
              <a:t>,</a:t>
            </a:r>
          </a:p>
          <a:p>
            <a:pPr marL="720000">
              <a:spcAft>
                <a:spcPts val="1200"/>
              </a:spcAft>
            </a:pPr>
            <a:r>
              <a:rPr lang="sk-SK" sz="2200" dirty="0" err="1">
                <a:latin typeface="+mj-lt"/>
                <a:cs typeface="Arial"/>
              </a:rPr>
              <a:t>při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vytvářaní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vzorů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používám</a:t>
            </a:r>
            <a:r>
              <a:rPr lang="sk-SK" sz="2200" dirty="0">
                <a:latin typeface="+mj-lt"/>
                <a:cs typeface="Arial"/>
              </a:rPr>
              <a:t> blok </a:t>
            </a:r>
            <a:r>
              <a:rPr lang="sk-SK" sz="2200" b="1" dirty="0" err="1">
                <a:solidFill>
                  <a:srgbClr val="2D5FEF"/>
                </a:solidFill>
                <a:latin typeface="+mj-lt"/>
                <a:cs typeface="Arial"/>
              </a:rPr>
              <a:t>dopředu</a:t>
            </a:r>
            <a:r>
              <a:rPr lang="sk-SK" sz="2200" dirty="0">
                <a:latin typeface="+mj-lt"/>
                <a:cs typeface="Arial"/>
              </a:rPr>
              <a:t>,</a:t>
            </a:r>
          </a:p>
          <a:p>
            <a:pPr marL="720000">
              <a:spcAft>
                <a:spcPts val="1200"/>
              </a:spcAft>
            </a:pPr>
            <a:r>
              <a:rPr lang="sk-SK" sz="2200" dirty="0" err="1">
                <a:latin typeface="+mj-lt"/>
                <a:cs typeface="Arial"/>
              </a:rPr>
              <a:t>umím</a:t>
            </a:r>
            <a:r>
              <a:rPr lang="sk-SK" sz="2200" dirty="0">
                <a:latin typeface="+mj-lt"/>
                <a:cs typeface="Arial"/>
              </a:rPr>
              <a:t> si </a:t>
            </a:r>
            <a:r>
              <a:rPr lang="sk-SK" sz="2200" dirty="0" err="1">
                <a:latin typeface="+mj-lt"/>
                <a:cs typeface="Arial"/>
              </a:rPr>
              <a:t>upravit</a:t>
            </a:r>
            <a:r>
              <a:rPr lang="sk-SK" sz="2200" dirty="0">
                <a:latin typeface="+mj-lt"/>
                <a:cs typeface="Arial"/>
              </a:rPr>
              <a:t> vstupní hodnoty v </a:t>
            </a:r>
            <a:r>
              <a:rPr lang="sk-SK" sz="2200" dirty="0" err="1">
                <a:latin typeface="+mj-lt"/>
                <a:cs typeface="Arial"/>
              </a:rPr>
              <a:t>blocích</a:t>
            </a:r>
            <a:r>
              <a:rPr lang="sk-SK" sz="2200" dirty="0">
                <a:latin typeface="+mj-lt"/>
                <a:cs typeface="Arial"/>
              </a:rPr>
              <a:t>,</a:t>
            </a:r>
          </a:p>
          <a:p>
            <a:pPr marL="720000">
              <a:spcAft>
                <a:spcPts val="1200"/>
              </a:spcAft>
            </a:pPr>
            <a:r>
              <a:rPr lang="sk-SK" sz="2200" dirty="0" err="1">
                <a:latin typeface="+mj-lt"/>
                <a:cs typeface="Arial"/>
              </a:rPr>
              <a:t>umím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spojit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několik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bloků</a:t>
            </a:r>
            <a:r>
              <a:rPr lang="sk-SK" sz="2200" dirty="0">
                <a:latin typeface="+mj-lt"/>
                <a:cs typeface="Arial"/>
              </a:rPr>
              <a:t> a tento </a:t>
            </a:r>
            <a:r>
              <a:rPr lang="sk-SK" sz="2200" dirty="0" err="1">
                <a:latin typeface="+mj-lt"/>
                <a:cs typeface="Arial"/>
              </a:rPr>
              <a:t>scénář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opakovaně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vykonat</a:t>
            </a:r>
            <a:r>
              <a:rPr lang="sk-SK" sz="2200" dirty="0">
                <a:latin typeface="+mj-lt"/>
                <a:cs typeface="Arial"/>
              </a:rPr>
              <a:t>,</a:t>
            </a:r>
          </a:p>
          <a:p>
            <a:pPr marL="720000">
              <a:spcAft>
                <a:spcPts val="1200"/>
              </a:spcAft>
            </a:pPr>
            <a:r>
              <a:rPr lang="sk-SK" sz="2200" dirty="0" err="1">
                <a:latin typeface="+mj-lt"/>
                <a:cs typeface="Arial"/>
              </a:rPr>
              <a:t>umím</a:t>
            </a:r>
            <a:r>
              <a:rPr lang="sk-SK" sz="2200" dirty="0">
                <a:latin typeface="+mj-lt"/>
                <a:cs typeface="Arial"/>
              </a:rPr>
              <a:t> si </a:t>
            </a:r>
            <a:r>
              <a:rPr lang="sk-SK" sz="2200" dirty="0" err="1">
                <a:latin typeface="+mj-lt"/>
                <a:cs typeface="Arial"/>
              </a:rPr>
              <a:t>uložit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obrázek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se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vzorem</a:t>
            </a:r>
            <a:r>
              <a:rPr lang="sk-SK" sz="2200" dirty="0">
                <a:latin typeface="+mj-lt"/>
                <a:cs typeface="Arial"/>
              </a:rPr>
              <a:t>, </a:t>
            </a:r>
            <a:r>
              <a:rPr lang="sk-SK" sz="2200" dirty="0" err="1">
                <a:latin typeface="+mj-lt"/>
                <a:cs typeface="Arial"/>
              </a:rPr>
              <a:t>který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jsem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vytvořil</a:t>
            </a:r>
            <a:r>
              <a:rPr lang="sk-SK" sz="2200" dirty="0">
                <a:latin typeface="+mj-lt"/>
                <a:cs typeface="Arial"/>
              </a:rPr>
              <a:t>,</a:t>
            </a:r>
          </a:p>
          <a:p>
            <a:pPr marL="720000">
              <a:spcAft>
                <a:spcPts val="1200"/>
              </a:spcAft>
            </a:pPr>
            <a:r>
              <a:rPr lang="sk-SK" sz="2200" dirty="0">
                <a:latin typeface="+mj-lt"/>
                <a:cs typeface="Arial"/>
              </a:rPr>
              <a:t>poznám, </a:t>
            </a:r>
            <a:r>
              <a:rPr lang="sk-SK" sz="2200" dirty="0" err="1">
                <a:latin typeface="+mj-lt"/>
                <a:cs typeface="Arial"/>
              </a:rPr>
              <a:t>kdy</a:t>
            </a:r>
            <a:r>
              <a:rPr lang="sk-SK" sz="2200" dirty="0">
                <a:latin typeface="+mj-lt"/>
                <a:cs typeface="Arial"/>
              </a:rPr>
              <a:t> a jak </a:t>
            </a:r>
            <a:r>
              <a:rPr lang="sk-SK" sz="2200" dirty="0" err="1">
                <a:latin typeface="+mj-lt"/>
                <a:cs typeface="Arial"/>
              </a:rPr>
              <a:t>mohu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scénář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zjednodušit</a:t>
            </a:r>
            <a:r>
              <a:rPr lang="sk-SK" sz="2200" dirty="0">
                <a:latin typeface="+mj-lt"/>
                <a:cs typeface="Arial"/>
              </a:rPr>
              <a:t>.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178" y="316893"/>
            <a:ext cx="1105822" cy="558279"/>
          </a:xfrm>
          <a:prstGeom prst="rect">
            <a:avLst/>
          </a:prstGeom>
        </p:spPr>
      </p:pic>
      <p:sp>
        <p:nvSpPr>
          <p:cNvPr id="1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01113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17</a:t>
            </a:fld>
            <a:endParaRPr lang="sk-SK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9906D38-6470-4334-AC65-E5714BCCC7A9}"/>
              </a:ext>
            </a:extLst>
          </p:cNvPr>
          <p:cNvSpPr>
            <a:spLocks noChangeAspect="1"/>
          </p:cNvSpPr>
          <p:nvPr/>
        </p:nvSpPr>
        <p:spPr>
          <a:xfrm>
            <a:off x="874800" y="2328514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512EAEA-234F-4807-9FEE-87A01CEA3A3F}"/>
              </a:ext>
            </a:extLst>
          </p:cNvPr>
          <p:cNvSpPr>
            <a:spLocks noChangeAspect="1"/>
          </p:cNvSpPr>
          <p:nvPr/>
        </p:nvSpPr>
        <p:spPr>
          <a:xfrm>
            <a:off x="874800" y="2816440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0EAD93E-B863-4F93-95D3-1FC66697DD83}"/>
              </a:ext>
            </a:extLst>
          </p:cNvPr>
          <p:cNvSpPr>
            <a:spLocks noChangeAspect="1"/>
          </p:cNvSpPr>
          <p:nvPr/>
        </p:nvSpPr>
        <p:spPr>
          <a:xfrm>
            <a:off x="874800" y="3304366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FF7FEFD-C1B6-44E0-AF56-3FAC242053DD}"/>
              </a:ext>
            </a:extLst>
          </p:cNvPr>
          <p:cNvSpPr>
            <a:spLocks noChangeAspect="1"/>
          </p:cNvSpPr>
          <p:nvPr/>
        </p:nvSpPr>
        <p:spPr>
          <a:xfrm>
            <a:off x="874800" y="3792293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8CC7F00-EEB3-48DA-B39A-8CD2385495C5}"/>
              </a:ext>
            </a:extLst>
          </p:cNvPr>
          <p:cNvSpPr>
            <a:spLocks noChangeAspect="1"/>
          </p:cNvSpPr>
          <p:nvPr/>
        </p:nvSpPr>
        <p:spPr>
          <a:xfrm>
            <a:off x="874800" y="4280219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8E29D76-E214-4A41-9C20-6FADDE853D08}"/>
              </a:ext>
            </a:extLst>
          </p:cNvPr>
          <p:cNvSpPr>
            <a:spLocks noChangeAspect="1"/>
          </p:cNvSpPr>
          <p:nvPr/>
        </p:nvSpPr>
        <p:spPr>
          <a:xfrm>
            <a:off x="874800" y="4768146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E82AFA0-8C86-48D7-AA48-9A502F9D1E30}"/>
              </a:ext>
            </a:extLst>
          </p:cNvPr>
          <p:cNvSpPr>
            <a:spLocks noChangeAspect="1"/>
          </p:cNvSpPr>
          <p:nvPr/>
        </p:nvSpPr>
        <p:spPr>
          <a:xfrm>
            <a:off x="874800" y="5256073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C1932B1-2967-4D08-AD91-38D83E649F76}"/>
              </a:ext>
            </a:extLst>
          </p:cNvPr>
          <p:cNvSpPr txBox="1"/>
          <p:nvPr/>
        </p:nvSpPr>
        <p:spPr>
          <a:xfrm>
            <a:off x="1164102" y="137236"/>
            <a:ext cx="6563474" cy="837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3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3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36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Bádání</a:t>
            </a:r>
            <a:r>
              <a:rPr lang="cs-CZ" sz="3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1559922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80000" rIns="108000" bIns="144000" rtlCol="0">
            <a:noAutofit/>
          </a:bodyPr>
          <a:lstStyle/>
          <a:p>
            <a:pPr marL="720000">
              <a:lnSpc>
                <a:spcPct val="110000"/>
              </a:lnSpc>
              <a:spcAft>
                <a:spcPts val="1200"/>
              </a:spcAft>
            </a:pPr>
            <a:r>
              <a:rPr lang="sk-SK" sz="2200" b="1" dirty="0">
                <a:solidFill>
                  <a:srgbClr val="C00000"/>
                </a:solidFill>
                <a:latin typeface="+mj-lt"/>
                <a:cs typeface="Arial"/>
              </a:rPr>
              <a:t>postava</a:t>
            </a:r>
            <a:r>
              <a:rPr lang="sk-SK" sz="2200" dirty="0">
                <a:latin typeface="+mj-lt"/>
                <a:cs typeface="Arial"/>
              </a:rPr>
              <a:t>		</a:t>
            </a:r>
            <a:r>
              <a:rPr lang="sk-SK" dirty="0">
                <a:latin typeface="+mj-lt"/>
                <a:cs typeface="Arial"/>
              </a:rPr>
              <a:t>je objekt, </a:t>
            </a:r>
            <a:r>
              <a:rPr lang="sk-SK" dirty="0" err="1">
                <a:latin typeface="+mj-lt"/>
                <a:cs typeface="Arial"/>
              </a:rPr>
              <a:t>který</a:t>
            </a:r>
            <a:r>
              <a:rPr lang="sk-SK" dirty="0">
                <a:latin typeface="+mj-lt"/>
                <a:cs typeface="Arial"/>
              </a:rPr>
              <a:t> </a:t>
            </a:r>
            <a:r>
              <a:rPr lang="sk-SK" dirty="0" err="1">
                <a:latin typeface="+mj-lt"/>
                <a:cs typeface="Arial"/>
              </a:rPr>
              <a:t>ovládáme</a:t>
            </a:r>
            <a:r>
              <a:rPr lang="sk-SK" dirty="0">
                <a:latin typeface="+mj-lt"/>
                <a:cs typeface="Arial"/>
              </a:rPr>
              <a:t> našimi bloky a </a:t>
            </a:r>
            <a:r>
              <a:rPr lang="sk-SK" dirty="0" err="1">
                <a:latin typeface="+mj-lt"/>
                <a:cs typeface="Arial"/>
              </a:rPr>
              <a:t>scénáři</a:t>
            </a:r>
            <a:br>
              <a:rPr lang="sk-SK" dirty="0">
                <a:latin typeface="+mj-lt"/>
                <a:cs typeface="Arial"/>
              </a:rPr>
            </a:br>
            <a:r>
              <a:rPr lang="sk-SK" sz="2200" b="1" dirty="0">
                <a:solidFill>
                  <a:srgbClr val="C00000"/>
                </a:solidFill>
                <a:latin typeface="+mj-lt"/>
                <a:cs typeface="Arial"/>
              </a:rPr>
              <a:t>scéna</a:t>
            </a:r>
            <a:r>
              <a:rPr lang="sk-SK" sz="2200" dirty="0">
                <a:latin typeface="+mj-lt"/>
                <a:cs typeface="Arial"/>
              </a:rPr>
              <a:t>		</a:t>
            </a:r>
            <a:r>
              <a:rPr lang="sk-SK" dirty="0" err="1">
                <a:latin typeface="+mj-lt"/>
                <a:cs typeface="Arial"/>
              </a:rPr>
              <a:t>oblast</a:t>
            </a:r>
            <a:r>
              <a:rPr lang="sk-SK" dirty="0">
                <a:latin typeface="+mj-lt"/>
                <a:cs typeface="Arial"/>
              </a:rPr>
              <a:t>, </a:t>
            </a:r>
            <a:r>
              <a:rPr lang="sk-SK" dirty="0" err="1">
                <a:latin typeface="+mj-lt"/>
                <a:cs typeface="Arial"/>
              </a:rPr>
              <a:t>ve</a:t>
            </a:r>
            <a:r>
              <a:rPr lang="sk-SK" dirty="0">
                <a:latin typeface="+mj-lt"/>
                <a:cs typeface="Arial"/>
              </a:rPr>
              <a:t> </a:t>
            </a:r>
            <a:r>
              <a:rPr lang="sk-SK" dirty="0" err="1">
                <a:latin typeface="+mj-lt"/>
                <a:cs typeface="Arial"/>
              </a:rPr>
              <a:t>které</a:t>
            </a:r>
            <a:r>
              <a:rPr lang="sk-SK" dirty="0">
                <a:latin typeface="+mj-lt"/>
                <a:cs typeface="Arial"/>
              </a:rPr>
              <a:t> </a:t>
            </a:r>
            <a:r>
              <a:rPr lang="sk-SK" dirty="0" err="1">
                <a:latin typeface="+mj-lt"/>
                <a:cs typeface="Arial"/>
              </a:rPr>
              <a:t>se</a:t>
            </a:r>
            <a:r>
              <a:rPr lang="sk-SK" dirty="0">
                <a:latin typeface="+mj-lt"/>
                <a:cs typeface="Arial"/>
              </a:rPr>
              <a:t> pohybuje postava</a:t>
            </a:r>
          </a:p>
          <a:p>
            <a:pPr marL="720000">
              <a:lnSpc>
                <a:spcPts val="1800"/>
              </a:lnSpc>
              <a:spcAft>
                <a:spcPts val="600"/>
              </a:spcAft>
            </a:pPr>
            <a:r>
              <a:rPr lang="sk-SK" sz="2200" b="1" dirty="0">
                <a:solidFill>
                  <a:srgbClr val="C00000"/>
                </a:solidFill>
                <a:latin typeface="+mj-lt"/>
                <a:cs typeface="Arial"/>
              </a:rPr>
              <a:t>blok</a:t>
            </a:r>
            <a:r>
              <a:rPr lang="sk-SK" dirty="0">
                <a:latin typeface="+mj-lt"/>
                <a:cs typeface="Arial"/>
              </a:rPr>
              <a:t>			</a:t>
            </a:r>
            <a:r>
              <a:rPr lang="sk-SK" dirty="0" err="1">
                <a:latin typeface="+mj-lt"/>
                <a:cs typeface="Arial"/>
              </a:rPr>
              <a:t>příkaz</a:t>
            </a:r>
            <a:r>
              <a:rPr lang="sk-SK" dirty="0">
                <a:latin typeface="+mj-lt"/>
                <a:cs typeface="Arial"/>
              </a:rPr>
              <a:t>, </a:t>
            </a:r>
            <a:r>
              <a:rPr lang="sk-SK" dirty="0" err="1">
                <a:latin typeface="+mj-lt"/>
                <a:cs typeface="Arial"/>
              </a:rPr>
              <a:t>kterým</a:t>
            </a:r>
            <a:r>
              <a:rPr lang="sk-SK" dirty="0">
                <a:latin typeface="+mj-lt"/>
                <a:cs typeface="Arial"/>
              </a:rPr>
              <a:t> </a:t>
            </a:r>
            <a:r>
              <a:rPr lang="sk-SK" dirty="0" err="1">
                <a:latin typeface="+mj-lt"/>
                <a:cs typeface="Arial"/>
              </a:rPr>
              <a:t>říkáme</a:t>
            </a:r>
            <a:r>
              <a:rPr lang="sk-SK" dirty="0">
                <a:latin typeface="+mj-lt"/>
                <a:cs typeface="Arial"/>
              </a:rPr>
              <a:t> </a:t>
            </a:r>
            <a:r>
              <a:rPr lang="sk-SK" dirty="0" err="1">
                <a:latin typeface="+mj-lt"/>
                <a:cs typeface="Arial"/>
              </a:rPr>
              <a:t>postavě</a:t>
            </a:r>
            <a:r>
              <a:rPr lang="sk-SK" dirty="0">
                <a:latin typeface="+mj-lt"/>
                <a:cs typeface="Arial"/>
              </a:rPr>
              <a:t>, </a:t>
            </a:r>
            <a:r>
              <a:rPr lang="sk-SK" dirty="0" err="1">
                <a:latin typeface="+mj-lt"/>
                <a:cs typeface="Arial"/>
              </a:rPr>
              <a:t>co</a:t>
            </a:r>
            <a:r>
              <a:rPr lang="sk-SK" dirty="0">
                <a:latin typeface="+mj-lt"/>
                <a:cs typeface="Arial"/>
              </a:rPr>
              <a:t> má </a:t>
            </a:r>
            <a:r>
              <a:rPr lang="sk-SK" dirty="0" err="1">
                <a:latin typeface="+mj-lt"/>
                <a:cs typeface="Arial"/>
              </a:rPr>
              <a:t>udělat</a:t>
            </a:r>
            <a:endParaRPr lang="sk-SK" dirty="0">
              <a:latin typeface="+mj-lt"/>
              <a:cs typeface="Arial"/>
            </a:endParaRPr>
          </a:p>
          <a:p>
            <a:pPr marL="720000">
              <a:lnSpc>
                <a:spcPts val="2000"/>
              </a:lnSpc>
              <a:spcBef>
                <a:spcPts val="300"/>
              </a:spcBef>
              <a:spcAft>
                <a:spcPts val="1200"/>
              </a:spcAft>
            </a:pPr>
            <a:r>
              <a:rPr lang="sk-SK" sz="2200" b="1" dirty="0">
                <a:solidFill>
                  <a:srgbClr val="C00000"/>
                </a:solidFill>
                <a:latin typeface="+mj-lt"/>
                <a:cs typeface="Arial"/>
              </a:rPr>
              <a:t> 			</a:t>
            </a:r>
            <a:r>
              <a:rPr lang="sk-SK" sz="2200" dirty="0">
                <a:cs typeface="Arial"/>
              </a:rPr>
              <a:t>	</a:t>
            </a:r>
            <a:r>
              <a:rPr lang="sk-SK" dirty="0">
                <a:cs typeface="Arial"/>
              </a:rPr>
              <a:t>tento blok </a:t>
            </a:r>
            <a:r>
              <a:rPr lang="sk-SK" dirty="0" err="1">
                <a:cs typeface="Arial"/>
              </a:rPr>
              <a:t>říká</a:t>
            </a:r>
            <a:r>
              <a:rPr lang="sk-SK" dirty="0">
                <a:cs typeface="Arial"/>
              </a:rPr>
              <a:t> </a:t>
            </a:r>
            <a:r>
              <a:rPr lang="sk-SK" dirty="0" err="1">
                <a:cs typeface="Arial"/>
              </a:rPr>
              <a:t>postavě</a:t>
            </a:r>
            <a:r>
              <a:rPr lang="sk-SK" dirty="0">
                <a:cs typeface="Arial"/>
              </a:rPr>
              <a:t>, aby na </a:t>
            </a:r>
            <a:r>
              <a:rPr lang="sk-SK" dirty="0" err="1">
                <a:cs typeface="Arial"/>
              </a:rPr>
              <a:t>své</a:t>
            </a:r>
            <a:r>
              <a:rPr lang="sk-SK" dirty="0">
                <a:cs typeface="Arial"/>
              </a:rPr>
              <a:t> </a:t>
            </a:r>
            <a:r>
              <a:rPr lang="sk-SK" dirty="0" err="1">
                <a:cs typeface="Arial"/>
              </a:rPr>
              <a:t>místo</a:t>
            </a:r>
            <a:r>
              <a:rPr lang="sk-SK" dirty="0">
                <a:cs typeface="Arial"/>
              </a:rPr>
              <a:t> </a:t>
            </a:r>
            <a:r>
              <a:rPr lang="sk-SK" dirty="0" err="1">
                <a:cs typeface="Arial"/>
              </a:rPr>
              <a:t>otiskla</a:t>
            </a:r>
            <a:r>
              <a:rPr lang="sk-SK" dirty="0">
                <a:cs typeface="Arial"/>
              </a:rPr>
              <a:t> </a:t>
            </a:r>
            <a:r>
              <a:rPr lang="sk-SK" dirty="0" err="1">
                <a:cs typeface="Arial"/>
              </a:rPr>
              <a:t>svůj</a:t>
            </a:r>
            <a:r>
              <a:rPr lang="sk-SK" dirty="0">
                <a:cs typeface="Arial"/>
              </a:rPr>
              <a:t> kostým</a:t>
            </a:r>
            <a:endParaRPr lang="sk-SK" sz="2000" dirty="0">
              <a:cs typeface="Arial"/>
            </a:endParaRPr>
          </a:p>
          <a:p>
            <a:pPr marL="720000">
              <a:spcBef>
                <a:spcPts val="2100"/>
              </a:spcBef>
              <a:spcAft>
                <a:spcPts val="1200"/>
              </a:spcAft>
            </a:pPr>
            <a:r>
              <a:rPr lang="sk-SK" sz="2200" b="1" dirty="0">
                <a:solidFill>
                  <a:srgbClr val="C00000"/>
                </a:solidFill>
                <a:latin typeface="+mj-lt"/>
                <a:cs typeface="Arial"/>
              </a:rPr>
              <a:t>blok-hlavička</a:t>
            </a:r>
            <a:r>
              <a:rPr lang="sk-SK" sz="2200" dirty="0">
                <a:latin typeface="+mj-lt"/>
                <a:cs typeface="Arial"/>
              </a:rPr>
              <a:t>	j</a:t>
            </a:r>
            <a:r>
              <a:rPr lang="en-US" dirty="0" err="1">
                <a:latin typeface="+mj-lt"/>
                <a:cs typeface="Arial"/>
              </a:rPr>
              <a:t>ako</a:t>
            </a:r>
            <a:r>
              <a:rPr lang="en-US" dirty="0">
                <a:latin typeface="+mj-lt"/>
                <a:cs typeface="Arial"/>
              </a:rPr>
              <a:t> </a:t>
            </a:r>
            <a:r>
              <a:rPr lang="sk-SK" dirty="0" err="1">
                <a:latin typeface="+mj-lt"/>
                <a:cs typeface="Arial"/>
              </a:rPr>
              <a:t>např</a:t>
            </a:r>
            <a:r>
              <a:rPr lang="sk-SK" dirty="0">
                <a:latin typeface="+mj-lt"/>
                <a:cs typeface="Arial"/>
              </a:rPr>
              <a:t>.   			, </a:t>
            </a:r>
            <a:r>
              <a:rPr lang="sk-SK" dirty="0" err="1">
                <a:latin typeface="+mj-lt"/>
                <a:cs typeface="Arial"/>
              </a:rPr>
              <a:t>ve</a:t>
            </a:r>
            <a:r>
              <a:rPr lang="sk-SK" dirty="0">
                <a:latin typeface="+mj-lt"/>
                <a:cs typeface="Arial"/>
              </a:rPr>
              <a:t> </a:t>
            </a:r>
            <a:r>
              <a:rPr lang="sk-SK" dirty="0" err="1">
                <a:latin typeface="+mj-lt"/>
                <a:cs typeface="Arial"/>
              </a:rPr>
              <a:t>scénáři</a:t>
            </a:r>
            <a:r>
              <a:rPr lang="sk-SK" dirty="0">
                <a:latin typeface="+mj-lt"/>
                <a:cs typeface="Arial"/>
              </a:rPr>
              <a:t> </a:t>
            </a:r>
            <a:r>
              <a:rPr lang="sk-SK" dirty="0" err="1">
                <a:latin typeface="+mj-lt"/>
                <a:cs typeface="Arial"/>
              </a:rPr>
              <a:t>bývá</a:t>
            </a:r>
            <a:r>
              <a:rPr lang="sk-SK" dirty="0">
                <a:latin typeface="+mj-lt"/>
                <a:cs typeface="Arial"/>
              </a:rPr>
              <a:t> jen </a:t>
            </a:r>
            <a:r>
              <a:rPr lang="sk-SK" dirty="0" err="1">
                <a:latin typeface="+mj-lt"/>
                <a:cs typeface="Arial"/>
              </a:rPr>
              <a:t>nahoře</a:t>
            </a:r>
            <a:endParaRPr lang="sk-SK" dirty="0">
              <a:latin typeface="+mj-lt"/>
              <a:cs typeface="Arial"/>
            </a:endParaRPr>
          </a:p>
          <a:p>
            <a:pPr marL="720000">
              <a:lnSpc>
                <a:spcPts val="2000"/>
              </a:lnSpc>
              <a:spcBef>
                <a:spcPts val="300"/>
              </a:spcBef>
              <a:spcAft>
                <a:spcPts val="1800"/>
              </a:spcAft>
            </a:pPr>
            <a:r>
              <a:rPr lang="sk-SK" sz="2200" dirty="0">
                <a:latin typeface="+mj-lt"/>
                <a:cs typeface="Arial"/>
              </a:rPr>
              <a:t>									</a:t>
            </a:r>
            <a:r>
              <a:rPr lang="sk-SK" dirty="0" err="1">
                <a:latin typeface="+mj-lt"/>
                <a:cs typeface="Arial"/>
              </a:rPr>
              <a:t>příkazy</a:t>
            </a:r>
            <a:r>
              <a:rPr lang="sk-SK" dirty="0">
                <a:latin typeface="+mj-lt"/>
                <a:cs typeface="Arial"/>
              </a:rPr>
              <a:t>, </a:t>
            </a:r>
            <a:r>
              <a:rPr lang="sk-SK" dirty="0" err="1">
                <a:latin typeface="+mj-lt"/>
                <a:cs typeface="Arial"/>
              </a:rPr>
              <a:t>kterými</a:t>
            </a:r>
            <a:r>
              <a:rPr lang="sk-SK" dirty="0">
                <a:latin typeface="+mj-lt"/>
                <a:cs typeface="Arial"/>
              </a:rPr>
              <a:t> </a:t>
            </a:r>
            <a:r>
              <a:rPr lang="sk-SK" dirty="0" err="1">
                <a:latin typeface="+mj-lt"/>
                <a:cs typeface="Arial"/>
              </a:rPr>
              <a:t>otáčíme</a:t>
            </a:r>
            <a:r>
              <a:rPr lang="sk-SK" dirty="0">
                <a:latin typeface="+mj-lt"/>
                <a:cs typeface="Arial"/>
              </a:rPr>
              <a:t> postavu </a:t>
            </a:r>
            <a:r>
              <a:rPr lang="sk-SK" dirty="0" err="1">
                <a:latin typeface="+mj-lt"/>
                <a:cs typeface="Arial"/>
              </a:rPr>
              <a:t>vlevo</a:t>
            </a:r>
            <a:r>
              <a:rPr lang="sk-SK" dirty="0">
                <a:latin typeface="+mj-lt"/>
                <a:cs typeface="Arial"/>
              </a:rPr>
              <a:t> 									         nebo vpravo, takže </a:t>
            </a:r>
            <a:r>
              <a:rPr lang="sk-SK" dirty="0" err="1">
                <a:latin typeface="+mj-lt"/>
                <a:cs typeface="Arial"/>
              </a:rPr>
              <a:t>mění</a:t>
            </a:r>
            <a:r>
              <a:rPr lang="sk-SK" dirty="0">
                <a:latin typeface="+mj-lt"/>
                <a:cs typeface="Arial"/>
              </a:rPr>
              <a:t> </a:t>
            </a:r>
            <a:r>
              <a:rPr lang="sk-SK" dirty="0" err="1">
                <a:latin typeface="+mj-lt"/>
                <a:cs typeface="Arial"/>
              </a:rPr>
              <a:t>svůj</a:t>
            </a:r>
            <a:r>
              <a:rPr lang="sk-SK" dirty="0">
                <a:latin typeface="+mj-lt"/>
                <a:cs typeface="Arial"/>
              </a:rPr>
              <a:t> </a:t>
            </a:r>
            <a:r>
              <a:rPr lang="sk-SK" b="1" dirty="0" err="1">
                <a:latin typeface="+mj-lt"/>
                <a:cs typeface="Arial"/>
              </a:rPr>
              <a:t>směr</a:t>
            </a:r>
            <a:endParaRPr lang="sk-SK" b="1" dirty="0">
              <a:solidFill>
                <a:srgbClr val="000000"/>
              </a:solidFill>
              <a:latin typeface="+mj-lt"/>
              <a:cs typeface="Arial"/>
            </a:endParaRPr>
          </a:p>
          <a:p>
            <a:pPr marL="792000">
              <a:lnSpc>
                <a:spcPts val="1800"/>
              </a:lnSpc>
              <a:spcBef>
                <a:spcPts val="600"/>
              </a:spcBef>
              <a:spcAft>
                <a:spcPts val="1800"/>
              </a:spcAft>
            </a:pPr>
            <a:r>
              <a:rPr lang="sk-SK" dirty="0">
                <a:cs typeface="Arial"/>
              </a:rPr>
              <a:t>				</a:t>
            </a:r>
            <a:r>
              <a:rPr lang="sk-SK" dirty="0" err="1">
                <a:cs typeface="Arial"/>
              </a:rPr>
              <a:t>příkaz</a:t>
            </a:r>
            <a:r>
              <a:rPr lang="sk-SK" dirty="0">
                <a:cs typeface="Arial"/>
              </a:rPr>
              <a:t>, </a:t>
            </a:r>
            <a:r>
              <a:rPr lang="sk-SK" dirty="0" err="1">
                <a:cs typeface="Arial"/>
              </a:rPr>
              <a:t>kterým</a:t>
            </a:r>
            <a:r>
              <a:rPr lang="sk-SK" dirty="0">
                <a:cs typeface="Arial"/>
              </a:rPr>
              <a:t> </a:t>
            </a:r>
            <a:r>
              <a:rPr lang="sk-SK" dirty="0" err="1">
                <a:cs typeface="Arial"/>
              </a:rPr>
              <a:t>posouváme</a:t>
            </a:r>
            <a:r>
              <a:rPr lang="sk-SK" dirty="0">
                <a:cs typeface="Arial"/>
              </a:rPr>
              <a:t> postavu, takže </a:t>
            </a:r>
            <a:r>
              <a:rPr lang="sk-SK" dirty="0" err="1">
                <a:cs typeface="Arial"/>
              </a:rPr>
              <a:t>mění</a:t>
            </a:r>
            <a:r>
              <a:rPr lang="sk-SK" dirty="0">
                <a:cs typeface="Arial"/>
              </a:rPr>
              <a:t> svoji </a:t>
            </a:r>
            <a:r>
              <a:rPr lang="sk-SK" b="1" dirty="0">
                <a:solidFill>
                  <a:srgbClr val="000000"/>
                </a:solidFill>
                <a:cs typeface="Arial"/>
              </a:rPr>
              <a:t>polohu</a:t>
            </a:r>
            <a:endParaRPr lang="sk-SK" dirty="0">
              <a:solidFill>
                <a:srgbClr val="000000"/>
              </a:solidFill>
              <a:latin typeface="+mj-lt"/>
              <a:cs typeface="Arial"/>
            </a:endParaRPr>
          </a:p>
          <a:p>
            <a:pPr marL="720000">
              <a:lnSpc>
                <a:spcPts val="1800"/>
              </a:lnSpc>
              <a:spcBef>
                <a:spcPts val="300"/>
              </a:spcBef>
              <a:spcAft>
                <a:spcPts val="900"/>
              </a:spcAft>
            </a:pPr>
            <a:r>
              <a:rPr lang="sk-SK" sz="2200" b="1" dirty="0" err="1">
                <a:solidFill>
                  <a:srgbClr val="C00000"/>
                </a:solidFill>
                <a:latin typeface="+mj-lt"/>
                <a:cs typeface="Arial"/>
              </a:rPr>
              <a:t>scénář</a:t>
            </a:r>
            <a:r>
              <a:rPr lang="sk-SK" sz="2200" dirty="0">
                <a:latin typeface="+mj-lt"/>
                <a:cs typeface="Arial"/>
              </a:rPr>
              <a:t>		</a:t>
            </a:r>
            <a:r>
              <a:rPr lang="sk-SK" dirty="0" err="1">
                <a:latin typeface="+mj-lt"/>
                <a:cs typeface="Arial"/>
              </a:rPr>
              <a:t>několik</a:t>
            </a:r>
            <a:r>
              <a:rPr lang="sk-SK" dirty="0">
                <a:latin typeface="+mj-lt"/>
                <a:cs typeface="Arial"/>
              </a:rPr>
              <a:t> </a:t>
            </a:r>
            <a:r>
              <a:rPr lang="sk-SK" dirty="0" err="1">
                <a:latin typeface="+mj-lt"/>
                <a:cs typeface="Arial"/>
              </a:rPr>
              <a:t>bloků</a:t>
            </a:r>
            <a:r>
              <a:rPr lang="sk-SK" dirty="0">
                <a:latin typeface="+mj-lt"/>
                <a:cs typeface="Arial"/>
              </a:rPr>
              <a:t> spojených dohromady. </a:t>
            </a:r>
            <a:r>
              <a:rPr lang="sk-SK" dirty="0" err="1">
                <a:latin typeface="+mj-lt"/>
                <a:cs typeface="Arial"/>
              </a:rPr>
              <a:t>Když</a:t>
            </a:r>
            <a:r>
              <a:rPr lang="sk-SK" dirty="0">
                <a:latin typeface="+mj-lt"/>
                <a:cs typeface="Arial"/>
              </a:rPr>
              <a:t> na </a:t>
            </a:r>
            <a:r>
              <a:rPr lang="sk-SK" dirty="0" err="1">
                <a:latin typeface="+mj-lt"/>
                <a:cs typeface="Arial"/>
              </a:rPr>
              <a:t>něj</a:t>
            </a:r>
            <a:r>
              <a:rPr lang="sk-SK" dirty="0">
                <a:latin typeface="+mj-lt"/>
                <a:cs typeface="Arial"/>
              </a:rPr>
              <a:t> klikneme,</a:t>
            </a:r>
            <a:br>
              <a:rPr lang="sk-SK" dirty="0">
                <a:latin typeface="+mj-lt"/>
                <a:cs typeface="Arial"/>
              </a:rPr>
            </a:br>
            <a:r>
              <a:rPr lang="sk-SK" dirty="0">
                <a:latin typeface="+mj-lt"/>
                <a:cs typeface="Arial"/>
              </a:rPr>
              <a:t>				</a:t>
            </a:r>
            <a:r>
              <a:rPr lang="sk-SK" dirty="0" err="1">
                <a:latin typeface="+mj-lt"/>
                <a:cs typeface="Arial"/>
              </a:rPr>
              <a:t>scénář</a:t>
            </a:r>
            <a:r>
              <a:rPr lang="sk-SK" dirty="0">
                <a:latin typeface="+mj-lt"/>
                <a:cs typeface="Arial"/>
              </a:rPr>
              <a:t> </a:t>
            </a:r>
            <a:r>
              <a:rPr lang="sk-SK" dirty="0" err="1">
                <a:latin typeface="+mj-lt"/>
                <a:cs typeface="Arial"/>
              </a:rPr>
              <a:t>se</a:t>
            </a:r>
            <a:r>
              <a:rPr lang="sk-SK" dirty="0">
                <a:latin typeface="+mj-lt"/>
                <a:cs typeface="Arial"/>
              </a:rPr>
              <a:t> </a:t>
            </a:r>
            <a:r>
              <a:rPr lang="sk-SK" b="1" dirty="0">
                <a:latin typeface="+mj-lt"/>
                <a:cs typeface="Arial"/>
              </a:rPr>
              <a:t>vykoná</a:t>
            </a:r>
            <a:endParaRPr lang="sk-SK" b="1" dirty="0">
              <a:cs typeface="Arial"/>
            </a:endParaRPr>
          </a:p>
          <a:p>
            <a:pPr marL="720000">
              <a:spcAft>
                <a:spcPts val="1200"/>
              </a:spcAft>
            </a:pPr>
            <a:r>
              <a:rPr lang="sk-SK" sz="2200" b="1" dirty="0" err="1">
                <a:solidFill>
                  <a:srgbClr val="C00000"/>
                </a:solidFill>
                <a:latin typeface="+mj-lt"/>
                <a:cs typeface="Arial"/>
              </a:rPr>
              <a:t>ladění</a:t>
            </a:r>
            <a:r>
              <a:rPr lang="sk-SK" sz="2200" b="1" dirty="0">
                <a:solidFill>
                  <a:srgbClr val="C00000"/>
                </a:solidFill>
                <a:latin typeface="+mj-lt"/>
                <a:cs typeface="Arial"/>
              </a:rPr>
              <a:t> 	</a:t>
            </a:r>
            <a:r>
              <a:rPr lang="sk-SK" sz="2200" dirty="0">
                <a:latin typeface="+mj-lt"/>
                <a:cs typeface="Arial"/>
              </a:rPr>
              <a:t>	</a:t>
            </a:r>
            <a:r>
              <a:rPr lang="sk-SK" dirty="0">
                <a:latin typeface="+mj-lt"/>
                <a:cs typeface="Arial"/>
              </a:rPr>
              <a:t>postup, </a:t>
            </a:r>
            <a:r>
              <a:rPr lang="sk-SK" dirty="0" err="1">
                <a:latin typeface="+mj-lt"/>
                <a:cs typeface="Arial"/>
              </a:rPr>
              <a:t>kterým</a:t>
            </a:r>
            <a:r>
              <a:rPr lang="sk-SK" dirty="0">
                <a:latin typeface="+mj-lt"/>
                <a:cs typeface="Arial"/>
              </a:rPr>
              <a:t> vylepšujeme, upravujeme nebo opravujeme 					naše </a:t>
            </a:r>
            <a:r>
              <a:rPr lang="sk-SK" dirty="0" err="1">
                <a:latin typeface="+mj-lt"/>
                <a:cs typeface="Arial"/>
              </a:rPr>
              <a:t>scénáře</a:t>
            </a:r>
            <a:r>
              <a:rPr lang="sk-SK" dirty="0">
                <a:latin typeface="+mj-lt"/>
                <a:cs typeface="Arial"/>
              </a:rPr>
              <a:t>, </a:t>
            </a:r>
            <a:r>
              <a:rPr lang="sk-SK" dirty="0" err="1">
                <a:latin typeface="+mj-lt"/>
                <a:cs typeface="Arial"/>
              </a:rPr>
              <a:t>tedy</a:t>
            </a:r>
            <a:r>
              <a:rPr lang="sk-SK" dirty="0">
                <a:latin typeface="+mj-lt"/>
                <a:cs typeface="Arial"/>
              </a:rPr>
              <a:t> náš </a:t>
            </a:r>
            <a:r>
              <a:rPr lang="sk-SK" b="1" dirty="0">
                <a:solidFill>
                  <a:srgbClr val="C00000"/>
                </a:solidFill>
                <a:latin typeface="+mj-lt"/>
                <a:cs typeface="Arial"/>
              </a:rPr>
              <a:t>program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178" y="316893"/>
            <a:ext cx="1105822" cy="558279"/>
          </a:xfrm>
          <a:prstGeom prst="rect">
            <a:avLst/>
          </a:prstGeom>
        </p:spPr>
      </p:pic>
      <p:sp>
        <p:nvSpPr>
          <p:cNvPr id="1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01113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18</a:t>
            </a:fld>
            <a:endParaRPr lang="sk-SK" b="1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204707" y="2577527"/>
            <a:ext cx="1147286" cy="5284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204707" y="3794361"/>
            <a:ext cx="3754755" cy="46586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1204707" y="4461274"/>
            <a:ext cx="1501902" cy="46586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3798241" y="3084152"/>
            <a:ext cx="1200150" cy="614363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E0695DB1-CBD2-427A-B963-1DEE642B4DCD}"/>
              </a:ext>
            </a:extLst>
          </p:cNvPr>
          <p:cNvSpPr>
            <a:spLocks noChangeAspect="1"/>
          </p:cNvSpPr>
          <p:nvPr/>
        </p:nvSpPr>
        <p:spPr>
          <a:xfrm>
            <a:off x="874800" y="1443611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3B41D35-78AF-42CD-8F5A-BE77382F2816}"/>
              </a:ext>
            </a:extLst>
          </p:cNvPr>
          <p:cNvSpPr>
            <a:spLocks noChangeAspect="1"/>
          </p:cNvSpPr>
          <p:nvPr/>
        </p:nvSpPr>
        <p:spPr>
          <a:xfrm>
            <a:off x="874800" y="1806176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542AB52-BC92-488F-8459-99DFFE636DA7}"/>
              </a:ext>
            </a:extLst>
          </p:cNvPr>
          <p:cNvSpPr>
            <a:spLocks noChangeAspect="1"/>
          </p:cNvSpPr>
          <p:nvPr/>
        </p:nvSpPr>
        <p:spPr>
          <a:xfrm>
            <a:off x="874800" y="2212985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6D83193-D8F9-40B8-BD4B-BE0F45966C9A}"/>
              </a:ext>
            </a:extLst>
          </p:cNvPr>
          <p:cNvSpPr>
            <a:spLocks noChangeAspect="1"/>
          </p:cNvSpPr>
          <p:nvPr/>
        </p:nvSpPr>
        <p:spPr>
          <a:xfrm>
            <a:off x="874800" y="2649425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0F1CB8C-A897-4DF8-98EA-133582982B73}"/>
              </a:ext>
            </a:extLst>
          </p:cNvPr>
          <p:cNvSpPr>
            <a:spLocks noChangeAspect="1"/>
          </p:cNvSpPr>
          <p:nvPr/>
        </p:nvSpPr>
        <p:spPr>
          <a:xfrm>
            <a:off x="874800" y="3351070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CE718CE-6C89-481A-8443-3F287E51C838}"/>
              </a:ext>
            </a:extLst>
          </p:cNvPr>
          <p:cNvSpPr>
            <a:spLocks noChangeAspect="1"/>
          </p:cNvSpPr>
          <p:nvPr/>
        </p:nvSpPr>
        <p:spPr>
          <a:xfrm>
            <a:off x="874800" y="3839000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612629D-CD40-4162-9906-311065FB0655}"/>
              </a:ext>
            </a:extLst>
          </p:cNvPr>
          <p:cNvSpPr>
            <a:spLocks noChangeAspect="1"/>
          </p:cNvSpPr>
          <p:nvPr/>
        </p:nvSpPr>
        <p:spPr>
          <a:xfrm>
            <a:off x="874800" y="4533400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35C80E4-B608-40E8-A39C-83E92FFC81FE}"/>
              </a:ext>
            </a:extLst>
          </p:cNvPr>
          <p:cNvSpPr>
            <a:spLocks noChangeAspect="1"/>
          </p:cNvSpPr>
          <p:nvPr/>
        </p:nvSpPr>
        <p:spPr>
          <a:xfrm>
            <a:off x="874800" y="5040628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4F71DFF-86CE-4518-B5C5-8977997B236B}"/>
              </a:ext>
            </a:extLst>
          </p:cNvPr>
          <p:cNvSpPr>
            <a:spLocks noChangeAspect="1"/>
          </p:cNvSpPr>
          <p:nvPr/>
        </p:nvSpPr>
        <p:spPr>
          <a:xfrm>
            <a:off x="874800" y="5668663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4AD4B82-AC06-4E40-B198-68AF90DC3C90}"/>
              </a:ext>
            </a:extLst>
          </p:cNvPr>
          <p:cNvSpPr txBox="1"/>
          <p:nvPr/>
        </p:nvSpPr>
        <p:spPr>
          <a:xfrm>
            <a:off x="806861" y="137236"/>
            <a:ext cx="6563474" cy="837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Bádání 1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3600" b="1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cs-CZ" sz="36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Základní slovník</a:t>
            </a:r>
            <a:endParaRPr lang="cs-CZ" sz="3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902719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216000" rIns="144000" bIns="144000" rtlCol="0">
            <a:noAutofit/>
          </a:bodyPr>
          <a:lstStyle/>
          <a:p>
            <a:pPr algn="ctr"/>
            <a:endParaRPr lang="sk-SK" sz="1000" dirty="0">
              <a:latin typeface="Calibri" panose="020F0502020204030204" pitchFamily="34" charset="0"/>
              <a:cs typeface="Arial"/>
            </a:endParaRPr>
          </a:p>
          <a:p>
            <a:pPr marL="720000"/>
            <a:r>
              <a:rPr lang="sk-SK" sz="2200" dirty="0" err="1">
                <a:latin typeface="Calibri" panose="020F0502020204030204" pitchFamily="34" charset="0"/>
                <a:cs typeface="Arial"/>
              </a:rPr>
              <a:t>Otevři</a:t>
            </a:r>
            <a:r>
              <a:rPr lang="sk-SK" sz="2200" dirty="0">
                <a:latin typeface="Calibri" panose="020F0502020204030204" pitchFamily="34" charset="0"/>
                <a:cs typeface="Arial"/>
              </a:rPr>
              <a:t> projekt </a:t>
            </a:r>
            <a:r>
              <a:rPr lang="sk-SK" sz="2200" b="1" dirty="0">
                <a:solidFill>
                  <a:srgbClr val="C00000"/>
                </a:solidFill>
                <a:latin typeface="Calibri" panose="020F0502020204030204" pitchFamily="34" charset="0"/>
                <a:cs typeface="Arial"/>
              </a:rPr>
              <a:t>10-Vzory </a:t>
            </a:r>
            <a:r>
              <a:rPr lang="sk-SK" sz="2200" b="1" dirty="0" err="1">
                <a:solidFill>
                  <a:srgbClr val="C00000"/>
                </a:solidFill>
                <a:latin typeface="Calibri" panose="020F0502020204030204" pitchFamily="34" charset="0"/>
                <a:cs typeface="Arial"/>
              </a:rPr>
              <a:t>otiskni</a:t>
            </a:r>
            <a:endParaRPr lang="sk-SK" sz="2200" b="1" dirty="0">
              <a:solidFill>
                <a:srgbClr val="C00000"/>
              </a:solidFill>
              <a:latin typeface="Calibri" panose="020F0502020204030204" pitchFamily="34" charset="0"/>
              <a:cs typeface="Arial"/>
            </a:endParaRPr>
          </a:p>
          <a:p>
            <a:pPr marL="377100"/>
            <a:r>
              <a:rPr lang="sk-SK" sz="1400" dirty="0">
                <a:cs typeface="Arial"/>
              </a:rPr>
              <a:t>						-  </a:t>
            </a:r>
            <a:r>
              <a:rPr lang="sk-SK" sz="1400" dirty="0" err="1">
                <a:cs typeface="Arial"/>
              </a:rPr>
              <a:t>když</a:t>
            </a:r>
            <a:r>
              <a:rPr lang="sk-SK" sz="1400" dirty="0">
                <a:cs typeface="Arial"/>
              </a:rPr>
              <a:t> </a:t>
            </a:r>
            <a:r>
              <a:rPr lang="sk-SK" sz="1400" dirty="0" err="1">
                <a:cs typeface="Arial"/>
              </a:rPr>
              <a:t>jsi</a:t>
            </a:r>
            <a:r>
              <a:rPr lang="sk-SK" sz="1400" dirty="0">
                <a:cs typeface="Arial"/>
              </a:rPr>
              <a:t> </a:t>
            </a:r>
            <a:r>
              <a:rPr lang="sk-SK" sz="1400" u="sng" dirty="0">
                <a:cs typeface="Arial"/>
              </a:rPr>
              <a:t>online</a:t>
            </a:r>
            <a:r>
              <a:rPr lang="sk-SK" sz="1400" dirty="0">
                <a:cs typeface="Arial"/>
              </a:rPr>
              <a:t>, </a:t>
            </a:r>
            <a:r>
              <a:rPr lang="sk-SK" sz="1400" b="1" dirty="0">
                <a:cs typeface="Arial"/>
              </a:rPr>
              <a:t>Ulož </a:t>
            </a:r>
            <a:r>
              <a:rPr lang="sk-SK" sz="1400" b="1" dirty="0" err="1">
                <a:cs typeface="Arial"/>
              </a:rPr>
              <a:t>jako</a:t>
            </a:r>
            <a:r>
              <a:rPr lang="sk-SK" sz="1400" b="1" dirty="0">
                <a:cs typeface="Arial"/>
              </a:rPr>
              <a:t> </a:t>
            </a:r>
            <a:r>
              <a:rPr lang="sk-SK" sz="1400" b="1" dirty="0" err="1">
                <a:cs typeface="Arial"/>
              </a:rPr>
              <a:t>kopii</a:t>
            </a:r>
            <a:r>
              <a:rPr lang="sk-SK" sz="1400" dirty="0">
                <a:cs typeface="Arial"/>
              </a:rPr>
              <a:t> a k názvu projektu </a:t>
            </a:r>
            <a:r>
              <a:rPr lang="sk-SK" sz="1400" dirty="0" err="1">
                <a:cs typeface="Arial"/>
              </a:rPr>
              <a:t>připiš</a:t>
            </a:r>
            <a:r>
              <a:rPr lang="sk-SK" sz="1400" dirty="0">
                <a:cs typeface="Arial"/>
              </a:rPr>
              <a:t> svoje </a:t>
            </a:r>
            <a:r>
              <a:rPr lang="sk-SK" sz="1400" dirty="0" err="1">
                <a:cs typeface="Arial"/>
              </a:rPr>
              <a:t>jméno</a:t>
            </a:r>
            <a:endParaRPr lang="sk-SK" sz="1400" dirty="0">
              <a:cs typeface="Arial"/>
            </a:endParaRPr>
          </a:p>
          <a:p>
            <a:pPr marL="377100">
              <a:spcAft>
                <a:spcPts val="3600"/>
              </a:spcAft>
            </a:pPr>
            <a:r>
              <a:rPr lang="sk-SK" sz="1400" dirty="0">
                <a:cs typeface="Arial"/>
              </a:rPr>
              <a:t>						-  </a:t>
            </a:r>
            <a:r>
              <a:rPr lang="sk-SK" sz="1400" dirty="0" err="1">
                <a:cs typeface="Arial"/>
              </a:rPr>
              <a:t>když</a:t>
            </a:r>
            <a:r>
              <a:rPr lang="sk-SK" sz="1400" dirty="0">
                <a:cs typeface="Arial"/>
              </a:rPr>
              <a:t> </a:t>
            </a:r>
            <a:r>
              <a:rPr lang="sk-SK" sz="1400" dirty="0" err="1">
                <a:cs typeface="Arial"/>
              </a:rPr>
              <a:t>jsi</a:t>
            </a:r>
            <a:r>
              <a:rPr lang="sk-SK" sz="1400" dirty="0">
                <a:cs typeface="Arial"/>
              </a:rPr>
              <a:t> </a:t>
            </a:r>
            <a:r>
              <a:rPr lang="sk-SK" sz="1400" u="sng" dirty="0">
                <a:cs typeface="Arial"/>
              </a:rPr>
              <a:t>off-line</a:t>
            </a:r>
            <a:r>
              <a:rPr lang="sk-SK" sz="1400" dirty="0">
                <a:cs typeface="Arial"/>
              </a:rPr>
              <a:t>, </a:t>
            </a:r>
            <a:r>
              <a:rPr lang="cs-CZ" sz="1400" b="1" dirty="0">
                <a:cs typeface="Arial"/>
              </a:rPr>
              <a:t>Ulož </a:t>
            </a:r>
            <a:r>
              <a:rPr lang="en-US" sz="1400" b="1" dirty="0">
                <a:cs typeface="Arial"/>
              </a:rPr>
              <a:t>do </a:t>
            </a:r>
            <a:r>
              <a:rPr lang="en-US" sz="1400" b="1" dirty="0" err="1">
                <a:cs typeface="Arial"/>
              </a:rPr>
              <a:t>sv</a:t>
            </a:r>
            <a:r>
              <a:rPr lang="sk-SK" sz="1400" b="1" dirty="0" err="1">
                <a:cs typeface="Arial"/>
              </a:rPr>
              <a:t>ého</a:t>
            </a:r>
            <a:r>
              <a:rPr lang="sk-SK" sz="1400" b="1" dirty="0">
                <a:cs typeface="Arial"/>
              </a:rPr>
              <a:t> počítače</a:t>
            </a:r>
            <a:r>
              <a:rPr lang="cs-CZ" sz="1400" dirty="0">
                <a:cs typeface="Arial"/>
              </a:rPr>
              <a:t> </a:t>
            </a:r>
            <a:r>
              <a:rPr lang="sk-SK" sz="1400" dirty="0">
                <a:cs typeface="Arial"/>
              </a:rPr>
              <a:t>a k názvu </a:t>
            </a:r>
            <a:r>
              <a:rPr lang="sk-SK" sz="1400" dirty="0" err="1">
                <a:cs typeface="Arial"/>
              </a:rPr>
              <a:t>připiš</a:t>
            </a:r>
            <a:r>
              <a:rPr lang="sk-SK" sz="1400" dirty="0">
                <a:cs typeface="Arial"/>
              </a:rPr>
              <a:t> svoje </a:t>
            </a:r>
            <a:r>
              <a:rPr lang="sk-SK" sz="1400" dirty="0" err="1">
                <a:cs typeface="Arial"/>
              </a:rPr>
              <a:t>jméno</a:t>
            </a:r>
            <a:endParaRPr lang="sk-SK" sz="1400" dirty="0">
              <a:latin typeface="Calibri" panose="020F0502020204030204" pitchFamily="34" charset="0"/>
              <a:cs typeface="Arial"/>
            </a:endParaRPr>
          </a:p>
          <a:p>
            <a:pPr marL="720000">
              <a:lnSpc>
                <a:spcPts val="3000"/>
              </a:lnSpc>
              <a:spcBef>
                <a:spcPts val="1200"/>
              </a:spcBef>
            </a:pPr>
            <a:r>
              <a:rPr lang="sk-SK" sz="2200" dirty="0" err="1">
                <a:latin typeface="+mj-lt"/>
                <a:cs typeface="Arial"/>
              </a:rPr>
              <a:t>Vytvoř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souměrný</a:t>
            </a:r>
            <a:r>
              <a:rPr lang="sk-SK" sz="2200" dirty="0">
                <a:latin typeface="+mj-lt"/>
                <a:cs typeface="Arial"/>
              </a:rPr>
              <a:t> vzor </a:t>
            </a:r>
            <a:r>
              <a:rPr lang="sk-SK" sz="2200" dirty="0" err="1">
                <a:latin typeface="+mj-lt"/>
                <a:cs typeface="Arial"/>
              </a:rPr>
              <a:t>táhnutím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b="1" dirty="0">
                <a:latin typeface="+mj-lt"/>
                <a:cs typeface="Arial"/>
              </a:rPr>
              <a:t>dlaždice</a:t>
            </a:r>
            <a:r>
              <a:rPr lang="sk-SK" sz="2200" dirty="0">
                <a:latin typeface="+mj-lt"/>
                <a:cs typeface="Arial"/>
              </a:rPr>
              <a:t> a </a:t>
            </a:r>
            <a:r>
              <a:rPr lang="sk-SK" sz="2200" dirty="0" err="1">
                <a:latin typeface="+mj-lt"/>
                <a:cs typeface="Arial"/>
              </a:rPr>
              <a:t>klikáním</a:t>
            </a:r>
            <a:br>
              <a:rPr lang="sk-SK" sz="2200" dirty="0">
                <a:latin typeface="+mj-lt"/>
                <a:cs typeface="Arial"/>
              </a:rPr>
            </a:br>
            <a:r>
              <a:rPr lang="sk-SK" sz="2200" dirty="0">
                <a:latin typeface="+mj-lt"/>
                <a:cs typeface="Arial"/>
              </a:rPr>
              <a:t>na blok		            .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178" y="316893"/>
            <a:ext cx="1105822" cy="55827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893" y="4342340"/>
            <a:ext cx="6293644" cy="1685925"/>
          </a:xfrm>
          <a:prstGeom prst="rect">
            <a:avLst/>
          </a:prstGeom>
        </p:spPr>
      </p:pic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2</a:t>
            </a:fld>
            <a:endParaRPr lang="sk-SK" b="1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A94193A-1EBD-4728-848A-88B10F5C5B05}"/>
              </a:ext>
            </a:extLst>
          </p:cNvPr>
          <p:cNvSpPr>
            <a:spLocks noChangeAspect="1"/>
          </p:cNvSpPr>
          <p:nvPr/>
        </p:nvSpPr>
        <p:spPr>
          <a:xfrm>
            <a:off x="874800" y="2976239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06BECEBE-CEEC-4AF3-8C6A-4E6B141463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4088" y="3296723"/>
            <a:ext cx="1335881" cy="61531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AF9896F-1845-456E-BD5E-5C8605A46135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1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1.1.1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Potáhni a otiskni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463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720000" indent="-342900">
              <a:spcAft>
                <a:spcPts val="600"/>
              </a:spcAft>
              <a:buFont typeface="Wingdings" charset="2"/>
              <a:buChar char="u"/>
            </a:pPr>
            <a:endParaRPr lang="sk-SK" sz="2200" dirty="0">
              <a:latin typeface="Calibri" panose="020F0502020204030204" pitchFamily="34" charset="0"/>
              <a:cs typeface="Arial"/>
            </a:endParaRPr>
          </a:p>
          <a:p>
            <a:pPr marL="720000">
              <a:spcAft>
                <a:spcPts val="1200"/>
              </a:spcAft>
            </a:pPr>
            <a:r>
              <a:rPr lang="sk-SK" sz="2200" dirty="0">
                <a:latin typeface="+mj-lt"/>
                <a:cs typeface="Arial"/>
              </a:rPr>
              <a:t>Klikni na zelenou vlajku, aby </a:t>
            </a:r>
            <a:r>
              <a:rPr lang="sk-SK" sz="2200" dirty="0" err="1">
                <a:latin typeface="+mj-lt"/>
                <a:cs typeface="Arial"/>
              </a:rPr>
              <a:t>se</a:t>
            </a:r>
            <a:r>
              <a:rPr lang="sk-SK" sz="2200" dirty="0">
                <a:latin typeface="+mj-lt"/>
                <a:cs typeface="Arial"/>
              </a:rPr>
              <a:t> vykonal </a:t>
            </a:r>
            <a:r>
              <a:rPr lang="sk-SK" sz="2200" b="1" i="1" dirty="0">
                <a:solidFill>
                  <a:srgbClr val="C00000"/>
                </a:solidFill>
                <a:latin typeface="+mj-lt"/>
                <a:cs typeface="Arial"/>
              </a:rPr>
              <a:t>úvodní </a:t>
            </a:r>
            <a:r>
              <a:rPr lang="sk-SK" sz="2200" b="1" i="1" dirty="0" err="1">
                <a:solidFill>
                  <a:srgbClr val="C00000"/>
                </a:solidFill>
                <a:latin typeface="+mj-lt"/>
                <a:cs typeface="Arial"/>
              </a:rPr>
              <a:t>scénář</a:t>
            </a:r>
            <a:r>
              <a:rPr lang="sk-SK" sz="2200" i="1" dirty="0">
                <a:latin typeface="+mj-lt"/>
                <a:cs typeface="Arial"/>
              </a:rPr>
              <a:t>.</a:t>
            </a:r>
            <a:br>
              <a:rPr lang="sk-SK" sz="2200" dirty="0">
                <a:latin typeface="+mj-lt"/>
                <a:cs typeface="Arial"/>
              </a:rPr>
            </a:br>
            <a:r>
              <a:rPr lang="sk-SK" sz="2000" dirty="0">
                <a:latin typeface="+mj-lt"/>
                <a:cs typeface="Arial"/>
              </a:rPr>
              <a:t>Tak </a:t>
            </a:r>
            <a:r>
              <a:rPr lang="sk-SK" sz="2000" dirty="0" err="1">
                <a:latin typeface="+mj-lt"/>
                <a:cs typeface="Arial"/>
              </a:rPr>
              <a:t>smažeš</a:t>
            </a:r>
            <a:r>
              <a:rPr lang="sk-SK" sz="2000" dirty="0">
                <a:latin typeface="+mj-lt"/>
                <a:cs typeface="Arial"/>
              </a:rPr>
              <a:t> scénu, </a:t>
            </a:r>
            <a:r>
              <a:rPr lang="sk-SK" sz="2000" b="1" dirty="0">
                <a:latin typeface="+mj-lt"/>
                <a:cs typeface="Arial"/>
              </a:rPr>
              <a:t>dlaždici</a:t>
            </a:r>
            <a:r>
              <a:rPr lang="sk-SK" sz="2000" dirty="0">
                <a:latin typeface="+mj-lt"/>
                <a:cs typeface="Arial"/>
              </a:rPr>
              <a:t> </a:t>
            </a:r>
            <a:r>
              <a:rPr lang="sk-SK" sz="2000" dirty="0" err="1">
                <a:latin typeface="+mj-lt"/>
                <a:cs typeface="Arial"/>
              </a:rPr>
              <a:t>vrátíš</a:t>
            </a:r>
            <a:r>
              <a:rPr lang="sk-SK" sz="2000" dirty="0">
                <a:latin typeface="+mj-lt"/>
                <a:cs typeface="Arial"/>
              </a:rPr>
              <a:t> do </a:t>
            </a:r>
            <a:r>
              <a:rPr lang="sk-SK" sz="2000" dirty="0" err="1">
                <a:latin typeface="+mj-lt"/>
                <a:cs typeface="Arial"/>
              </a:rPr>
              <a:t>středu</a:t>
            </a:r>
            <a:r>
              <a:rPr lang="sk-SK" sz="2000" dirty="0">
                <a:latin typeface="+mj-lt"/>
                <a:cs typeface="Arial"/>
              </a:rPr>
              <a:t> – a </a:t>
            </a:r>
            <a:r>
              <a:rPr lang="sk-SK" sz="2000" dirty="0" err="1">
                <a:latin typeface="+mj-lt"/>
                <a:cs typeface="Arial"/>
              </a:rPr>
              <a:t>můžeš</a:t>
            </a:r>
            <a:r>
              <a:rPr lang="sk-SK" sz="2000" dirty="0">
                <a:latin typeface="+mj-lt"/>
                <a:cs typeface="Arial"/>
              </a:rPr>
              <a:t> </a:t>
            </a:r>
            <a:r>
              <a:rPr lang="sk-SK" sz="2000" dirty="0" err="1">
                <a:latin typeface="+mj-lt"/>
                <a:cs typeface="Arial"/>
              </a:rPr>
              <a:t>tvořit</a:t>
            </a:r>
            <a:r>
              <a:rPr lang="sk-SK" sz="2000" dirty="0">
                <a:latin typeface="+mj-lt"/>
                <a:cs typeface="Arial"/>
              </a:rPr>
              <a:t> znovu.</a:t>
            </a: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r>
              <a:rPr lang="sk-SK" dirty="0" err="1">
                <a:latin typeface="+mj-lt"/>
                <a:cs typeface="Arial"/>
              </a:rPr>
              <a:t>Rozumíš</a:t>
            </a:r>
            <a:r>
              <a:rPr lang="sk-SK" dirty="0">
                <a:latin typeface="+mj-lt"/>
                <a:cs typeface="Arial"/>
              </a:rPr>
              <a:t> každému bloku v tomto </a:t>
            </a:r>
            <a:r>
              <a:rPr lang="sk-SK" dirty="0" err="1">
                <a:latin typeface="+mj-lt"/>
                <a:cs typeface="Arial"/>
              </a:rPr>
              <a:t>scénáři</a:t>
            </a:r>
            <a:r>
              <a:rPr lang="sk-SK" dirty="0">
                <a:latin typeface="+mj-lt"/>
                <a:cs typeface="Arial"/>
              </a:rPr>
              <a:t>?</a:t>
            </a:r>
          </a:p>
          <a:p>
            <a:pPr marL="720000">
              <a:spcAft>
                <a:spcPts val="600"/>
              </a:spcAft>
            </a:pPr>
            <a:endParaRPr lang="sk-SK" sz="2200" dirty="0">
              <a:latin typeface="Calibri" panose="020F0502020204030204" pitchFamily="34" charset="0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Calibri" panose="020F0502020204030204" pitchFamily="34" charset="0"/>
              <a:cs typeface="Arial"/>
            </a:endParaRPr>
          </a:p>
          <a:p>
            <a:pPr marL="720000"/>
            <a:endParaRPr lang="sk-SK" sz="2200" dirty="0">
              <a:latin typeface="Calibri" panose="020F0502020204030204" pitchFamily="34" charset="0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Calibri" panose="020F0502020204030204" pitchFamily="34" charset="0"/>
              <a:cs typeface="Arial"/>
            </a:endParaRPr>
          </a:p>
          <a:p>
            <a:pPr marL="720000"/>
            <a:endParaRPr lang="sk-SK" sz="2200" dirty="0">
              <a:latin typeface="Calibri" panose="020F0502020204030204" pitchFamily="34" charset="0"/>
              <a:cs typeface="Arial"/>
            </a:endParaRPr>
          </a:p>
          <a:p>
            <a:pPr marL="720000">
              <a:spcBef>
                <a:spcPts val="1500"/>
              </a:spcBef>
              <a:spcAft>
                <a:spcPts val="600"/>
              </a:spcAft>
            </a:pPr>
            <a:r>
              <a:rPr lang="sk-SK" sz="2200" dirty="0">
                <a:latin typeface="Calibri" panose="020F0502020204030204" pitchFamily="34" charset="0"/>
                <a:cs typeface="Arial"/>
              </a:rPr>
              <a:t>Ulož si </a:t>
            </a:r>
            <a:r>
              <a:rPr lang="sk-SK" sz="2200" dirty="0" err="1">
                <a:latin typeface="Calibri" panose="020F0502020204030204" pitchFamily="34" charset="0"/>
                <a:cs typeface="Arial"/>
              </a:rPr>
              <a:t>obrázek</a:t>
            </a:r>
            <a:r>
              <a:rPr lang="sk-SK" sz="2200" dirty="0">
                <a:latin typeface="Calibri" panose="020F0502020204030204" pitchFamily="34" charset="0"/>
                <a:cs typeface="Arial"/>
              </a:rPr>
              <a:t> </a:t>
            </a:r>
            <a:r>
              <a:rPr lang="sk-SK" sz="2200" dirty="0" err="1">
                <a:latin typeface="Calibri" panose="020F0502020204030204" pitchFamily="34" charset="0"/>
                <a:cs typeface="Arial"/>
              </a:rPr>
              <a:t>se</a:t>
            </a:r>
            <a:r>
              <a:rPr lang="sk-SK" sz="2200" dirty="0">
                <a:latin typeface="Calibri" panose="020F0502020204030204" pitchFamily="34" charset="0"/>
                <a:cs typeface="Arial"/>
              </a:rPr>
              <a:t> </a:t>
            </a:r>
            <a:r>
              <a:rPr lang="sk-SK" sz="2200" dirty="0" err="1">
                <a:latin typeface="Calibri" panose="020F0502020204030204" pitchFamily="34" charset="0"/>
                <a:cs typeface="Arial"/>
              </a:rPr>
              <a:t>svým</a:t>
            </a:r>
            <a:r>
              <a:rPr lang="sk-SK" sz="2200" dirty="0">
                <a:latin typeface="Calibri" panose="020F0502020204030204" pitchFamily="34" charset="0"/>
                <a:cs typeface="Arial"/>
              </a:rPr>
              <a:t> novým </a:t>
            </a:r>
            <a:r>
              <a:rPr lang="sk-SK" sz="2200" dirty="0" err="1">
                <a:latin typeface="Calibri" panose="020F0502020204030204" pitchFamily="34" charset="0"/>
                <a:cs typeface="Arial"/>
              </a:rPr>
              <a:t>vzorem</a:t>
            </a:r>
            <a:r>
              <a:rPr lang="sk-SK" sz="2200" dirty="0">
                <a:latin typeface="Calibri" panose="020F0502020204030204" pitchFamily="34" charset="0"/>
                <a:cs typeface="Arial"/>
              </a:rPr>
              <a:t>.</a:t>
            </a:r>
          </a:p>
          <a:p>
            <a:pPr marL="720000">
              <a:spcBef>
                <a:spcPts val="1200"/>
              </a:spcBef>
              <a:spcAft>
                <a:spcPts val="600"/>
              </a:spcAft>
            </a:pPr>
            <a:r>
              <a:rPr lang="sk-SK" sz="2200" dirty="0">
                <a:latin typeface="Calibri" panose="020F0502020204030204" pitchFamily="34" charset="0"/>
                <a:cs typeface="Arial"/>
              </a:rPr>
              <a:t>						 </a:t>
            </a:r>
            <a:r>
              <a:rPr lang="sk-SK" sz="1600" dirty="0">
                <a:latin typeface="Calibri" panose="020F0502020204030204" pitchFamily="34" charset="0"/>
                <a:cs typeface="Arial"/>
              </a:rPr>
              <a:t>(</a:t>
            </a:r>
            <a:r>
              <a:rPr lang="sk-SK" sz="1600" dirty="0">
                <a:cs typeface="Arial"/>
              </a:rPr>
              <a:t>v online </a:t>
            </a:r>
            <a:r>
              <a:rPr lang="sk-SK" sz="1600" dirty="0" err="1">
                <a:cs typeface="Arial"/>
              </a:rPr>
              <a:t>verzi</a:t>
            </a:r>
            <a:r>
              <a:rPr lang="sk-SK" sz="1600" dirty="0">
                <a:cs typeface="Arial"/>
              </a:rPr>
              <a:t>, </a:t>
            </a:r>
            <a:r>
              <a:rPr lang="sk-SK" sz="1600" dirty="0">
                <a:latin typeface="Calibri" panose="020F0502020204030204" pitchFamily="34" charset="0"/>
                <a:cs typeface="Arial"/>
              </a:rPr>
              <a:t>na pravý klik na </a:t>
            </a:r>
            <a:r>
              <a:rPr lang="sk-SK" sz="1600" dirty="0" err="1">
                <a:latin typeface="Calibri" panose="020F0502020204030204" pitchFamily="34" charset="0"/>
                <a:cs typeface="Arial"/>
              </a:rPr>
              <a:t>scéně</a:t>
            </a:r>
            <a:r>
              <a:rPr lang="sk-SK" sz="1600" dirty="0">
                <a:latin typeface="Calibri" panose="020F0502020204030204" pitchFamily="34" charset="0"/>
                <a:cs typeface="Arial"/>
              </a:rPr>
              <a:t>)</a:t>
            </a:r>
            <a:endParaRPr lang="sk-SK" sz="2000" dirty="0">
              <a:latin typeface="Calibri" panose="020F0502020204030204" pitchFamily="34" charset="0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Calibri" panose="020F0502020204030204" pitchFamily="34" charset="0"/>
              <a:cs typeface="Arial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178" y="316893"/>
            <a:ext cx="1105822" cy="558279"/>
          </a:xfrm>
          <a:prstGeom prst="rect">
            <a:avLst/>
          </a:prstGeom>
        </p:spPr>
      </p:pic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3</a:t>
            </a:fld>
            <a:endParaRPr lang="sk-SK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9DAD4E-E277-4C08-8D48-6349CEE32FE1}"/>
              </a:ext>
            </a:extLst>
          </p:cNvPr>
          <p:cNvSpPr>
            <a:spLocks noChangeAspect="1"/>
          </p:cNvSpPr>
          <p:nvPr/>
        </p:nvSpPr>
        <p:spPr>
          <a:xfrm>
            <a:off x="874800" y="1783685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5EAAEEC-7C14-4E48-A420-521F2D0F7431}"/>
              </a:ext>
            </a:extLst>
          </p:cNvPr>
          <p:cNvSpPr>
            <a:spLocks noChangeAspect="1"/>
          </p:cNvSpPr>
          <p:nvPr/>
        </p:nvSpPr>
        <p:spPr>
          <a:xfrm>
            <a:off x="874800" y="5001635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F4CE22AF-F442-4190-9DD0-43F2775325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7870" y="2899434"/>
            <a:ext cx="4209860" cy="1624584"/>
          </a:xfrm>
          <a:prstGeom prst="rect">
            <a:avLst/>
          </a:prstGeom>
        </p:spPr>
      </p:pic>
      <p:pic>
        <p:nvPicPr>
          <p:cNvPr id="8" name="Picture 7" descr="A picture containing building&#10;&#10;Description automatically generated">
            <a:extLst>
              <a:ext uri="{FF2B5EF4-FFF2-40B4-BE49-F238E27FC236}">
                <a16:creationId xmlns:a16="http://schemas.microsoft.com/office/drawing/2014/main" id="{95426E52-5ACD-41B3-8B40-4ECADD887C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2452" y="4836180"/>
            <a:ext cx="2823063" cy="127115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1E4BA11-2FC8-487D-B2B5-E771ECF79A4F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1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1.1.1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Potáhni a otiskni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37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108000">
              <a:spcAft>
                <a:spcPts val="600"/>
              </a:spcAft>
            </a:pPr>
            <a:r>
              <a:rPr lang="sk-SK" sz="28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/>
              </a:rPr>
              <a:t>Diskutujeme</a:t>
            </a:r>
          </a:p>
          <a:p>
            <a:pPr marL="108000"/>
            <a:endParaRPr lang="sk-SK" sz="2600" b="1" dirty="0">
              <a:solidFill>
                <a:schemeClr val="accent1">
                  <a:lumMod val="50000"/>
                </a:schemeClr>
              </a:solidFill>
              <a:latin typeface="+mj-lt"/>
              <a:cs typeface="Arial"/>
            </a:endParaRPr>
          </a:p>
          <a:p>
            <a:pPr marL="720000">
              <a:spcAft>
                <a:spcPts val="1800"/>
              </a:spcAft>
            </a:pPr>
            <a:r>
              <a:rPr lang="sk-SK" sz="2200" dirty="0" err="1">
                <a:latin typeface="+mj-lt"/>
                <a:cs typeface="Arial"/>
              </a:rPr>
              <a:t>Kolikrát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jsi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solidFill>
                  <a:schemeClr val="tx1"/>
                </a:solidFill>
                <a:latin typeface="+mj-lt"/>
                <a:cs typeface="Arial"/>
              </a:rPr>
              <a:t>otiskl</a:t>
            </a:r>
            <a:r>
              <a:rPr lang="sk-SK" sz="2200" dirty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sk-SK" sz="2200" dirty="0">
                <a:latin typeface="+mj-lt"/>
                <a:cs typeface="Arial"/>
              </a:rPr>
              <a:t>dlaždici?</a:t>
            </a:r>
          </a:p>
          <a:p>
            <a:pPr marL="720000">
              <a:spcAft>
                <a:spcPts val="1800"/>
              </a:spcAft>
              <a:buClr>
                <a:schemeClr val="accent1"/>
              </a:buClr>
            </a:pPr>
            <a:r>
              <a:rPr lang="sk-SK" sz="2200" dirty="0" err="1">
                <a:latin typeface="+mj-lt"/>
                <a:cs typeface="Arial"/>
              </a:rPr>
              <a:t>Jakou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barvu</a:t>
            </a:r>
            <a:r>
              <a:rPr lang="sk-SK" sz="2200" dirty="0">
                <a:latin typeface="+mj-lt"/>
                <a:cs typeface="Arial"/>
              </a:rPr>
              <a:t> má blok na </a:t>
            </a:r>
            <a:r>
              <a:rPr lang="sk-SK" sz="2200" dirty="0" err="1">
                <a:solidFill>
                  <a:schemeClr val="tx1"/>
                </a:solidFill>
                <a:latin typeface="+mj-lt"/>
                <a:cs typeface="Arial"/>
              </a:rPr>
              <a:t>otisknutí</a:t>
            </a:r>
            <a:r>
              <a:rPr lang="sk-SK" sz="2200" dirty="0">
                <a:latin typeface="+mj-lt"/>
                <a:cs typeface="Arial"/>
              </a:rPr>
              <a:t>? Do </a:t>
            </a:r>
            <a:r>
              <a:rPr lang="sk-SK" sz="2200" dirty="0" err="1">
                <a:latin typeface="+mj-lt"/>
                <a:cs typeface="Arial"/>
              </a:rPr>
              <a:t>které</a:t>
            </a:r>
            <a:r>
              <a:rPr lang="sk-SK" sz="2200" dirty="0">
                <a:latin typeface="+mj-lt"/>
                <a:cs typeface="Arial"/>
              </a:rPr>
              <a:t> skupiny </a:t>
            </a:r>
            <a:r>
              <a:rPr lang="sk-SK" sz="2200" dirty="0" err="1">
                <a:latin typeface="+mj-lt"/>
                <a:cs typeface="Arial"/>
              </a:rPr>
              <a:t>patří</a:t>
            </a:r>
            <a:r>
              <a:rPr lang="sk-SK" sz="2200" dirty="0">
                <a:latin typeface="+mj-lt"/>
                <a:cs typeface="Arial"/>
              </a:rPr>
              <a:t>?</a:t>
            </a:r>
          </a:p>
          <a:p>
            <a:pPr marL="720000">
              <a:spcAft>
                <a:spcPts val="1800"/>
              </a:spcAft>
              <a:buClr>
                <a:schemeClr val="accent1"/>
              </a:buClr>
            </a:pPr>
            <a:r>
              <a:rPr lang="sk-SK" sz="2200" dirty="0" err="1">
                <a:latin typeface="+mj-lt"/>
                <a:cs typeface="Arial"/>
              </a:rPr>
              <a:t>Co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bylo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při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tvorbě</a:t>
            </a:r>
            <a:r>
              <a:rPr lang="sk-SK" sz="2200" dirty="0">
                <a:latin typeface="+mj-lt"/>
                <a:cs typeface="Arial"/>
              </a:rPr>
              <a:t> vzoru náročné?</a:t>
            </a:r>
          </a:p>
          <a:p>
            <a:pPr marL="720000">
              <a:spcAft>
                <a:spcPts val="1800"/>
              </a:spcAft>
              <a:buClr>
                <a:schemeClr val="accent1"/>
              </a:buClr>
            </a:pPr>
            <a:r>
              <a:rPr lang="sk-SK" sz="2200" dirty="0" err="1">
                <a:latin typeface="+mj-lt"/>
                <a:cs typeface="Arial"/>
              </a:rPr>
              <a:t>Co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se</a:t>
            </a:r>
            <a:r>
              <a:rPr lang="sk-SK" sz="2200" dirty="0">
                <a:latin typeface="+mj-lt"/>
                <a:cs typeface="Arial"/>
              </a:rPr>
              <a:t> stalo</a:t>
            </a:r>
            <a:r>
              <a:rPr lang="en-US" sz="2200" dirty="0">
                <a:latin typeface="+mj-lt"/>
                <a:cs typeface="Arial"/>
              </a:rPr>
              <a:t>, </a:t>
            </a:r>
            <a:r>
              <a:rPr lang="cs-CZ" sz="2200" dirty="0">
                <a:latin typeface="+mj-lt"/>
                <a:cs typeface="Arial"/>
              </a:rPr>
              <a:t>když</a:t>
            </a:r>
            <a:r>
              <a:rPr lang="en-US" sz="2200" dirty="0">
                <a:latin typeface="+mj-lt"/>
                <a:cs typeface="Arial"/>
              </a:rPr>
              <a:t> </a:t>
            </a:r>
            <a:r>
              <a:rPr lang="cs-CZ" sz="2200" dirty="0">
                <a:latin typeface="+mj-lt"/>
                <a:cs typeface="Arial"/>
              </a:rPr>
              <a:t>j</a:t>
            </a:r>
            <a:r>
              <a:rPr lang="en-US" sz="2200" dirty="0" err="1">
                <a:latin typeface="+mj-lt"/>
                <a:cs typeface="Arial"/>
              </a:rPr>
              <a:t>sme</a:t>
            </a:r>
            <a:r>
              <a:rPr lang="en-US" sz="2200" dirty="0">
                <a:latin typeface="+mj-lt"/>
                <a:cs typeface="Arial"/>
              </a:rPr>
              <a:t> </a:t>
            </a:r>
            <a:r>
              <a:rPr lang="en-US" sz="2200" dirty="0" err="1">
                <a:latin typeface="+mj-lt"/>
                <a:cs typeface="Arial"/>
              </a:rPr>
              <a:t>klikli</a:t>
            </a:r>
            <a:r>
              <a:rPr lang="en-US" sz="2200" dirty="0">
                <a:latin typeface="+mj-lt"/>
                <a:cs typeface="Arial"/>
              </a:rPr>
              <a:t> </a:t>
            </a:r>
            <a:r>
              <a:rPr lang="en-US" sz="2200" dirty="0" err="1">
                <a:latin typeface="+mj-lt"/>
                <a:cs typeface="Arial"/>
              </a:rPr>
              <a:t>na</a:t>
            </a:r>
            <a:r>
              <a:rPr lang="en-US" sz="2200" dirty="0">
                <a:latin typeface="+mj-lt"/>
                <a:cs typeface="Arial"/>
              </a:rPr>
              <a:t> </a:t>
            </a:r>
            <a:r>
              <a:rPr lang="en-US" sz="2200" dirty="0" err="1">
                <a:latin typeface="+mj-lt"/>
                <a:cs typeface="Arial"/>
              </a:rPr>
              <a:t>zelen</a:t>
            </a:r>
            <a:r>
              <a:rPr lang="cs-CZ" sz="2200" dirty="0">
                <a:latin typeface="+mj-lt"/>
                <a:cs typeface="Arial"/>
              </a:rPr>
              <a:t>ou</a:t>
            </a:r>
            <a:r>
              <a:rPr lang="sk-SK" sz="2200" dirty="0">
                <a:latin typeface="+mj-lt"/>
                <a:cs typeface="Arial"/>
              </a:rPr>
              <a:t> vlajku, a </a:t>
            </a:r>
            <a:r>
              <a:rPr lang="sk-SK" sz="2200" dirty="0" err="1">
                <a:latin typeface="+mj-lt"/>
                <a:cs typeface="Arial"/>
              </a:rPr>
              <a:t>proč</a:t>
            </a:r>
            <a:r>
              <a:rPr lang="sk-SK" sz="2200" dirty="0">
                <a:latin typeface="+mj-lt"/>
                <a:cs typeface="Arial"/>
              </a:rPr>
              <a:t>?</a:t>
            </a:r>
          </a:p>
          <a:p>
            <a:pPr marL="720000">
              <a:spcAft>
                <a:spcPts val="1800"/>
              </a:spcAft>
              <a:buClr>
                <a:schemeClr val="accent1"/>
              </a:buClr>
            </a:pPr>
            <a:r>
              <a:rPr lang="sk-SK" sz="2200" dirty="0" err="1">
                <a:latin typeface="+mj-lt"/>
                <a:cs typeface="Arial"/>
              </a:rPr>
              <a:t>Co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dělá</a:t>
            </a:r>
            <a:r>
              <a:rPr lang="sk-SK" sz="2200" dirty="0">
                <a:latin typeface="+mj-lt"/>
                <a:cs typeface="Arial"/>
              </a:rPr>
              <a:t> blok </a:t>
            </a:r>
            <a:r>
              <a:rPr lang="sk-SK" sz="2200" b="1" dirty="0">
                <a:solidFill>
                  <a:srgbClr val="2D5FEF"/>
                </a:solidFill>
                <a:latin typeface="+mj-lt"/>
                <a:cs typeface="Arial"/>
              </a:rPr>
              <a:t>skoč na </a:t>
            </a:r>
            <a:r>
              <a:rPr lang="sk-SK" sz="2200" b="1" dirty="0" err="1">
                <a:solidFill>
                  <a:srgbClr val="2D5FEF"/>
                </a:solidFill>
                <a:latin typeface="+mj-lt"/>
                <a:cs typeface="Arial"/>
              </a:rPr>
              <a:t>pozici</a:t>
            </a:r>
            <a:r>
              <a:rPr lang="sk-SK" sz="2200" b="1" dirty="0">
                <a:solidFill>
                  <a:srgbClr val="2D5FEF"/>
                </a:solidFill>
                <a:latin typeface="+mj-lt"/>
                <a:cs typeface="Arial"/>
              </a:rPr>
              <a:t> x: 0 y: 0</a:t>
            </a:r>
            <a:r>
              <a:rPr lang="sk-SK" sz="2200" dirty="0">
                <a:latin typeface="+mj-lt"/>
                <a:cs typeface="Arial"/>
              </a:rPr>
              <a:t>? </a:t>
            </a:r>
            <a:br>
              <a:rPr lang="sk-SK" sz="2200" dirty="0">
                <a:latin typeface="+mj-lt"/>
                <a:cs typeface="Arial"/>
              </a:rPr>
            </a:br>
            <a:r>
              <a:rPr lang="sk-SK" sz="2200" dirty="0">
                <a:latin typeface="+mj-lt"/>
                <a:cs typeface="Arial"/>
              </a:rPr>
              <a:t>[</a:t>
            </a:r>
            <a:r>
              <a:rPr lang="sk-SK" sz="2200" dirty="0" err="1">
                <a:latin typeface="+mj-lt"/>
                <a:cs typeface="Arial"/>
              </a:rPr>
              <a:t>Zkoumej</a:t>
            </a:r>
            <a:r>
              <a:rPr lang="sk-SK" sz="2200" dirty="0">
                <a:latin typeface="+mj-lt"/>
                <a:cs typeface="Arial"/>
              </a:rPr>
              <a:t> i skoky na </a:t>
            </a:r>
            <a:r>
              <a:rPr lang="sk-SK" sz="2200" dirty="0" err="1">
                <a:latin typeface="+mj-lt"/>
                <a:cs typeface="Arial"/>
              </a:rPr>
              <a:t>jiné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b="1" dirty="0">
                <a:solidFill>
                  <a:srgbClr val="2D5FEF"/>
                </a:solidFill>
                <a:latin typeface="+mj-lt"/>
                <a:cs typeface="Arial"/>
              </a:rPr>
              <a:t>x:</a:t>
            </a:r>
            <a:r>
              <a:rPr lang="sk-SK" sz="2200" dirty="0">
                <a:latin typeface="+mj-lt"/>
                <a:cs typeface="Arial"/>
              </a:rPr>
              <a:t> a </a:t>
            </a:r>
            <a:r>
              <a:rPr lang="sk-SK" sz="2200" b="1" dirty="0">
                <a:solidFill>
                  <a:srgbClr val="2D5FEF"/>
                </a:solidFill>
                <a:latin typeface="+mj-lt"/>
                <a:cs typeface="Arial"/>
              </a:rPr>
              <a:t>y:</a:t>
            </a:r>
            <a:r>
              <a:rPr lang="sk-SK" sz="2200" dirty="0">
                <a:latin typeface="+mj-lt"/>
                <a:cs typeface="Arial"/>
              </a:rPr>
              <a:t>]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178" y="316893"/>
            <a:ext cx="1105822" cy="558279"/>
          </a:xfrm>
          <a:prstGeom prst="rect">
            <a:avLst/>
          </a:prstGeom>
        </p:spPr>
      </p:pic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4</a:t>
            </a:fld>
            <a:endParaRPr lang="sk-SK" b="1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08C66E7-DDD7-4F2A-9B11-6800FB2FB727}"/>
              </a:ext>
            </a:extLst>
          </p:cNvPr>
          <p:cNvSpPr/>
          <p:nvPr/>
        </p:nvSpPr>
        <p:spPr>
          <a:xfrm>
            <a:off x="875098" y="2266950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1EC9E35-25B3-4665-B781-81C5FF822DB4}"/>
              </a:ext>
            </a:extLst>
          </p:cNvPr>
          <p:cNvSpPr/>
          <p:nvPr/>
        </p:nvSpPr>
        <p:spPr>
          <a:xfrm>
            <a:off x="875098" y="2824840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718AE19-5505-448A-ACBE-A489E7A6BCC1}"/>
              </a:ext>
            </a:extLst>
          </p:cNvPr>
          <p:cNvSpPr/>
          <p:nvPr/>
        </p:nvSpPr>
        <p:spPr>
          <a:xfrm>
            <a:off x="875098" y="3382730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6238EDF-4893-404D-BD63-3BC0498212EB}"/>
              </a:ext>
            </a:extLst>
          </p:cNvPr>
          <p:cNvSpPr/>
          <p:nvPr/>
        </p:nvSpPr>
        <p:spPr>
          <a:xfrm>
            <a:off x="875098" y="3955368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622871E-8677-4D82-81DE-4BADFB9F8BF3}"/>
              </a:ext>
            </a:extLst>
          </p:cNvPr>
          <p:cNvSpPr/>
          <p:nvPr/>
        </p:nvSpPr>
        <p:spPr>
          <a:xfrm>
            <a:off x="875098" y="4513258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F6811C6-49B4-419D-BE1D-D400C49EFC95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1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1.1.1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Potáhni a otiskni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813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108000">
              <a:spcAft>
                <a:spcPts val="1800"/>
              </a:spcAft>
            </a:pPr>
            <a:r>
              <a:rPr lang="sk-SK" sz="28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/>
              </a:rPr>
              <a:t>Diskutujme</a:t>
            </a:r>
            <a:r>
              <a:rPr lang="sk-SK" sz="2800" b="1" dirty="0">
                <a:latin typeface="+mj-lt"/>
                <a:cs typeface="Arial"/>
              </a:rPr>
              <a:t> </a:t>
            </a:r>
            <a:r>
              <a:rPr lang="sk-SK" sz="20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/>
              </a:rPr>
              <a:t>(</a:t>
            </a:r>
            <a:r>
              <a:rPr lang="sk-SK" sz="2000" b="1" dirty="0" err="1">
                <a:solidFill>
                  <a:schemeClr val="accent1">
                    <a:lumMod val="50000"/>
                  </a:schemeClr>
                </a:solidFill>
                <a:latin typeface="+mj-lt"/>
                <a:cs typeface="Arial"/>
              </a:rPr>
              <a:t>pokračování</a:t>
            </a:r>
            <a:r>
              <a:rPr lang="sk-SK" sz="20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/>
              </a:rPr>
              <a:t>)</a:t>
            </a:r>
            <a:endParaRPr lang="sk-SK" sz="2800" dirty="0">
              <a:solidFill>
                <a:schemeClr val="accent1">
                  <a:lumMod val="50000"/>
                </a:schemeClr>
              </a:solidFill>
              <a:latin typeface="+mj-lt"/>
              <a:cs typeface="Arial"/>
            </a:endParaRPr>
          </a:p>
          <a:p>
            <a:pPr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2400"/>
              </a:spcAft>
              <a:buClr>
                <a:srgbClr val="C00000"/>
              </a:buClr>
            </a:pPr>
            <a:r>
              <a:rPr lang="sk-SK" sz="2200" dirty="0" err="1"/>
              <a:t>Když</a:t>
            </a:r>
            <a:r>
              <a:rPr lang="sk-SK" sz="2200" dirty="0"/>
              <a:t> </a:t>
            </a:r>
            <a:r>
              <a:rPr lang="sk-SK" sz="2200" b="1" dirty="0" err="1">
                <a:solidFill>
                  <a:srgbClr val="C00000"/>
                </a:solidFill>
              </a:rPr>
              <a:t>táhneme</a:t>
            </a:r>
            <a:r>
              <a:rPr lang="sk-SK" sz="2200" dirty="0"/>
              <a:t> </a:t>
            </a:r>
            <a:r>
              <a:rPr lang="sk-SK" sz="2200" dirty="0" err="1"/>
              <a:t>anebo</a:t>
            </a:r>
            <a:r>
              <a:rPr lang="sk-SK" sz="2200" dirty="0"/>
              <a:t> </a:t>
            </a:r>
            <a:r>
              <a:rPr lang="sk-SK" sz="2200" b="1" dirty="0" err="1">
                <a:solidFill>
                  <a:srgbClr val="C00000"/>
                </a:solidFill>
              </a:rPr>
              <a:t>posouváme</a:t>
            </a:r>
            <a:r>
              <a:rPr lang="sk-SK" sz="2200" dirty="0"/>
              <a:t> </a:t>
            </a:r>
            <a:r>
              <a:rPr lang="sk-SK" sz="2200" b="1" dirty="0"/>
              <a:t>dlaždici</a:t>
            </a:r>
            <a:r>
              <a:rPr lang="sk-SK" sz="2200" dirty="0"/>
              <a:t>, </a:t>
            </a:r>
            <a:r>
              <a:rPr lang="sk-SK" sz="2200" dirty="0" err="1"/>
              <a:t>co</a:t>
            </a:r>
            <a:r>
              <a:rPr lang="sk-SK" sz="2200" dirty="0"/>
              <a:t> </a:t>
            </a:r>
            <a:r>
              <a:rPr lang="sk-SK" sz="2200" dirty="0" err="1"/>
              <a:t>se</a:t>
            </a:r>
            <a:r>
              <a:rPr lang="sk-SK" sz="2200" dirty="0"/>
              <a:t> </a:t>
            </a:r>
            <a:r>
              <a:rPr lang="sk-SK" sz="2200" dirty="0" err="1"/>
              <a:t>děje</a:t>
            </a:r>
            <a:r>
              <a:rPr lang="sk-SK" sz="2200" dirty="0"/>
              <a:t> s </a:t>
            </a:r>
            <a:r>
              <a:rPr lang="sk-SK" sz="2200" dirty="0" err="1"/>
              <a:t>její</a:t>
            </a:r>
            <a:br>
              <a:rPr lang="en-US" sz="2200" dirty="0"/>
            </a:br>
            <a:r>
              <a:rPr lang="sk-SK" sz="2200" b="1" dirty="0" err="1">
                <a:solidFill>
                  <a:srgbClr val="2D5FEF"/>
                </a:solidFill>
                <a:latin typeface="+mj-lt"/>
                <a:cs typeface="Arial"/>
              </a:rPr>
              <a:t>pozicí</a:t>
            </a:r>
            <a:r>
              <a:rPr lang="sk-SK" sz="2200" b="1" dirty="0">
                <a:solidFill>
                  <a:srgbClr val="2D5FEF"/>
                </a:solidFill>
                <a:latin typeface="+mj-lt"/>
                <a:cs typeface="Arial"/>
              </a:rPr>
              <a:t> x</a:t>
            </a:r>
            <a:r>
              <a:rPr lang="sk-SK" sz="2200" b="1" dirty="0">
                <a:solidFill>
                  <a:srgbClr val="4A6CD4"/>
                </a:solidFill>
                <a:latin typeface="+mj-lt"/>
                <a:cs typeface="Arial"/>
              </a:rPr>
              <a:t> </a:t>
            </a:r>
            <a:r>
              <a:rPr lang="sk-SK" sz="2200" dirty="0"/>
              <a:t>a </a:t>
            </a:r>
            <a:r>
              <a:rPr lang="sk-SK" sz="2200" b="1" dirty="0" err="1">
                <a:solidFill>
                  <a:srgbClr val="2D5FEF"/>
                </a:solidFill>
                <a:latin typeface="+mj-lt"/>
                <a:cs typeface="Arial"/>
              </a:rPr>
              <a:t>pozicí</a:t>
            </a:r>
            <a:r>
              <a:rPr lang="sk-SK" sz="2200" b="1" dirty="0">
                <a:solidFill>
                  <a:srgbClr val="2D5FEF"/>
                </a:solidFill>
                <a:latin typeface="+mj-lt"/>
                <a:cs typeface="Arial"/>
              </a:rPr>
              <a:t> y</a:t>
            </a:r>
            <a:r>
              <a:rPr lang="sk-SK" sz="2200" dirty="0"/>
              <a:t>?</a:t>
            </a:r>
            <a:endParaRPr lang="sk-SK" sz="2200" dirty="0">
              <a:latin typeface="Calibri"/>
              <a:cs typeface="Calibri"/>
            </a:endParaRPr>
          </a:p>
          <a:p>
            <a:pPr marL="720000">
              <a:spcAft>
                <a:spcPts val="2400"/>
              </a:spcAft>
              <a:buClr>
                <a:srgbClr val="C00000"/>
              </a:buClr>
            </a:pPr>
            <a:r>
              <a:rPr lang="sk-SK" sz="2200" dirty="0">
                <a:latin typeface="Calibri"/>
                <a:cs typeface="Calibri"/>
              </a:rPr>
              <a:t>Jak </a:t>
            </a:r>
            <a:r>
              <a:rPr lang="sk-SK" sz="2200" dirty="0" err="1">
                <a:latin typeface="Calibri"/>
                <a:cs typeface="Calibri"/>
              </a:rPr>
              <a:t>vytváříme</a:t>
            </a:r>
            <a:r>
              <a:rPr lang="sk-SK" sz="2200" dirty="0">
                <a:latin typeface="Calibri"/>
                <a:cs typeface="Calibri"/>
              </a:rPr>
              <a:t> </a:t>
            </a:r>
            <a:r>
              <a:rPr lang="sk-SK" sz="2200" dirty="0" err="1">
                <a:latin typeface="Calibri"/>
                <a:cs typeface="Calibri"/>
              </a:rPr>
              <a:t>souměrný</a:t>
            </a:r>
            <a:r>
              <a:rPr lang="sk-SK" sz="2200" dirty="0">
                <a:latin typeface="Calibri"/>
                <a:cs typeface="Calibri"/>
              </a:rPr>
              <a:t> vzor?</a:t>
            </a:r>
          </a:p>
          <a:p>
            <a:pPr marL="720000">
              <a:spcAft>
                <a:spcPts val="2400"/>
              </a:spcAft>
              <a:buClr>
                <a:srgbClr val="C00000"/>
              </a:buClr>
            </a:pPr>
            <a:r>
              <a:rPr lang="sk-SK" sz="2200" dirty="0" err="1">
                <a:latin typeface="Calibri"/>
                <a:cs typeface="Calibri"/>
              </a:rPr>
              <a:t>Kolik</a:t>
            </a:r>
            <a:r>
              <a:rPr lang="sk-SK" sz="2200" dirty="0">
                <a:latin typeface="Calibri"/>
                <a:cs typeface="Calibri"/>
              </a:rPr>
              <a:t> </a:t>
            </a:r>
            <a:r>
              <a:rPr lang="sk-SK" sz="2200" b="1" dirty="0">
                <a:solidFill>
                  <a:srgbClr val="C00000"/>
                </a:solidFill>
                <a:latin typeface="Calibri"/>
                <a:cs typeface="Calibri"/>
              </a:rPr>
              <a:t>os </a:t>
            </a:r>
            <a:r>
              <a:rPr lang="sk-SK" sz="2200" b="1" dirty="0" err="1">
                <a:solidFill>
                  <a:srgbClr val="C00000"/>
                </a:solidFill>
                <a:latin typeface="Calibri"/>
                <a:cs typeface="Calibri"/>
              </a:rPr>
              <a:t>souměrnosti</a:t>
            </a:r>
            <a:r>
              <a:rPr lang="sk-SK" sz="22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lang="sk-SK" sz="2200" dirty="0">
                <a:latin typeface="Calibri"/>
                <a:cs typeface="Calibri"/>
              </a:rPr>
              <a:t>má </a:t>
            </a:r>
            <a:r>
              <a:rPr lang="sk-SK" sz="2200" dirty="0" err="1">
                <a:latin typeface="Calibri"/>
                <a:cs typeface="Calibri"/>
              </a:rPr>
              <a:t>tvůj</a:t>
            </a:r>
            <a:r>
              <a:rPr lang="sk-SK" sz="2200" dirty="0">
                <a:latin typeface="Calibri"/>
                <a:cs typeface="Calibri"/>
              </a:rPr>
              <a:t> vzor?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178" y="316893"/>
            <a:ext cx="1105822" cy="558279"/>
          </a:xfrm>
          <a:prstGeom prst="rect">
            <a:avLst/>
          </a:prstGeom>
        </p:spPr>
      </p:pic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5</a:t>
            </a:fld>
            <a:endParaRPr lang="sk-SK" b="1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F1C4BA4-406B-45C8-AF9A-189A40783903}"/>
              </a:ext>
            </a:extLst>
          </p:cNvPr>
          <p:cNvSpPr/>
          <p:nvPr/>
        </p:nvSpPr>
        <p:spPr>
          <a:xfrm>
            <a:off x="874800" y="2846070"/>
            <a:ext cx="210816" cy="205630"/>
          </a:xfrm>
          <a:prstGeom prst="ellipse">
            <a:avLst/>
          </a:prstGeom>
          <a:solidFill>
            <a:srgbClr val="C00000"/>
          </a:solidFill>
          <a:ln w="34925">
            <a:solidFill>
              <a:srgbClr val="C00000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98402C9-53D4-4AFD-9ED2-F72D1D63DC24}"/>
              </a:ext>
            </a:extLst>
          </p:cNvPr>
          <p:cNvSpPr/>
          <p:nvPr/>
        </p:nvSpPr>
        <p:spPr>
          <a:xfrm>
            <a:off x="874800" y="3821049"/>
            <a:ext cx="210816" cy="205630"/>
          </a:xfrm>
          <a:prstGeom prst="ellipse">
            <a:avLst/>
          </a:prstGeom>
          <a:solidFill>
            <a:srgbClr val="C00000"/>
          </a:solidFill>
          <a:ln w="34925">
            <a:solidFill>
              <a:srgbClr val="C00000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58D23AE-71D9-4811-84AD-65DA9F4F91C4}"/>
              </a:ext>
            </a:extLst>
          </p:cNvPr>
          <p:cNvSpPr/>
          <p:nvPr/>
        </p:nvSpPr>
        <p:spPr>
          <a:xfrm>
            <a:off x="874800" y="4464779"/>
            <a:ext cx="210816" cy="205630"/>
          </a:xfrm>
          <a:prstGeom prst="ellipse">
            <a:avLst/>
          </a:prstGeom>
          <a:solidFill>
            <a:srgbClr val="C00000"/>
          </a:solidFill>
          <a:ln w="34925">
            <a:solidFill>
              <a:srgbClr val="C00000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8357F59-4383-4D0A-BDE0-284EE026315F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1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1.1.1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Potáhni a otiskni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304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178" y="316893"/>
            <a:ext cx="1105822" cy="55827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bIns="144000" rtlCol="0">
            <a:noAutofit/>
          </a:bodyPr>
          <a:lstStyle/>
          <a:p>
            <a:pPr algn="ctr"/>
            <a:endParaRPr lang="sk-SK" sz="2800" b="1" cap="small" dirty="0">
              <a:latin typeface="Calibri" panose="020F0502020204030204" pitchFamily="34" charset="0"/>
            </a:endParaRPr>
          </a:p>
          <a:p>
            <a:pPr algn="ctr"/>
            <a:endParaRPr lang="sk-SK" sz="2800" b="1" cap="small" dirty="0">
              <a:latin typeface="Calibri" panose="020F0502020204030204" pitchFamily="34" charset="0"/>
            </a:endParaRPr>
          </a:p>
          <a:p>
            <a:pPr algn="ctr"/>
            <a:endParaRPr lang="sk-SK" sz="2800" b="1" cap="small" dirty="0">
              <a:latin typeface="Calibri" panose="020F0502020204030204" pitchFamily="34" charset="0"/>
            </a:endParaRPr>
          </a:p>
          <a:p>
            <a:pPr algn="ctr">
              <a:spcBef>
                <a:spcPts val="2400"/>
              </a:spcBef>
            </a:pPr>
            <a:r>
              <a:rPr lang="sk-SK" sz="28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Aktivita 1.1.2 </a:t>
            </a:r>
          </a:p>
          <a:p>
            <a:pPr algn="ctr"/>
            <a:r>
              <a:rPr lang="sk-SK" sz="5400" b="1" dirty="0" err="1">
                <a:solidFill>
                  <a:srgbClr val="0C3B6A"/>
                </a:solidFill>
                <a:latin typeface="Calibri" panose="020F0502020204030204" pitchFamily="34" charset="0"/>
              </a:rPr>
              <a:t>Potáhni</a:t>
            </a:r>
            <a:r>
              <a:rPr lang="sk-SK" sz="5400" b="1" dirty="0">
                <a:solidFill>
                  <a:srgbClr val="0C3B6A"/>
                </a:solidFill>
                <a:latin typeface="Calibri" panose="020F0502020204030204" pitchFamily="34" charset="0"/>
              </a:rPr>
              <a:t>, otoč a </a:t>
            </a:r>
            <a:r>
              <a:rPr lang="sk-SK" sz="5400" b="1" dirty="0" err="1">
                <a:solidFill>
                  <a:srgbClr val="0C3B6A"/>
                </a:solidFill>
                <a:latin typeface="Calibri" panose="020F0502020204030204" pitchFamily="34" charset="0"/>
              </a:rPr>
              <a:t>otiskni</a:t>
            </a:r>
            <a:endParaRPr lang="sk-SK" sz="5400" b="1" dirty="0">
              <a:solidFill>
                <a:srgbClr val="0C3B6A"/>
              </a:solidFill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endParaRPr lang="sk-SK" sz="2400" b="1" cap="small" dirty="0"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endParaRPr lang="sk-SK" sz="2400" b="1" cap="small" dirty="0">
              <a:latin typeface="Calibri" panose="020F0502020204030204" pitchFamily="34" charset="0"/>
            </a:endParaRPr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6</a:t>
            </a:fld>
            <a:endParaRPr lang="sk-SK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6DADB4-3833-4E4D-B3D5-5E92A3C029F9}"/>
              </a:ext>
            </a:extLst>
          </p:cNvPr>
          <p:cNvSpPr txBox="1"/>
          <p:nvPr/>
        </p:nvSpPr>
        <p:spPr>
          <a:xfrm>
            <a:off x="252000" y="396000"/>
            <a:ext cx="6474975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</a:t>
            </a:r>
            <a:r>
              <a:rPr lang="cs-CZ" sz="1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1 	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Vytváříme vzory</a:t>
            </a:r>
            <a:endParaRPr lang="cs-CZ" sz="24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defTabSz="393700">
              <a:lnSpc>
                <a:spcPts val="1800"/>
              </a:lnSpc>
              <a:tabLst>
                <a:tab pos="1249363" algn="l"/>
              </a:tabLst>
            </a:pPr>
            <a:r>
              <a:rPr lang="cs-CZ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Bádání 1	Pohyby a otisky</a:t>
            </a:r>
            <a:endParaRPr lang="cs-CZ" sz="1600" b="1" cap="small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240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216000" rIns="144000" bIns="144000" rtlCol="0">
            <a:noAutofit/>
          </a:bodyPr>
          <a:lstStyle/>
          <a:p>
            <a:pPr algn="ctr"/>
            <a:endParaRPr lang="sk-SK" sz="100" dirty="0">
              <a:latin typeface="+mj-lt"/>
              <a:cs typeface="Arial"/>
            </a:endParaRPr>
          </a:p>
          <a:p>
            <a:pPr marL="720000"/>
            <a:r>
              <a:rPr lang="sk-SK" sz="2200" dirty="0" err="1">
                <a:latin typeface="Calibri" panose="020F0502020204030204" pitchFamily="34" charset="0"/>
                <a:cs typeface="Arial"/>
              </a:rPr>
              <a:t>Otevři</a:t>
            </a:r>
            <a:r>
              <a:rPr lang="sk-SK" sz="2200" dirty="0">
                <a:latin typeface="Calibri" panose="020F0502020204030204" pitchFamily="34" charset="0"/>
                <a:cs typeface="Arial"/>
              </a:rPr>
              <a:t> projekt </a:t>
            </a:r>
            <a:r>
              <a:rPr lang="sk-SK" sz="2200" b="1" dirty="0">
                <a:solidFill>
                  <a:srgbClr val="C00000"/>
                </a:solidFill>
                <a:latin typeface="Calibri" panose="020F0502020204030204" pitchFamily="34" charset="0"/>
                <a:cs typeface="Arial"/>
              </a:rPr>
              <a:t>11-Vzory </a:t>
            </a:r>
            <a:r>
              <a:rPr lang="sk-SK" sz="2200" b="1" dirty="0" err="1">
                <a:solidFill>
                  <a:srgbClr val="C00000"/>
                </a:solidFill>
                <a:latin typeface="Calibri" panose="020F0502020204030204" pitchFamily="34" charset="0"/>
                <a:cs typeface="Arial"/>
              </a:rPr>
              <a:t>otáčej</a:t>
            </a:r>
            <a:endParaRPr lang="sk-SK" sz="2200" b="1" dirty="0">
              <a:solidFill>
                <a:srgbClr val="C00000"/>
              </a:solidFill>
              <a:latin typeface="Calibri" panose="020F0502020204030204" pitchFamily="34" charset="0"/>
              <a:cs typeface="Arial"/>
            </a:endParaRPr>
          </a:p>
          <a:p>
            <a:pPr marL="377100">
              <a:lnSpc>
                <a:spcPts val="1800"/>
              </a:lnSpc>
            </a:pPr>
            <a:r>
              <a:rPr lang="sk-SK" sz="2400" dirty="0">
                <a:cs typeface="Arial"/>
              </a:rPr>
              <a:t>						</a:t>
            </a:r>
            <a:r>
              <a:rPr lang="sk-SK" sz="1400" dirty="0">
                <a:cs typeface="Arial"/>
              </a:rPr>
              <a:t>- </a:t>
            </a:r>
            <a:r>
              <a:rPr lang="sk-SK" sz="1400" dirty="0" err="1">
                <a:cs typeface="Arial"/>
              </a:rPr>
              <a:t>když</a:t>
            </a:r>
            <a:r>
              <a:rPr lang="sk-SK" sz="1400" dirty="0">
                <a:cs typeface="Arial"/>
              </a:rPr>
              <a:t> </a:t>
            </a:r>
            <a:r>
              <a:rPr lang="sk-SK" sz="1400" dirty="0" err="1">
                <a:cs typeface="Arial"/>
              </a:rPr>
              <a:t>jsi</a:t>
            </a:r>
            <a:r>
              <a:rPr lang="sk-SK" sz="1400" dirty="0">
                <a:cs typeface="Arial"/>
              </a:rPr>
              <a:t> </a:t>
            </a:r>
            <a:r>
              <a:rPr lang="sk-SK" sz="1400" u="sng" dirty="0">
                <a:cs typeface="Arial"/>
              </a:rPr>
              <a:t>online</a:t>
            </a:r>
            <a:r>
              <a:rPr lang="sk-SK" sz="1400" dirty="0">
                <a:cs typeface="Arial"/>
              </a:rPr>
              <a:t>, </a:t>
            </a:r>
            <a:r>
              <a:rPr lang="sk-SK" sz="1400" b="1" dirty="0">
                <a:cs typeface="Arial"/>
              </a:rPr>
              <a:t>Ulož </a:t>
            </a:r>
            <a:r>
              <a:rPr lang="sk-SK" sz="1400" b="1" dirty="0" err="1">
                <a:cs typeface="Arial"/>
              </a:rPr>
              <a:t>jako</a:t>
            </a:r>
            <a:r>
              <a:rPr lang="sk-SK" sz="1400" b="1" dirty="0">
                <a:cs typeface="Arial"/>
              </a:rPr>
              <a:t> </a:t>
            </a:r>
            <a:r>
              <a:rPr lang="sk-SK" sz="1400" b="1" dirty="0" err="1">
                <a:cs typeface="Arial"/>
              </a:rPr>
              <a:t>kopii</a:t>
            </a:r>
            <a:r>
              <a:rPr lang="sk-SK" sz="1400" dirty="0">
                <a:cs typeface="Arial"/>
              </a:rPr>
              <a:t> a k názvu projektu </a:t>
            </a:r>
            <a:r>
              <a:rPr lang="sk-SK" sz="1400" dirty="0" err="1">
                <a:cs typeface="Arial"/>
              </a:rPr>
              <a:t>připiš</a:t>
            </a:r>
            <a:r>
              <a:rPr lang="sk-SK" sz="1400" dirty="0">
                <a:cs typeface="Arial"/>
              </a:rPr>
              <a:t> svoje </a:t>
            </a:r>
            <a:r>
              <a:rPr lang="sk-SK" sz="1400" dirty="0" err="1">
                <a:cs typeface="Arial"/>
              </a:rPr>
              <a:t>jméno</a:t>
            </a:r>
            <a:endParaRPr lang="sk-SK" sz="1400" dirty="0">
              <a:cs typeface="Arial"/>
            </a:endParaRPr>
          </a:p>
          <a:p>
            <a:pPr marL="377100">
              <a:spcAft>
                <a:spcPts val="3600"/>
              </a:spcAft>
            </a:pPr>
            <a:r>
              <a:rPr lang="sk-SK" sz="1400" dirty="0">
                <a:cs typeface="Arial"/>
              </a:rPr>
              <a:t>						- </a:t>
            </a:r>
            <a:r>
              <a:rPr lang="sk-SK" sz="1400" dirty="0" err="1">
                <a:cs typeface="Arial"/>
              </a:rPr>
              <a:t>když</a:t>
            </a:r>
            <a:r>
              <a:rPr lang="sk-SK" sz="1400" dirty="0">
                <a:cs typeface="Arial"/>
              </a:rPr>
              <a:t> </a:t>
            </a:r>
            <a:r>
              <a:rPr lang="sk-SK" sz="1400" dirty="0" err="1">
                <a:cs typeface="Arial"/>
              </a:rPr>
              <a:t>jsi</a:t>
            </a:r>
            <a:r>
              <a:rPr lang="sk-SK" sz="1400" dirty="0">
                <a:cs typeface="Arial"/>
              </a:rPr>
              <a:t> </a:t>
            </a:r>
            <a:r>
              <a:rPr lang="sk-SK" sz="1400" u="sng" dirty="0">
                <a:cs typeface="Arial"/>
              </a:rPr>
              <a:t>off-line</a:t>
            </a:r>
            <a:r>
              <a:rPr lang="sk-SK" sz="1400" dirty="0">
                <a:cs typeface="Arial"/>
              </a:rPr>
              <a:t>, </a:t>
            </a:r>
            <a:r>
              <a:rPr lang="cs-CZ" sz="1400" b="1" dirty="0">
                <a:cs typeface="Arial"/>
              </a:rPr>
              <a:t>Ulož </a:t>
            </a:r>
            <a:r>
              <a:rPr lang="en-US" sz="1400" b="1" dirty="0">
                <a:cs typeface="Arial"/>
              </a:rPr>
              <a:t>do </a:t>
            </a:r>
            <a:r>
              <a:rPr lang="en-US" sz="1400" b="1" dirty="0" err="1">
                <a:cs typeface="Arial"/>
              </a:rPr>
              <a:t>sv</a:t>
            </a:r>
            <a:r>
              <a:rPr lang="sk-SK" sz="1400" b="1" dirty="0" err="1">
                <a:cs typeface="Arial"/>
              </a:rPr>
              <a:t>ého</a:t>
            </a:r>
            <a:r>
              <a:rPr lang="sk-SK" sz="1400" b="1" dirty="0">
                <a:cs typeface="Arial"/>
              </a:rPr>
              <a:t> počítače</a:t>
            </a:r>
            <a:r>
              <a:rPr lang="cs-CZ" sz="1400" dirty="0">
                <a:cs typeface="Arial"/>
              </a:rPr>
              <a:t> </a:t>
            </a:r>
            <a:r>
              <a:rPr lang="sk-SK" sz="1400" dirty="0">
                <a:cs typeface="Arial"/>
              </a:rPr>
              <a:t>a k názvu </a:t>
            </a:r>
            <a:r>
              <a:rPr lang="sk-SK" sz="1400" dirty="0" err="1">
                <a:cs typeface="Arial"/>
              </a:rPr>
              <a:t>připiš</a:t>
            </a:r>
            <a:r>
              <a:rPr lang="sk-SK" sz="1400" dirty="0">
                <a:cs typeface="Arial"/>
              </a:rPr>
              <a:t> svoje </a:t>
            </a:r>
            <a:r>
              <a:rPr lang="sk-SK" sz="1400" dirty="0" err="1">
                <a:cs typeface="Arial"/>
              </a:rPr>
              <a:t>jméno</a:t>
            </a:r>
            <a:endParaRPr lang="sk-SK" sz="2400" dirty="0">
              <a:latin typeface="Calibri" panose="020F0502020204030204" pitchFamily="34" charset="0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4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4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400" dirty="0">
              <a:latin typeface="+mj-lt"/>
              <a:cs typeface="Arial"/>
            </a:endParaRPr>
          </a:p>
          <a:p>
            <a:pPr marL="720000">
              <a:spcBef>
                <a:spcPts val="3000"/>
              </a:spcBef>
            </a:pPr>
            <a:r>
              <a:rPr lang="sk-SK" sz="2200" dirty="0" err="1">
                <a:latin typeface="+mj-lt"/>
                <a:cs typeface="Arial"/>
              </a:rPr>
              <a:t>Zkoumej</a:t>
            </a:r>
            <a:r>
              <a:rPr lang="sk-SK" sz="2200" dirty="0">
                <a:latin typeface="+mj-lt"/>
                <a:cs typeface="Arial"/>
              </a:rPr>
              <a:t>, jak </a:t>
            </a:r>
            <a:r>
              <a:rPr lang="sk-SK" sz="2200" b="1" dirty="0">
                <a:latin typeface="+mj-lt"/>
                <a:cs typeface="Arial"/>
              </a:rPr>
              <a:t>dlaždice</a:t>
            </a:r>
            <a:r>
              <a:rPr lang="sk-SK" sz="2200" dirty="0">
                <a:latin typeface="+mj-lt"/>
                <a:cs typeface="Arial"/>
              </a:rPr>
              <a:t> reaguje na bloky </a:t>
            </a:r>
            <a:r>
              <a:rPr lang="sk-SK" sz="2200" b="1" dirty="0">
                <a:solidFill>
                  <a:srgbClr val="2D5FEF"/>
                </a:solidFill>
                <a:latin typeface="+mj-lt"/>
                <a:cs typeface="Arial"/>
              </a:rPr>
              <a:t>otoč </a:t>
            </a:r>
            <a:r>
              <a:rPr lang="sk-SK" sz="2200" b="1" dirty="0" err="1">
                <a:solidFill>
                  <a:srgbClr val="2D5FEF"/>
                </a:solidFill>
                <a:latin typeface="+mj-lt"/>
                <a:cs typeface="Arial"/>
              </a:rPr>
              <a:t>se</a:t>
            </a:r>
            <a:r>
              <a:rPr lang="sk-SK" sz="2200" b="1" dirty="0">
                <a:solidFill>
                  <a:srgbClr val="2D5FEF"/>
                </a:solidFill>
                <a:latin typeface="+mj-lt"/>
                <a:cs typeface="Arial"/>
              </a:rPr>
              <a:t> _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>
                <a:cs typeface="Arial"/>
              </a:rPr>
              <a:t>(</a:t>
            </a:r>
            <a:r>
              <a:rPr lang="sk-SK" sz="2200" dirty="0" err="1">
                <a:cs typeface="Arial"/>
              </a:rPr>
              <a:t>vlevo</a:t>
            </a:r>
            <a:r>
              <a:rPr lang="sk-SK" sz="2200" dirty="0">
                <a:cs typeface="Arial"/>
              </a:rPr>
              <a:t> nebo vpravo)</a:t>
            </a:r>
            <a:r>
              <a:rPr lang="sk-SK" sz="2200" dirty="0"/>
              <a:t>.</a:t>
            </a:r>
            <a:endParaRPr lang="sk-SK" sz="2200" dirty="0">
              <a:solidFill>
                <a:srgbClr val="4A6CD4"/>
              </a:solidFill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400" dirty="0">
              <a:latin typeface="+mj-lt"/>
              <a:cs typeface="Arial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178" y="316893"/>
            <a:ext cx="1105822" cy="55827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9618" y="4873376"/>
            <a:ext cx="1623276" cy="1506345"/>
          </a:xfrm>
          <a:prstGeom prst="rect">
            <a:avLst/>
          </a:prstGeom>
        </p:spPr>
      </p:pic>
      <p:sp>
        <p:nvSpPr>
          <p:cNvPr id="1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7</a:t>
            </a:fld>
            <a:endParaRPr lang="sk-SK" b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C42ED71-46A8-4A32-A7D6-8BAE85DC3DFD}"/>
              </a:ext>
            </a:extLst>
          </p:cNvPr>
          <p:cNvSpPr>
            <a:spLocks noChangeAspect="1"/>
          </p:cNvSpPr>
          <p:nvPr/>
        </p:nvSpPr>
        <p:spPr>
          <a:xfrm>
            <a:off x="874800" y="4413721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F7AFCFF-4624-41D5-A155-01330758DAA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2224276" y="2346222"/>
            <a:ext cx="4243864" cy="180975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8A1C203-EC09-42E3-8447-CBD11C57F8FA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1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1.1.2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Potáhni, otoč a otiskni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126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720000" indent="-342900">
              <a:spcAft>
                <a:spcPts val="600"/>
              </a:spcAft>
              <a:buFont typeface="Wingdings" charset="2"/>
              <a:buChar char="u"/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r>
              <a:rPr lang="sk-SK" sz="2200" dirty="0" err="1">
                <a:latin typeface="+mj-lt"/>
                <a:cs typeface="Arial"/>
              </a:rPr>
              <a:t>Prozkoumej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b="1" i="1" dirty="0">
                <a:solidFill>
                  <a:srgbClr val="C00000"/>
                </a:solidFill>
                <a:latin typeface="+mj-lt"/>
                <a:cs typeface="Arial"/>
              </a:rPr>
              <a:t>úvodní </a:t>
            </a:r>
            <a:r>
              <a:rPr lang="sk-SK" sz="2200" b="1" i="1" dirty="0" err="1">
                <a:solidFill>
                  <a:srgbClr val="C00000"/>
                </a:solidFill>
                <a:latin typeface="+mj-lt"/>
                <a:cs typeface="Arial"/>
              </a:rPr>
              <a:t>scénář</a:t>
            </a:r>
            <a:r>
              <a:rPr lang="sk-SK" sz="2200" b="1" dirty="0">
                <a:solidFill>
                  <a:srgbClr val="C00000"/>
                </a:solidFill>
                <a:latin typeface="+mj-lt"/>
                <a:cs typeface="Arial"/>
              </a:rPr>
              <a:t> </a:t>
            </a:r>
            <a:r>
              <a:rPr lang="sk-SK" sz="2200" dirty="0">
                <a:latin typeface="+mj-lt"/>
                <a:cs typeface="Arial"/>
              </a:rPr>
              <a:t>a </a:t>
            </a:r>
            <a:r>
              <a:rPr lang="sk-SK" sz="2200" dirty="0" err="1">
                <a:latin typeface="+mj-lt"/>
                <a:cs typeface="Arial"/>
              </a:rPr>
              <a:t>vysvětli</a:t>
            </a:r>
            <a:r>
              <a:rPr lang="sk-SK" sz="2200" dirty="0">
                <a:latin typeface="+mj-lt"/>
                <a:cs typeface="Arial"/>
              </a:rPr>
              <a:t>, </a:t>
            </a:r>
            <a:r>
              <a:rPr lang="sk-SK" sz="2200" dirty="0" err="1">
                <a:latin typeface="+mj-lt"/>
                <a:cs typeface="Arial"/>
              </a:rPr>
              <a:t>co</a:t>
            </a:r>
            <a:r>
              <a:rPr lang="sk-SK" sz="2200" dirty="0">
                <a:latin typeface="+mj-lt"/>
                <a:cs typeface="Arial"/>
              </a:rPr>
              <a:t> je v </a:t>
            </a:r>
            <a:r>
              <a:rPr lang="sk-SK" sz="2200" dirty="0" err="1">
                <a:latin typeface="+mj-lt"/>
                <a:cs typeface="Arial"/>
              </a:rPr>
              <a:t>něm</a:t>
            </a:r>
            <a:r>
              <a:rPr lang="sk-SK" sz="2200" dirty="0">
                <a:latin typeface="+mj-lt"/>
                <a:cs typeface="Arial"/>
              </a:rPr>
              <a:t> nového...</a:t>
            </a: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r>
              <a:rPr lang="sk-SK" sz="2200" dirty="0">
                <a:latin typeface="+mj-lt"/>
                <a:cs typeface="Arial"/>
              </a:rPr>
              <a:t>Posunuj </a:t>
            </a:r>
            <a:r>
              <a:rPr lang="sk-SK" sz="2200" b="1" dirty="0">
                <a:latin typeface="+mj-lt"/>
                <a:cs typeface="Arial"/>
              </a:rPr>
              <a:t>dlaždici</a:t>
            </a:r>
            <a:r>
              <a:rPr lang="sk-SK" sz="2200" dirty="0">
                <a:latin typeface="+mj-lt"/>
                <a:cs typeface="Arial"/>
              </a:rPr>
              <a:t> a </a:t>
            </a:r>
            <a:r>
              <a:rPr lang="sk-SK" sz="2200" dirty="0" err="1">
                <a:latin typeface="+mj-lt"/>
                <a:cs typeface="Arial"/>
              </a:rPr>
              <a:t>klikáním</a:t>
            </a:r>
            <a:r>
              <a:rPr lang="sk-SK" sz="2200" dirty="0">
                <a:latin typeface="+mj-lt"/>
                <a:cs typeface="Arial"/>
              </a:rPr>
              <a:t> na bloky </a:t>
            </a:r>
            <a:r>
              <a:rPr lang="sk-SK" sz="2200" b="1" dirty="0">
                <a:solidFill>
                  <a:srgbClr val="2D5FEF"/>
                </a:solidFill>
                <a:cs typeface="Arial"/>
              </a:rPr>
              <a:t>otoč </a:t>
            </a:r>
            <a:r>
              <a:rPr lang="sk-SK" sz="2200" b="1" dirty="0" err="1">
                <a:solidFill>
                  <a:srgbClr val="2D5FEF"/>
                </a:solidFill>
                <a:cs typeface="Arial"/>
              </a:rPr>
              <a:t>se</a:t>
            </a:r>
            <a:r>
              <a:rPr lang="sk-SK" sz="2200" b="1" dirty="0">
                <a:solidFill>
                  <a:srgbClr val="2D5FEF"/>
                </a:solidFill>
                <a:cs typeface="Arial"/>
              </a:rPr>
              <a:t> _</a:t>
            </a:r>
            <a:r>
              <a:rPr lang="sk-SK" sz="2200" dirty="0">
                <a:cs typeface="Arial"/>
              </a:rPr>
              <a:t> (</a:t>
            </a:r>
            <a:r>
              <a:rPr lang="sk-SK" sz="2200" dirty="0" err="1">
                <a:cs typeface="Arial"/>
              </a:rPr>
              <a:t>vlevo</a:t>
            </a:r>
            <a:r>
              <a:rPr lang="sk-SK" sz="2200" dirty="0">
                <a:cs typeface="Arial"/>
              </a:rPr>
              <a:t> nebo vpravo)</a:t>
            </a:r>
            <a:br>
              <a:rPr lang="sk-SK" sz="2200" b="1" dirty="0">
                <a:solidFill>
                  <a:srgbClr val="4A6CD4"/>
                </a:solidFill>
                <a:latin typeface="+mj-lt"/>
                <a:cs typeface="Arial"/>
              </a:rPr>
            </a:br>
            <a:r>
              <a:rPr lang="sk-SK" sz="2200" dirty="0">
                <a:latin typeface="+mj-lt"/>
                <a:cs typeface="Arial"/>
              </a:rPr>
              <a:t>a </a:t>
            </a:r>
            <a:r>
              <a:rPr lang="sk-SK" sz="2200" b="1" dirty="0" err="1">
                <a:solidFill>
                  <a:srgbClr val="007C3D"/>
                </a:solidFill>
                <a:latin typeface="+mj-lt"/>
                <a:cs typeface="Arial"/>
              </a:rPr>
              <a:t>otiskni</a:t>
            </a:r>
            <a:r>
              <a:rPr lang="sk-SK" sz="2200" b="1" dirty="0">
                <a:solidFill>
                  <a:srgbClr val="007C3D"/>
                </a:solidFill>
                <a:latin typeface="+mj-lt"/>
                <a:cs typeface="Arial"/>
              </a:rPr>
              <a:t> </a:t>
            </a:r>
            <a:r>
              <a:rPr lang="sk-SK" sz="2200" b="1" dirty="0" err="1">
                <a:solidFill>
                  <a:srgbClr val="007C3D"/>
                </a:solidFill>
                <a:latin typeface="+mj-lt"/>
                <a:cs typeface="Arial"/>
              </a:rPr>
              <a:t>se</a:t>
            </a:r>
            <a:r>
              <a:rPr lang="sk-SK" sz="2200" b="1" dirty="0">
                <a:solidFill>
                  <a:schemeClr val="accent1"/>
                </a:solidFill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vytvoř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další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souměrné</a:t>
            </a:r>
            <a:r>
              <a:rPr lang="sk-SK" sz="2200" dirty="0">
                <a:latin typeface="+mj-lt"/>
                <a:cs typeface="Arial"/>
              </a:rPr>
              <a:t> vzory.</a:t>
            </a: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178" y="316893"/>
            <a:ext cx="1105822" cy="55827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450" y="4095240"/>
            <a:ext cx="6629400" cy="1893094"/>
          </a:xfrm>
          <a:prstGeom prst="rect">
            <a:avLst/>
          </a:prstGeom>
        </p:spPr>
      </p:pic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8</a:t>
            </a:fld>
            <a:endParaRPr lang="sk-SK" b="1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C82B55A-90A3-49FA-8079-A374098F6214}"/>
              </a:ext>
            </a:extLst>
          </p:cNvPr>
          <p:cNvSpPr>
            <a:spLocks noChangeAspect="1"/>
          </p:cNvSpPr>
          <p:nvPr/>
        </p:nvSpPr>
        <p:spPr>
          <a:xfrm>
            <a:off x="874800" y="1798433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A27D495-4B78-4BBA-A993-19A97D492B7A}"/>
              </a:ext>
            </a:extLst>
          </p:cNvPr>
          <p:cNvSpPr>
            <a:spLocks noChangeAspect="1"/>
          </p:cNvSpPr>
          <p:nvPr/>
        </p:nvSpPr>
        <p:spPr>
          <a:xfrm>
            <a:off x="874800" y="3005400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42F4ED-1C8E-4A7E-A82C-9427A46359CF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1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1.1.2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Potáhni, otoč a otiskni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619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317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720000" indent="-342900">
              <a:spcAft>
                <a:spcPts val="600"/>
              </a:spcAft>
              <a:buFont typeface="Wingdings" charset="2"/>
              <a:buChar char="u"/>
            </a:pPr>
            <a:endParaRPr lang="sk-SK" sz="1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r>
              <a:rPr lang="sk-SK" sz="2200" dirty="0" err="1">
                <a:latin typeface="+mj-lt"/>
                <a:cs typeface="Arial"/>
              </a:rPr>
              <a:t>Přesuň</a:t>
            </a:r>
            <a:r>
              <a:rPr lang="sk-SK" sz="2200" dirty="0">
                <a:latin typeface="+mj-lt"/>
                <a:cs typeface="Arial"/>
              </a:rPr>
              <a:t> do plochy </a:t>
            </a:r>
            <a:r>
              <a:rPr lang="sk-SK" sz="2200" dirty="0" err="1">
                <a:latin typeface="+mj-lt"/>
                <a:cs typeface="Arial"/>
              </a:rPr>
              <a:t>další</a:t>
            </a:r>
            <a:r>
              <a:rPr lang="sk-SK" sz="2200" dirty="0">
                <a:latin typeface="+mj-lt"/>
                <a:cs typeface="Arial"/>
              </a:rPr>
              <a:t> dva bloky </a:t>
            </a:r>
            <a:r>
              <a:rPr lang="sk-SK" sz="2200" b="1" dirty="0">
                <a:solidFill>
                  <a:srgbClr val="2D5FEF"/>
                </a:solidFill>
                <a:cs typeface="Arial"/>
              </a:rPr>
              <a:t>otoč </a:t>
            </a:r>
            <a:r>
              <a:rPr lang="sk-SK" sz="2200" b="1" dirty="0" err="1">
                <a:solidFill>
                  <a:srgbClr val="2D5FEF"/>
                </a:solidFill>
                <a:cs typeface="Arial"/>
              </a:rPr>
              <a:t>se</a:t>
            </a:r>
            <a:r>
              <a:rPr lang="sk-SK" sz="2200" b="1" dirty="0">
                <a:solidFill>
                  <a:srgbClr val="2D5FEF"/>
                </a:solidFill>
                <a:cs typeface="Arial"/>
              </a:rPr>
              <a:t> _</a:t>
            </a:r>
            <a:r>
              <a:rPr lang="sk-SK" sz="2200" dirty="0">
                <a:cs typeface="Arial"/>
              </a:rPr>
              <a:t> (</a:t>
            </a:r>
            <a:r>
              <a:rPr lang="sk-SK" sz="2200" dirty="0" err="1">
                <a:cs typeface="Arial"/>
              </a:rPr>
              <a:t>vlevo</a:t>
            </a:r>
            <a:r>
              <a:rPr lang="sk-SK" sz="2200" dirty="0">
                <a:cs typeface="Arial"/>
              </a:rPr>
              <a:t> a vpravo)</a:t>
            </a:r>
            <a:r>
              <a:rPr lang="sk-SK" sz="2200" dirty="0"/>
              <a:t>.</a:t>
            </a:r>
            <a:r>
              <a:rPr lang="sk-SK" sz="2200" dirty="0">
                <a:latin typeface="+mj-lt"/>
                <a:cs typeface="Arial"/>
              </a:rPr>
              <a:t> </a:t>
            </a:r>
            <a:br>
              <a:rPr lang="sk-SK" sz="2200" dirty="0">
                <a:latin typeface="+mj-lt"/>
                <a:cs typeface="Arial"/>
              </a:rPr>
            </a:br>
            <a:r>
              <a:rPr lang="sk-SK" sz="2200" dirty="0">
                <a:latin typeface="+mj-lt"/>
                <a:cs typeface="Arial"/>
              </a:rPr>
              <a:t>Všimni si, </a:t>
            </a:r>
            <a:r>
              <a:rPr lang="sk-SK" sz="2200" dirty="0" err="1">
                <a:latin typeface="+mj-lt"/>
                <a:cs typeface="Arial"/>
              </a:rPr>
              <a:t>jaké</a:t>
            </a:r>
            <a:r>
              <a:rPr lang="sk-SK" sz="2200" dirty="0">
                <a:latin typeface="+mj-lt"/>
                <a:cs typeface="Arial"/>
              </a:rPr>
              <a:t> hodnoty </a:t>
            </a:r>
            <a:r>
              <a:rPr lang="sk-SK" sz="2200" dirty="0" err="1">
                <a:latin typeface="+mj-lt"/>
                <a:cs typeface="Arial"/>
              </a:rPr>
              <a:t>jsou</a:t>
            </a:r>
            <a:r>
              <a:rPr lang="sk-SK" sz="2200" dirty="0">
                <a:latin typeface="+mj-lt"/>
                <a:cs typeface="Arial"/>
              </a:rPr>
              <a:t> v nich zvolené. </a:t>
            </a:r>
            <a:r>
              <a:rPr lang="sk-SK" sz="2200" dirty="0" err="1">
                <a:latin typeface="+mj-lt"/>
                <a:cs typeface="Arial"/>
              </a:rPr>
              <a:t>Použij</a:t>
            </a:r>
            <a:r>
              <a:rPr lang="sk-SK" sz="2200" dirty="0">
                <a:latin typeface="+mj-lt"/>
                <a:cs typeface="Arial"/>
              </a:rPr>
              <a:t> i </a:t>
            </a:r>
            <a:r>
              <a:rPr lang="sk-SK" sz="2200" dirty="0" err="1">
                <a:latin typeface="+mj-lt"/>
                <a:cs typeface="Arial"/>
              </a:rPr>
              <a:t>tyto</a:t>
            </a:r>
            <a:r>
              <a:rPr lang="sk-SK" sz="2200" dirty="0">
                <a:latin typeface="+mj-lt"/>
                <a:cs typeface="Arial"/>
              </a:rPr>
              <a:t> bloky a </a:t>
            </a:r>
            <a:r>
              <a:rPr lang="sk-SK" sz="2200" dirty="0" err="1">
                <a:latin typeface="+mj-lt"/>
                <a:cs typeface="Arial"/>
              </a:rPr>
              <a:t>vytvoř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další</a:t>
            </a:r>
            <a:r>
              <a:rPr lang="sk-SK" sz="2200" dirty="0">
                <a:latin typeface="+mj-lt"/>
                <a:cs typeface="Arial"/>
              </a:rPr>
              <a:t> vzory.</a:t>
            </a: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Bef>
                <a:spcPts val="4200"/>
              </a:spcBef>
              <a:spcAft>
                <a:spcPts val="600"/>
              </a:spcAft>
            </a:pPr>
            <a:r>
              <a:rPr lang="sk-SK" sz="2200" dirty="0" err="1">
                <a:latin typeface="+mj-lt"/>
                <a:cs typeface="Arial"/>
              </a:rPr>
              <a:t>Změň</a:t>
            </a:r>
            <a:r>
              <a:rPr lang="sk-SK" sz="2200" dirty="0">
                <a:latin typeface="+mj-lt"/>
                <a:cs typeface="Arial"/>
              </a:rPr>
              <a:t> v </a:t>
            </a:r>
            <a:r>
              <a:rPr lang="sk-SK" sz="2200" dirty="0" err="1">
                <a:latin typeface="+mj-lt"/>
                <a:cs typeface="Arial"/>
              </a:rPr>
              <a:t>blocích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b="1" dirty="0">
                <a:solidFill>
                  <a:srgbClr val="2D5FEF"/>
                </a:solidFill>
                <a:cs typeface="Arial"/>
              </a:rPr>
              <a:t>otoč </a:t>
            </a:r>
            <a:r>
              <a:rPr lang="sk-SK" sz="2200" b="1" dirty="0" err="1">
                <a:solidFill>
                  <a:srgbClr val="2D5FEF"/>
                </a:solidFill>
                <a:cs typeface="Arial"/>
              </a:rPr>
              <a:t>se</a:t>
            </a:r>
            <a:r>
              <a:rPr lang="sk-SK" sz="2200" b="1" dirty="0">
                <a:solidFill>
                  <a:srgbClr val="2D5FEF"/>
                </a:solidFill>
                <a:cs typeface="Arial"/>
              </a:rPr>
              <a:t> _</a:t>
            </a:r>
            <a:r>
              <a:rPr lang="sk-SK" sz="2200" dirty="0">
                <a:cs typeface="Arial"/>
              </a:rPr>
              <a:t> (</a:t>
            </a:r>
            <a:r>
              <a:rPr lang="sk-SK" sz="2200" dirty="0" err="1">
                <a:cs typeface="Arial"/>
              </a:rPr>
              <a:t>vlevo</a:t>
            </a:r>
            <a:r>
              <a:rPr lang="sk-SK" sz="2200" dirty="0">
                <a:cs typeface="Arial"/>
              </a:rPr>
              <a:t> nebo vpravo)</a:t>
            </a:r>
            <a:r>
              <a:rPr lang="sk-SK" sz="2200" b="1" dirty="0">
                <a:solidFill>
                  <a:srgbClr val="4A6CD4"/>
                </a:solidFill>
                <a:cs typeface="Arial"/>
              </a:rPr>
              <a:t> </a:t>
            </a:r>
            <a:r>
              <a:rPr lang="sk-SK" sz="2200" dirty="0">
                <a:latin typeface="+mj-lt"/>
                <a:cs typeface="Arial"/>
              </a:rPr>
              <a:t>hodnoty na </a:t>
            </a:r>
            <a:r>
              <a:rPr lang="sk-SK" sz="2200" dirty="0" err="1">
                <a:latin typeface="+mj-lt"/>
                <a:cs typeface="Arial"/>
              </a:rPr>
              <a:t>nějaké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jiné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úhly</a:t>
            </a:r>
            <a:r>
              <a:rPr lang="sk-SK" sz="2200" dirty="0">
                <a:latin typeface="+mj-lt"/>
                <a:cs typeface="Arial"/>
              </a:rPr>
              <a:t> a </a:t>
            </a:r>
            <a:r>
              <a:rPr lang="sk-SK" sz="2200" dirty="0" err="1">
                <a:latin typeface="+mj-lt"/>
                <a:cs typeface="Arial"/>
              </a:rPr>
              <a:t>použij</a:t>
            </a:r>
            <a:r>
              <a:rPr lang="sk-SK" sz="2200" dirty="0">
                <a:latin typeface="+mj-lt"/>
                <a:cs typeface="Arial"/>
              </a:rPr>
              <a:t> je </a:t>
            </a:r>
            <a:r>
              <a:rPr lang="sk-SK" sz="2200" dirty="0" err="1">
                <a:latin typeface="+mj-lt"/>
                <a:cs typeface="Arial"/>
              </a:rPr>
              <a:t>při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vytvářaní</a:t>
            </a:r>
            <a:r>
              <a:rPr lang="sk-SK" sz="2200" dirty="0">
                <a:latin typeface="+mj-lt"/>
                <a:cs typeface="Arial"/>
              </a:rPr>
              <a:t> </a:t>
            </a:r>
            <a:r>
              <a:rPr lang="sk-SK" sz="2200" dirty="0" err="1">
                <a:latin typeface="+mj-lt"/>
                <a:cs typeface="Arial"/>
              </a:rPr>
              <a:t>vzorů</a:t>
            </a:r>
            <a:r>
              <a:rPr lang="sk-SK" sz="2200" dirty="0">
                <a:latin typeface="+mj-lt"/>
                <a:cs typeface="Arial"/>
              </a:rPr>
              <a:t>.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178" y="316893"/>
            <a:ext cx="1105822" cy="558279"/>
          </a:xfrm>
          <a:prstGeom prst="rect">
            <a:avLst/>
          </a:prstGeom>
        </p:spPr>
      </p:pic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501113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pPr/>
              <a:t>9</a:t>
            </a:fld>
            <a:endParaRPr lang="sk-SK" b="1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B92C3C9-D474-439F-BF28-A63BC2A92432}"/>
              </a:ext>
            </a:extLst>
          </p:cNvPr>
          <p:cNvSpPr>
            <a:spLocks noChangeAspect="1"/>
          </p:cNvSpPr>
          <p:nvPr/>
        </p:nvSpPr>
        <p:spPr>
          <a:xfrm>
            <a:off x="874800" y="1628829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1BC2E5E-8F58-40E1-B3B6-531A0DD8A078}"/>
              </a:ext>
            </a:extLst>
          </p:cNvPr>
          <p:cNvSpPr>
            <a:spLocks noChangeAspect="1"/>
          </p:cNvSpPr>
          <p:nvPr/>
        </p:nvSpPr>
        <p:spPr>
          <a:xfrm>
            <a:off x="874800" y="5308552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C0183675-68ED-408D-8514-822B06189F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3458" y="2503086"/>
            <a:ext cx="4352449" cy="247935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E0D9DA8-3D0F-434A-A2AE-F723FDB6B4E5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1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1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1.1.2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Potáhni, otoč a otiskni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358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5453</TotalTime>
  <Words>1157</Words>
  <Application>Microsoft Office PowerPoint</Application>
  <PresentationFormat>On-screen Show (4:3)</PresentationFormat>
  <Paragraphs>168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Benton</dc:creator>
  <cp:lastModifiedBy>Kalaš Ivan</cp:lastModifiedBy>
  <cp:revision>365</cp:revision>
  <cp:lastPrinted>2017-12-22T10:51:11Z</cp:lastPrinted>
  <dcterms:created xsi:type="dcterms:W3CDTF">2015-02-19T13:35:50Z</dcterms:created>
  <dcterms:modified xsi:type="dcterms:W3CDTF">2020-06-21T19:44:56Z</dcterms:modified>
</cp:coreProperties>
</file>