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60" r:id="rId3"/>
    <p:sldId id="303" r:id="rId4"/>
    <p:sldId id="349" r:id="rId5"/>
    <p:sldId id="272" r:id="rId6"/>
    <p:sldId id="334" r:id="rId7"/>
    <p:sldId id="342" r:id="rId8"/>
    <p:sldId id="357" r:id="rId9"/>
    <p:sldId id="355" r:id="rId10"/>
    <p:sldId id="351" r:id="rId11"/>
    <p:sldId id="354" r:id="rId12"/>
    <p:sldId id="335" r:id="rId13"/>
    <p:sldId id="324" r:id="rId14"/>
    <p:sldId id="345" r:id="rId15"/>
    <p:sldId id="346" r:id="rId16"/>
    <p:sldId id="325" r:id="rId17"/>
    <p:sldId id="347" r:id="rId18"/>
    <p:sldId id="353" r:id="rId19"/>
    <p:sldId id="341" r:id="rId20"/>
    <p:sldId id="348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C3D"/>
    <a:srgbClr val="2D5FEF"/>
    <a:srgbClr val="FA6201"/>
    <a:srgbClr val="FA1D31"/>
    <a:srgbClr val="632D99"/>
    <a:srgbClr val="D7DDDF"/>
    <a:srgbClr val="0C3B6A"/>
    <a:srgbClr val="4A6CD4"/>
    <a:srgbClr val="0E9A6C"/>
    <a:srgbClr val="FFA9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80" autoAdjust="0"/>
    <p:restoredTop sz="99149" autoAdjust="0"/>
  </p:normalViewPr>
  <p:slideViewPr>
    <p:cSldViewPr snapToGrid="0" snapToObjects="1">
      <p:cViewPr varScale="1">
        <p:scale>
          <a:sx n="104" d="100"/>
          <a:sy n="104" d="100"/>
        </p:scale>
        <p:origin x="1042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4DEB09-D89A-7F4A-9789-BEA4FCB38606}" type="datetimeFigureOut">
              <a:rPr lang="en-US" smtClean="0"/>
              <a:pPr/>
              <a:t>6/21/2020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979EFF-E901-EE42-A4EE-EF4A388745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040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pPr/>
              <a:t>6/21/2020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101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pPr/>
              <a:t>6/21/2020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244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pPr/>
              <a:t>6/21/2020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942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pPr/>
              <a:t>6/21/2020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9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pPr/>
              <a:t>6/21/2020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743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pPr/>
              <a:t>6/21/2020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35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pPr/>
              <a:t>6/21/2020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532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pPr/>
              <a:t>6/21/2020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149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pPr/>
              <a:t>6/21/2020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972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pPr/>
              <a:t>6/21/2020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094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pPr/>
              <a:t>6/21/2020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06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A95F6-DFCD-0D49-BAA5-5436BA6195FE}" type="datetimeFigureOut">
              <a:rPr lang="en-US" smtClean="0"/>
              <a:pPr/>
              <a:t>6/21/2020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73486-4ADD-B842-9AD5-E4C25431CD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226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lvl="0" algn="ctr"/>
            <a:endParaRPr lang="sk-SK" sz="1000" b="1" cap="small" dirty="0">
              <a:solidFill>
                <a:prstClr val="black"/>
              </a:solidFill>
            </a:endParaRPr>
          </a:p>
          <a:p>
            <a:pPr lvl="0" algn="ctr"/>
            <a:endParaRPr lang="sk-SK" sz="2800" b="1" cap="small" dirty="0">
              <a:solidFill>
                <a:prstClr val="black"/>
              </a:solidFill>
            </a:endParaRPr>
          </a:p>
          <a:p>
            <a:pPr lvl="0" algn="ctr"/>
            <a:endParaRPr lang="sk-SK" sz="2800" b="1" cap="small" dirty="0">
              <a:solidFill>
                <a:prstClr val="black"/>
              </a:solidFill>
            </a:endParaRPr>
          </a:p>
          <a:p>
            <a:pPr lvl="0" algn="ctr"/>
            <a:r>
              <a:rPr lang="sk-SK" sz="2800" b="1" cap="small" dirty="0">
                <a:solidFill>
                  <a:srgbClr val="C00000"/>
                </a:solidFill>
                <a:latin typeface="Calibri" panose="020F0502020204030204" pitchFamily="34" charset="0"/>
              </a:rPr>
              <a:t>Aktivita 1.4.1</a:t>
            </a:r>
          </a:p>
          <a:p>
            <a:pPr lvl="0" algn="ctr"/>
            <a:r>
              <a:rPr lang="sk-SK" sz="4800" b="1" dirty="0" err="1">
                <a:solidFill>
                  <a:srgbClr val="0C3B6A"/>
                </a:solidFill>
                <a:latin typeface="Calibri" panose="020F0502020204030204" pitchFamily="34" charset="0"/>
              </a:rPr>
              <a:t>Vytvořme</a:t>
            </a:r>
            <a:r>
              <a:rPr lang="sk-SK" sz="4800" b="1" dirty="0">
                <a:solidFill>
                  <a:srgbClr val="0C3B6A"/>
                </a:solidFill>
                <a:latin typeface="Calibri" panose="020F0502020204030204" pitchFamily="34" charset="0"/>
              </a:rPr>
              <a:t> si vlastní blok</a:t>
            </a:r>
          </a:p>
          <a:p>
            <a:pPr algn="ctr">
              <a:spcAft>
                <a:spcPts val="600"/>
              </a:spcAft>
            </a:pPr>
            <a:endParaRPr lang="sk-SK" sz="2400" dirty="0">
              <a:latin typeface="+mj-lt"/>
              <a:cs typeface="Arial"/>
            </a:endParaRPr>
          </a:p>
          <a:p>
            <a:pPr>
              <a:spcAft>
                <a:spcPts val="600"/>
              </a:spcAft>
            </a:pPr>
            <a:endParaRPr lang="sk-SK" sz="2400" dirty="0">
              <a:latin typeface="+mj-lt"/>
              <a:cs typeface="Arial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077" y="4155622"/>
            <a:ext cx="3219449" cy="1114424"/>
          </a:xfrm>
          <a:prstGeom prst="rect">
            <a:avLst/>
          </a:prstGeom>
        </p:spPr>
      </p:pic>
      <p:sp>
        <p:nvSpPr>
          <p:cNvPr id="1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pPr/>
              <a:t>1</a:t>
            </a:fld>
            <a:endParaRPr lang="sk-SK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9F45D59-69C9-4C84-8DE4-644A78776384}"/>
              </a:ext>
            </a:extLst>
          </p:cNvPr>
          <p:cNvSpPr txBox="1"/>
          <p:nvPr/>
        </p:nvSpPr>
        <p:spPr>
          <a:xfrm>
            <a:off x="252000" y="396000"/>
            <a:ext cx="6474975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</a:t>
            </a:r>
            <a:r>
              <a:rPr lang="cs-CZ" sz="1600" b="1" cap="small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1 	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Vytváříme vzory</a:t>
            </a:r>
            <a:endParaRPr lang="cs-CZ" sz="24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defTabSz="393700">
              <a:lnSpc>
                <a:spcPts val="1800"/>
              </a:lnSpc>
              <a:tabLst>
                <a:tab pos="1249363" algn="l"/>
              </a:tabLst>
            </a:pPr>
            <a:r>
              <a:rPr lang="cs-CZ" sz="1600" b="1" dirty="0">
                <a:solidFill>
                  <a:srgbClr val="0C3B6A"/>
                </a:solidFill>
                <a:latin typeface="Calibri" panose="020F0502020204030204" pitchFamily="34" charset="0"/>
              </a:rPr>
              <a:t>Bádání </a:t>
            </a:r>
            <a:r>
              <a:rPr lang="en-US" sz="1600" b="1" dirty="0">
                <a:solidFill>
                  <a:srgbClr val="0C3B6A"/>
                </a:solidFill>
                <a:latin typeface="Calibri" panose="020F0502020204030204" pitchFamily="34" charset="0"/>
              </a:rPr>
              <a:t>4</a:t>
            </a:r>
            <a:r>
              <a:rPr lang="cs-CZ" sz="1600" b="1" dirty="0">
                <a:solidFill>
                  <a:srgbClr val="0C3B6A"/>
                </a:solidFill>
                <a:latin typeface="Calibri" panose="020F0502020204030204" pitchFamily="34" charset="0"/>
              </a:rPr>
              <a:t>	</a:t>
            </a:r>
            <a:r>
              <a:rPr lang="sk-SK" sz="1600" b="1" dirty="0" err="1">
                <a:solidFill>
                  <a:srgbClr val="0C3B6A"/>
                </a:solidFill>
                <a:latin typeface="Calibri" panose="020F0502020204030204" pitchFamily="34" charset="0"/>
              </a:rPr>
              <a:t>Další</a:t>
            </a:r>
            <a:r>
              <a:rPr lang="sk-SK" sz="1600" b="1" dirty="0">
                <a:solidFill>
                  <a:srgbClr val="0C3B6A"/>
                </a:solidFill>
                <a:latin typeface="Calibri" panose="020F0502020204030204" pitchFamily="34" charset="0"/>
              </a:rPr>
              <a:t> vzory a nové bloky</a:t>
            </a:r>
            <a:endParaRPr lang="cs-CZ" sz="1600" b="1" cap="small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0269120-5791-4FCC-A069-CAD7F99CD2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3136" y="369368"/>
            <a:ext cx="1366864" cy="473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5400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3136" y="369368"/>
            <a:ext cx="1366864" cy="47314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941748" y="5811293"/>
            <a:ext cx="854792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sk-SK" sz="1200" b="1" dirty="0"/>
          </a:p>
          <a:p>
            <a:endParaRPr lang="sk-SK" sz="1200" b="1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64781" y="2956650"/>
            <a:ext cx="2186940" cy="257556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2177491" y="1972121"/>
            <a:ext cx="1342024" cy="1333195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6165963" y="3683490"/>
            <a:ext cx="2440545" cy="25823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endParaRPr lang="sk-SK" sz="1200" b="1" dirty="0"/>
          </a:p>
          <a:p>
            <a:endParaRPr lang="sk-SK" sz="1200" b="1" dirty="0"/>
          </a:p>
          <a:p>
            <a:endParaRPr lang="sk-SK" sz="1200" b="1" dirty="0"/>
          </a:p>
          <a:p>
            <a:endParaRPr lang="sk-SK" sz="1200" b="1" dirty="0"/>
          </a:p>
          <a:p>
            <a:endParaRPr lang="sk-SK" sz="1200" b="1" dirty="0"/>
          </a:p>
          <a:p>
            <a:endParaRPr lang="sk-SK" sz="1200" b="1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4137769" y="2307567"/>
            <a:ext cx="1729740" cy="3787140"/>
          </a:xfrm>
          <a:prstGeom prst="rect">
            <a:avLst/>
          </a:prstGeom>
        </p:spPr>
      </p:pic>
      <p:sp>
        <p:nvSpPr>
          <p:cNvPr id="2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9676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pPr/>
              <a:t>10</a:t>
            </a:fld>
            <a:endParaRPr lang="sk-SK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416657" y="5907671"/>
            <a:ext cx="1525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k-SK" sz="1200" dirty="0" err="1"/>
              <a:t>Zatáčecí</a:t>
            </a:r>
            <a:r>
              <a:rPr lang="sk-SK" sz="1200" dirty="0"/>
              <a:t> </a:t>
            </a:r>
            <a:r>
              <a:rPr lang="sk-SK" sz="1200" dirty="0" err="1"/>
              <a:t>úhel</a:t>
            </a:r>
            <a:r>
              <a:rPr lang="sk-SK" sz="1200" dirty="0"/>
              <a:t> je: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092479" y="3367579"/>
            <a:ext cx="22273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 err="1"/>
              <a:t>Svůj</a:t>
            </a:r>
            <a:r>
              <a:rPr lang="sk-SK" sz="1200" dirty="0"/>
              <a:t> kratší </a:t>
            </a:r>
            <a:r>
              <a:rPr lang="sk-SK" sz="1200" dirty="0" err="1"/>
              <a:t>scénář</a:t>
            </a:r>
            <a:r>
              <a:rPr lang="sk-SK" sz="1200" dirty="0"/>
              <a:t> </a:t>
            </a:r>
            <a:r>
              <a:rPr lang="sk-SK" sz="1200" dirty="0" err="1"/>
              <a:t>napiš</a:t>
            </a:r>
            <a:r>
              <a:rPr lang="sk-SK" sz="1200" dirty="0"/>
              <a:t> sem: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FCB9061-093B-4D2F-83A2-15882E06DD5B}"/>
              </a:ext>
            </a:extLst>
          </p:cNvPr>
          <p:cNvSpPr txBox="1"/>
          <p:nvPr/>
        </p:nvSpPr>
        <p:spPr>
          <a:xfrm>
            <a:off x="1073745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1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4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1.4.2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Bez klávesnice: Čteme scénáře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E695B3-3998-44DE-BD0E-B6F5D818CE47}"/>
              </a:ext>
            </a:extLst>
          </p:cNvPr>
          <p:cNvSpPr txBox="1"/>
          <p:nvPr/>
        </p:nvSpPr>
        <p:spPr>
          <a:xfrm>
            <a:off x="441395" y="1325790"/>
            <a:ext cx="29064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 startAt="7"/>
            </a:pPr>
            <a:r>
              <a:rPr lang="sk-SK" sz="1200" dirty="0" err="1"/>
              <a:t>Jakou</a:t>
            </a:r>
            <a:r>
              <a:rPr lang="sk-SK" sz="1200" dirty="0"/>
              <a:t> hodnotu musíme </a:t>
            </a:r>
            <a:r>
              <a:rPr lang="sk-SK" sz="1200" dirty="0" err="1"/>
              <a:t>vepsat</a:t>
            </a:r>
            <a:r>
              <a:rPr lang="sk-SK" sz="1200" dirty="0"/>
              <a:t> do bloku </a:t>
            </a:r>
            <a:r>
              <a:rPr lang="sk-SK" sz="1200" b="1" dirty="0">
                <a:solidFill>
                  <a:srgbClr val="2D5FEF"/>
                </a:solidFill>
              </a:rPr>
              <a:t>vpravo</a:t>
            </a:r>
            <a:r>
              <a:rPr lang="sk-SK" sz="1200" dirty="0"/>
              <a:t> v tomto </a:t>
            </a:r>
            <a:r>
              <a:rPr lang="sk-SK" sz="1200" dirty="0" err="1"/>
              <a:t>scénáři</a:t>
            </a:r>
            <a:r>
              <a:rPr lang="sk-SK" sz="1200" dirty="0"/>
              <a:t>, aby </a:t>
            </a:r>
            <a:r>
              <a:rPr lang="sk-SK" sz="1200" dirty="0" err="1"/>
              <a:t>vznikl</a:t>
            </a:r>
            <a:r>
              <a:rPr lang="sk-SK" sz="1200" dirty="0"/>
              <a:t> vzor, </a:t>
            </a:r>
            <a:r>
              <a:rPr lang="sk-SK" sz="1200" dirty="0" err="1"/>
              <a:t>který</a:t>
            </a:r>
            <a:r>
              <a:rPr lang="sk-SK" sz="1200" dirty="0"/>
              <a:t> vidíme na obrázku</a:t>
            </a:r>
            <a:r>
              <a:rPr lang="en-US" sz="1200" dirty="0"/>
              <a:t>?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C86E2B0-9CAF-4BE2-BC8E-E47EF3D2731D}"/>
              </a:ext>
            </a:extLst>
          </p:cNvPr>
          <p:cNvCxnSpPr>
            <a:cxnSpLocks/>
          </p:cNvCxnSpPr>
          <p:nvPr/>
        </p:nvCxnSpPr>
        <p:spPr>
          <a:xfrm>
            <a:off x="3703150" y="1381760"/>
            <a:ext cx="0" cy="49174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AE53CC5E-F809-486C-8E05-213E72320C65}"/>
              </a:ext>
            </a:extLst>
          </p:cNvPr>
          <p:cNvSpPr txBox="1"/>
          <p:nvPr/>
        </p:nvSpPr>
        <p:spPr>
          <a:xfrm>
            <a:off x="3876040" y="1329514"/>
            <a:ext cx="3235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 startAt="8"/>
            </a:pPr>
            <a:r>
              <a:rPr lang="sk-SK" sz="1200" dirty="0"/>
              <a:t>Pomocí bloku </a:t>
            </a:r>
            <a:r>
              <a:rPr lang="sk-SK" sz="1200" b="1" dirty="0">
                <a:solidFill>
                  <a:srgbClr val="FA6201"/>
                </a:solidFill>
              </a:rPr>
              <a:t>opakuj</a:t>
            </a:r>
            <a:r>
              <a:rPr lang="sk-SK" sz="1200" b="1" dirty="0">
                <a:solidFill>
                  <a:srgbClr val="FFA91A"/>
                </a:solidFill>
              </a:rPr>
              <a:t> </a:t>
            </a:r>
            <a:r>
              <a:rPr lang="sk-SK" sz="1200" dirty="0" err="1"/>
              <a:t>vytvoř</a:t>
            </a:r>
            <a:r>
              <a:rPr lang="sk-SK" sz="1200" dirty="0"/>
              <a:t> kratší </a:t>
            </a:r>
            <a:r>
              <a:rPr lang="sk-SK" sz="1200" dirty="0" err="1"/>
              <a:t>scénář</a:t>
            </a:r>
            <a:r>
              <a:rPr lang="sk-SK" sz="1200" dirty="0"/>
              <a:t>, </a:t>
            </a:r>
            <a:r>
              <a:rPr lang="sk-SK" sz="1200" dirty="0" err="1"/>
              <a:t>který</a:t>
            </a:r>
            <a:r>
              <a:rPr lang="sk-SK" sz="1200" dirty="0"/>
              <a:t> </a:t>
            </a:r>
            <a:r>
              <a:rPr lang="sk-SK" sz="1200" dirty="0" err="1"/>
              <a:t>udělá</a:t>
            </a:r>
            <a:r>
              <a:rPr lang="sk-SK" sz="1200" dirty="0"/>
              <a:t> to </a:t>
            </a:r>
            <a:r>
              <a:rPr lang="sk-SK" sz="1200" dirty="0" err="1"/>
              <a:t>stejné</a:t>
            </a:r>
            <a:r>
              <a:rPr lang="sk-SK" sz="1200" dirty="0"/>
              <a:t> </a:t>
            </a:r>
            <a:r>
              <a:rPr lang="sk-SK" sz="1200" dirty="0" err="1"/>
              <a:t>jako</a:t>
            </a:r>
            <a:r>
              <a:rPr lang="sk-SK" sz="1200" dirty="0"/>
              <a:t> tento</a:t>
            </a:r>
            <a:r>
              <a:rPr lang="en-US" sz="1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032749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3136" y="369368"/>
            <a:ext cx="1366864" cy="47314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775635" y="5735058"/>
            <a:ext cx="882958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sk-SK" sz="1200" b="1" dirty="0"/>
          </a:p>
          <a:p>
            <a:endParaRPr lang="sk-SK" sz="1200" b="1" dirty="0"/>
          </a:p>
        </p:txBody>
      </p:sp>
      <p:sp>
        <p:nvSpPr>
          <p:cNvPr id="2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9676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pPr/>
              <a:t>11</a:t>
            </a:fld>
            <a:endParaRPr lang="sk-SK" b="1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EB15411-44E1-4D09-9CFC-803EDAF08F75}"/>
              </a:ext>
            </a:extLst>
          </p:cNvPr>
          <p:cNvGrpSpPr/>
          <p:nvPr/>
        </p:nvGrpSpPr>
        <p:grpSpPr>
          <a:xfrm>
            <a:off x="3648941" y="4770584"/>
            <a:ext cx="1529270" cy="1404094"/>
            <a:chOff x="6725412" y="3316492"/>
            <a:chExt cx="1529270" cy="1404094"/>
          </a:xfrm>
        </p:grpSpPr>
        <p:grpSp>
          <p:nvGrpSpPr>
            <p:cNvPr id="2" name="Group 1"/>
            <p:cNvGrpSpPr/>
            <p:nvPr/>
          </p:nvGrpSpPr>
          <p:grpSpPr>
            <a:xfrm>
              <a:off x="6725412" y="3316492"/>
              <a:ext cx="1529270" cy="1404094"/>
              <a:chOff x="6491998" y="3436380"/>
              <a:chExt cx="1529270" cy="1421019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6491998" y="3436380"/>
                <a:ext cx="1529270" cy="1421019"/>
              </a:xfrm>
              <a:prstGeom prst="rect">
                <a:avLst/>
              </a:prstGeom>
              <a:ln w="12700" cmpd="sng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sk-SK" dirty="0"/>
              </a:p>
            </p:txBody>
          </p:sp>
          <p:pic>
            <p:nvPicPr>
              <p:cNvPr id="24" name="Picture 23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166761" y="3992992"/>
                <a:ext cx="299561" cy="291465"/>
              </a:xfrm>
              <a:prstGeom prst="rect">
                <a:avLst/>
              </a:prstGeom>
            </p:spPr>
          </p:pic>
        </p:grpSp>
        <p:sp>
          <p:nvSpPr>
            <p:cNvPr id="32" name="TextBox 31"/>
            <p:cNvSpPr txBox="1"/>
            <p:nvPr/>
          </p:nvSpPr>
          <p:spPr>
            <a:xfrm>
              <a:off x="7074131" y="4093264"/>
              <a:ext cx="324000" cy="1548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lIns="36000" tIns="0" rIns="36000" bIns="36000" rtlCol="0">
              <a:noAutofit/>
            </a:bodyPr>
            <a:lstStyle/>
            <a:p>
              <a:pPr algn="ctr"/>
              <a:r>
                <a:rPr lang="sk-SK" sz="1000" b="1" dirty="0" err="1"/>
                <a:t>start</a:t>
              </a:r>
              <a:endParaRPr lang="sk-SK" sz="1000" b="1" dirty="0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E09D831-D5B3-4ABE-B562-223F1B6B3991}"/>
              </a:ext>
            </a:extLst>
          </p:cNvPr>
          <p:cNvGrpSpPr/>
          <p:nvPr/>
        </p:nvGrpSpPr>
        <p:grpSpPr>
          <a:xfrm>
            <a:off x="6312372" y="4762121"/>
            <a:ext cx="1521963" cy="1421019"/>
            <a:chOff x="6735778" y="4820538"/>
            <a:chExt cx="1521963" cy="1421019"/>
          </a:xfrm>
        </p:grpSpPr>
        <p:grpSp>
          <p:nvGrpSpPr>
            <p:cNvPr id="28" name="Group 27"/>
            <p:cNvGrpSpPr/>
            <p:nvPr/>
          </p:nvGrpSpPr>
          <p:grpSpPr>
            <a:xfrm>
              <a:off x="6735778" y="4820538"/>
              <a:ext cx="1521963" cy="1421019"/>
              <a:chOff x="6493267" y="3436380"/>
              <a:chExt cx="1529270" cy="1421019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6493267" y="3436380"/>
                <a:ext cx="1529270" cy="1421019"/>
              </a:xfrm>
              <a:prstGeom prst="rect">
                <a:avLst/>
              </a:prstGeom>
              <a:ln w="12700" cmpd="sng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sk-SK" dirty="0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148522" y="3992992"/>
                <a:ext cx="299561" cy="291465"/>
              </a:xfrm>
              <a:prstGeom prst="rect">
                <a:avLst/>
              </a:prstGeom>
            </p:spPr>
          </p:pic>
        </p:grpSp>
        <p:sp>
          <p:nvSpPr>
            <p:cNvPr id="33" name="TextBox 32"/>
            <p:cNvSpPr txBox="1"/>
            <p:nvPr/>
          </p:nvSpPr>
          <p:spPr>
            <a:xfrm>
              <a:off x="7046138" y="5596597"/>
              <a:ext cx="324000" cy="1548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lIns="36000" tIns="0" rIns="36000" bIns="36000" rtlCol="0">
              <a:noAutofit/>
            </a:bodyPr>
            <a:lstStyle/>
            <a:p>
              <a:pPr algn="ctr"/>
              <a:r>
                <a:rPr lang="sk-SK" sz="1000" b="1" dirty="0" err="1"/>
                <a:t>start</a:t>
              </a:r>
              <a:endParaRPr lang="sk-SK" sz="1000" b="1" dirty="0"/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460552" y="5733096"/>
            <a:ext cx="1319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k-SK" sz="1200" dirty="0"/>
              <a:t>Celkový počet</a:t>
            </a:r>
            <a:endParaRPr lang="en-US" sz="1200" dirty="0"/>
          </a:p>
          <a:p>
            <a:pPr algn="r"/>
            <a:r>
              <a:rPr lang="sk-SK" sz="1200" dirty="0" err="1"/>
              <a:t>otisků</a:t>
            </a:r>
            <a:r>
              <a:rPr lang="sk-SK" sz="1200" dirty="0"/>
              <a:t> je</a:t>
            </a:r>
            <a:r>
              <a:rPr lang="en-US" sz="1200" dirty="0"/>
              <a:t>:</a:t>
            </a:r>
            <a:endParaRPr lang="sk-SK" sz="12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2B2353F-8639-495C-B2BB-CEA03712A132}"/>
              </a:ext>
            </a:extLst>
          </p:cNvPr>
          <p:cNvSpPr txBox="1"/>
          <p:nvPr/>
        </p:nvSpPr>
        <p:spPr>
          <a:xfrm>
            <a:off x="1073745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1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4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1.4.2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Bez klávesnice: Čteme scénáře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id="{39D08D4E-622C-4807-AE0C-F255031E5C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0352" y="2406343"/>
            <a:ext cx="1928241" cy="305638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8431438-F0FA-4582-9145-65D09112B407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3599795" y="2204267"/>
            <a:ext cx="1920240" cy="2256282"/>
          </a:xfrm>
          <a:prstGeom prst="rect">
            <a:avLst/>
          </a:prstGeom>
        </p:spPr>
      </p:pic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917FC819-CEEE-4CDD-BAB1-372647EC893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93372" y="2181434"/>
            <a:ext cx="1920240" cy="225628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0E021D5-9D4A-44CC-A9E0-C52236B6EC84}"/>
              </a:ext>
            </a:extLst>
          </p:cNvPr>
          <p:cNvSpPr txBox="1"/>
          <p:nvPr/>
        </p:nvSpPr>
        <p:spPr>
          <a:xfrm>
            <a:off x="435396" y="1373270"/>
            <a:ext cx="190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 startAt="9"/>
            </a:pPr>
            <a:r>
              <a:rPr lang="sk-SK" sz="1200" dirty="0" err="1"/>
              <a:t>Kolikrát</a:t>
            </a:r>
            <a:r>
              <a:rPr lang="sk-SK" sz="1200" dirty="0"/>
              <a:t> </a:t>
            </a:r>
            <a:r>
              <a:rPr lang="sk-SK" sz="1200" b="1" dirty="0"/>
              <a:t>dlaždice</a:t>
            </a:r>
            <a:br>
              <a:rPr lang="sk-SK" sz="1200" dirty="0"/>
            </a:br>
            <a:r>
              <a:rPr lang="sk-SK" sz="1200" dirty="0" err="1"/>
              <a:t>otiskne</a:t>
            </a:r>
            <a:r>
              <a:rPr lang="sk-SK" sz="1200" dirty="0"/>
              <a:t> </a:t>
            </a:r>
            <a:r>
              <a:rPr lang="sk-SK" sz="1200" dirty="0" err="1"/>
              <a:t>svůj</a:t>
            </a:r>
            <a:r>
              <a:rPr lang="sk-SK" sz="1200" dirty="0"/>
              <a:t> kostým,</a:t>
            </a:r>
            <a:br>
              <a:rPr lang="sk-SK" sz="1200" dirty="0"/>
            </a:br>
            <a:r>
              <a:rPr lang="sk-SK" sz="1200" dirty="0" err="1"/>
              <a:t>když</a:t>
            </a:r>
            <a:r>
              <a:rPr lang="sk-SK" sz="1200" dirty="0"/>
              <a:t> vykoná </a:t>
            </a:r>
            <a:r>
              <a:rPr lang="sk-SK" sz="1200" dirty="0" err="1"/>
              <a:t>následující</a:t>
            </a:r>
            <a:br>
              <a:rPr lang="sk-SK" sz="1200" dirty="0"/>
            </a:br>
            <a:r>
              <a:rPr lang="sk-SK" sz="1200" dirty="0" err="1"/>
              <a:t>scénář</a:t>
            </a:r>
            <a:r>
              <a:rPr lang="en-US" sz="1200" dirty="0"/>
              <a:t>?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C18C36C-E945-4444-8DBE-0D917260448F}"/>
              </a:ext>
            </a:extLst>
          </p:cNvPr>
          <p:cNvCxnSpPr>
            <a:cxnSpLocks/>
          </p:cNvCxnSpPr>
          <p:nvPr/>
        </p:nvCxnSpPr>
        <p:spPr>
          <a:xfrm>
            <a:off x="2899531" y="1381760"/>
            <a:ext cx="0" cy="49174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3F33365D-B1F1-4961-A0DE-D6C6DA8F37AD}"/>
              </a:ext>
            </a:extLst>
          </p:cNvPr>
          <p:cNvSpPr txBox="1"/>
          <p:nvPr/>
        </p:nvSpPr>
        <p:spPr>
          <a:xfrm>
            <a:off x="2998926" y="1279624"/>
            <a:ext cx="5803073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b="1" dirty="0" err="1"/>
              <a:t>Rozšíření</a:t>
            </a:r>
            <a:r>
              <a:rPr lang="en-US" sz="1200" b="1" dirty="0"/>
              <a:t>:</a:t>
            </a:r>
          </a:p>
          <a:p>
            <a:pPr marL="228600" indent="-228600">
              <a:spcBef>
                <a:spcPts val="300"/>
              </a:spcBef>
              <a:buFont typeface="+mj-lt"/>
              <a:buAutoNum type="arabicPeriod" startAt="10"/>
            </a:pPr>
            <a:r>
              <a:rPr lang="en-US" sz="1200" dirty="0"/>
              <a:t>Do r</a:t>
            </a:r>
            <a:r>
              <a:rPr lang="sk-SK" sz="1200" dirty="0"/>
              <a:t>á</a:t>
            </a:r>
            <a:r>
              <a:rPr lang="en-US" sz="1200" dirty="0"/>
              <a:t>m</a:t>
            </a:r>
            <a:r>
              <a:rPr lang="sk-SK" sz="1200" dirty="0" err="1"/>
              <a:t>eč</a:t>
            </a:r>
            <a:r>
              <a:rPr lang="en-US" sz="1200" dirty="0"/>
              <a:t>k</a:t>
            </a:r>
            <a:r>
              <a:rPr lang="cs-CZ" sz="1200" dirty="0"/>
              <a:t>u</a:t>
            </a:r>
            <a:r>
              <a:rPr lang="en-US" sz="1200" dirty="0"/>
              <a:t> </a:t>
            </a:r>
            <a:r>
              <a:rPr lang="sk-SK" sz="1200" dirty="0" err="1"/>
              <a:t>vlevo</a:t>
            </a:r>
            <a:r>
              <a:rPr lang="sk-SK" sz="1200" dirty="0"/>
              <a:t> </a:t>
            </a:r>
            <a:r>
              <a:rPr lang="en-US" sz="1200" dirty="0" err="1"/>
              <a:t>dolů</a:t>
            </a:r>
            <a:r>
              <a:rPr lang="sk-SK" sz="1200" dirty="0"/>
              <a:t> nakresli vzor, </a:t>
            </a:r>
            <a:r>
              <a:rPr lang="sk-SK" sz="1200" dirty="0" err="1"/>
              <a:t>který</a:t>
            </a:r>
            <a:r>
              <a:rPr lang="sk-SK" sz="1200" dirty="0"/>
              <a:t> vznikne,</a:t>
            </a:r>
            <a:r>
              <a:rPr lang="en-US" sz="1200" dirty="0"/>
              <a:t> </a:t>
            </a:r>
            <a:r>
              <a:rPr lang="sk-SK" sz="1200" dirty="0" err="1"/>
              <a:t>když</a:t>
            </a:r>
            <a:r>
              <a:rPr lang="sk-SK" sz="1200" dirty="0"/>
              <a:t> </a:t>
            </a:r>
            <a:r>
              <a:rPr lang="sk-SK" sz="1200" b="1" dirty="0"/>
              <a:t>dlaždice</a:t>
            </a:r>
            <a:r>
              <a:rPr lang="sk-SK" sz="1200" dirty="0"/>
              <a:t> vykoná tento</a:t>
            </a:r>
            <a:r>
              <a:rPr lang="en-US" sz="1200" dirty="0"/>
              <a:t> </a:t>
            </a:r>
            <a:r>
              <a:rPr lang="sk-SK" sz="1200" dirty="0" err="1"/>
              <a:t>scénář</a:t>
            </a:r>
            <a:r>
              <a:rPr lang="sk-SK" sz="1200" dirty="0"/>
              <a:t>.</a:t>
            </a:r>
            <a:br>
              <a:rPr lang="sk-SK" sz="1200" dirty="0"/>
            </a:br>
            <a:r>
              <a:rPr lang="sk-SK" sz="1200" dirty="0" err="1"/>
              <a:t>Stejně</a:t>
            </a:r>
            <a:r>
              <a:rPr lang="sk-SK" sz="1200" dirty="0"/>
              <a:t> postupuj i pro</a:t>
            </a:r>
            <a:r>
              <a:rPr lang="en-US" sz="1200" dirty="0"/>
              <a:t> </a:t>
            </a:r>
            <a:r>
              <a:rPr lang="sk-SK" sz="1200" dirty="0"/>
              <a:t>druhý </a:t>
            </a:r>
            <a:r>
              <a:rPr lang="sk-SK" sz="1200" dirty="0" err="1"/>
              <a:t>scénář</a:t>
            </a:r>
            <a:r>
              <a:rPr lang="sk-SK" sz="1200" dirty="0"/>
              <a:t> a druhý </a:t>
            </a:r>
            <a:r>
              <a:rPr lang="sk-SK" sz="1200" dirty="0" err="1"/>
              <a:t>rámeček</a:t>
            </a:r>
            <a:r>
              <a:rPr lang="sk-SK" sz="1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39425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 cmpd="sng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bIns="144000" rtlCol="0">
            <a:noAutofit/>
          </a:bodyPr>
          <a:lstStyle/>
          <a:p>
            <a:pPr algn="ctr"/>
            <a:endParaRPr lang="sk-SK" sz="700" b="1" cap="small" dirty="0">
              <a:latin typeface="+mj-lt"/>
            </a:endParaRPr>
          </a:p>
          <a:p>
            <a:pPr algn="ctr"/>
            <a:endParaRPr lang="sk-SK" sz="2800" b="1" cap="small" dirty="0">
              <a:latin typeface="+mj-lt"/>
            </a:endParaRPr>
          </a:p>
          <a:p>
            <a:pPr algn="ctr"/>
            <a:endParaRPr lang="sk-SK" sz="2800" b="1" cap="small" dirty="0">
              <a:latin typeface="+mj-lt"/>
            </a:endParaRPr>
          </a:p>
          <a:p>
            <a:pPr algn="ctr"/>
            <a:endParaRPr lang="sk-SK" sz="2800" b="1" cap="small" dirty="0">
              <a:latin typeface="+mj-lt"/>
            </a:endParaRPr>
          </a:p>
          <a:p>
            <a:pPr algn="ctr"/>
            <a:r>
              <a:rPr lang="sk-SK" sz="2800" b="1" cap="small" dirty="0">
                <a:solidFill>
                  <a:srgbClr val="C00000"/>
                </a:solidFill>
                <a:latin typeface="Calibri" panose="020F0502020204030204" pitchFamily="34" charset="0"/>
              </a:rPr>
              <a:t>Aktivita 1.4.3 [</a:t>
            </a:r>
            <a:r>
              <a:rPr lang="sk-SK" sz="2800" b="1" cap="small" dirty="0" err="1">
                <a:solidFill>
                  <a:srgbClr val="C00000"/>
                </a:solidFill>
                <a:latin typeface="Calibri" panose="020F0502020204030204" pitchFamily="34" charset="0"/>
              </a:rPr>
              <a:t>Rozšíření</a:t>
            </a:r>
            <a:r>
              <a:rPr lang="sk-SK" sz="2800" b="1" cap="small" dirty="0">
                <a:solidFill>
                  <a:srgbClr val="C00000"/>
                </a:solidFill>
                <a:latin typeface="Calibri" panose="020F0502020204030204" pitchFamily="34" charset="0"/>
              </a:rPr>
              <a:t>]</a:t>
            </a:r>
            <a:br>
              <a:rPr lang="sk-SK" sz="2800" b="1" cap="small" dirty="0">
                <a:solidFill>
                  <a:schemeClr val="accent1">
                    <a:lumMod val="50000"/>
                  </a:schemeClr>
                </a:solidFill>
                <a:latin typeface="+mj-lt"/>
              </a:rPr>
            </a:br>
            <a:r>
              <a:rPr lang="sk-SK" sz="5400" b="1" dirty="0" err="1">
                <a:solidFill>
                  <a:srgbClr val="0C3B6A"/>
                </a:solidFill>
                <a:latin typeface="Calibri" panose="020F0502020204030204" pitchFamily="34" charset="0"/>
              </a:rPr>
              <a:t>Vytváříme</a:t>
            </a:r>
            <a:r>
              <a:rPr lang="sk-SK" sz="5400" b="1" dirty="0">
                <a:solidFill>
                  <a:srgbClr val="0C3B6A"/>
                </a:solidFill>
                <a:latin typeface="Calibri" panose="020F0502020204030204" pitchFamily="34" charset="0"/>
              </a:rPr>
              <a:t> </a:t>
            </a:r>
            <a:r>
              <a:rPr lang="sk-SK" sz="5400" b="1" dirty="0" err="1">
                <a:solidFill>
                  <a:srgbClr val="0C3B6A"/>
                </a:solidFill>
                <a:latin typeface="Calibri" panose="020F0502020204030204" pitchFamily="34" charset="0"/>
              </a:rPr>
              <a:t>řadu</a:t>
            </a:r>
            <a:r>
              <a:rPr lang="sk-SK" sz="5400" b="1" dirty="0">
                <a:solidFill>
                  <a:srgbClr val="0C3B6A"/>
                </a:solidFill>
                <a:latin typeface="Calibri" panose="020F0502020204030204" pitchFamily="34" charset="0"/>
              </a:rPr>
              <a:t> </a:t>
            </a:r>
            <a:r>
              <a:rPr lang="sk-SK" sz="5400" b="1" dirty="0" err="1">
                <a:solidFill>
                  <a:srgbClr val="0C3B6A"/>
                </a:solidFill>
                <a:latin typeface="Calibri" panose="020F0502020204030204" pitchFamily="34" charset="0"/>
              </a:rPr>
              <a:t>květů</a:t>
            </a:r>
            <a:endParaRPr lang="sk-SK" sz="54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3136" y="369368"/>
            <a:ext cx="1366864" cy="473146"/>
          </a:xfrm>
          <a:prstGeom prst="rect">
            <a:avLst/>
          </a:prstGeom>
        </p:spPr>
      </p:pic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9676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pPr/>
              <a:t>12</a:t>
            </a:fld>
            <a:endParaRPr lang="sk-SK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A39BC0E-7CA7-4987-AFAD-94D7AE0AE48C}"/>
              </a:ext>
            </a:extLst>
          </p:cNvPr>
          <p:cNvSpPr txBox="1"/>
          <p:nvPr/>
        </p:nvSpPr>
        <p:spPr>
          <a:xfrm>
            <a:off x="252000" y="396000"/>
            <a:ext cx="6474975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</a:t>
            </a:r>
            <a:r>
              <a:rPr lang="cs-CZ" sz="1600" b="1" cap="small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1 	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Vytváříme vzory</a:t>
            </a:r>
            <a:endParaRPr lang="cs-CZ" sz="24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defTabSz="393700">
              <a:lnSpc>
                <a:spcPts val="1800"/>
              </a:lnSpc>
              <a:tabLst>
                <a:tab pos="1249363" algn="l"/>
              </a:tabLst>
            </a:pPr>
            <a:r>
              <a:rPr lang="cs-CZ" sz="1600" b="1" dirty="0">
                <a:solidFill>
                  <a:srgbClr val="0C3B6A"/>
                </a:solidFill>
                <a:latin typeface="Calibri" panose="020F0502020204030204" pitchFamily="34" charset="0"/>
              </a:rPr>
              <a:t>Bádání </a:t>
            </a:r>
            <a:r>
              <a:rPr lang="en-US" sz="1600" b="1" dirty="0">
                <a:solidFill>
                  <a:srgbClr val="0C3B6A"/>
                </a:solidFill>
                <a:latin typeface="Calibri" panose="020F0502020204030204" pitchFamily="34" charset="0"/>
              </a:rPr>
              <a:t>4</a:t>
            </a:r>
            <a:r>
              <a:rPr lang="cs-CZ" sz="1600" b="1" dirty="0">
                <a:solidFill>
                  <a:srgbClr val="0C3B6A"/>
                </a:solidFill>
                <a:latin typeface="Calibri" panose="020F0502020204030204" pitchFamily="34" charset="0"/>
              </a:rPr>
              <a:t>	</a:t>
            </a:r>
            <a:r>
              <a:rPr lang="sk-SK" sz="1600" b="1" dirty="0" err="1">
                <a:solidFill>
                  <a:srgbClr val="0C3B6A"/>
                </a:solidFill>
                <a:latin typeface="Calibri" panose="020F0502020204030204" pitchFamily="34" charset="0"/>
              </a:rPr>
              <a:t>Další</a:t>
            </a:r>
            <a:r>
              <a:rPr lang="sk-SK" sz="1600" b="1" dirty="0">
                <a:solidFill>
                  <a:srgbClr val="0C3B6A"/>
                </a:solidFill>
                <a:latin typeface="Calibri" panose="020F0502020204030204" pitchFamily="34" charset="0"/>
              </a:rPr>
              <a:t> vzory a nové bloky</a:t>
            </a:r>
            <a:endParaRPr lang="cs-CZ" sz="1600" b="1" cap="small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1658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marL="377100">
              <a:spcAft>
                <a:spcPts val="600"/>
              </a:spcAft>
            </a:pPr>
            <a:endParaRPr lang="sk-SK" sz="1000" dirty="0">
              <a:latin typeface="+mj-lt"/>
              <a:cs typeface="Arial"/>
            </a:endParaRPr>
          </a:p>
          <a:p>
            <a:pPr marL="720000"/>
            <a:r>
              <a:rPr lang="sk-SK" sz="2200" dirty="0">
                <a:cs typeface="Arial"/>
              </a:rPr>
              <a:t>Pokračuj </a:t>
            </a:r>
            <a:r>
              <a:rPr lang="sk-SK" sz="2200" dirty="0" err="1">
                <a:cs typeface="Arial"/>
              </a:rPr>
              <a:t>se</a:t>
            </a:r>
            <a:r>
              <a:rPr lang="sk-SK" sz="2200" dirty="0">
                <a:cs typeface="Arial"/>
              </a:rPr>
              <a:t> </a:t>
            </a:r>
            <a:r>
              <a:rPr lang="sk-SK" sz="2200" dirty="0" err="1">
                <a:cs typeface="Arial"/>
              </a:rPr>
              <a:t>svojí</a:t>
            </a:r>
            <a:r>
              <a:rPr lang="sk-SK" sz="2200" dirty="0">
                <a:cs typeface="Arial"/>
              </a:rPr>
              <a:t> </a:t>
            </a:r>
            <a:r>
              <a:rPr lang="sk-SK" sz="2200" dirty="0" err="1">
                <a:cs typeface="Arial"/>
              </a:rPr>
              <a:t>kopií</a:t>
            </a:r>
            <a:r>
              <a:rPr lang="sk-SK" sz="2200" dirty="0">
                <a:cs typeface="Arial"/>
              </a:rPr>
              <a:t> projektu </a:t>
            </a:r>
            <a:r>
              <a:rPr lang="sk-SK" sz="2200" b="1" dirty="0">
                <a:solidFill>
                  <a:srgbClr val="C00000"/>
                </a:solidFill>
                <a:cs typeface="Arial"/>
              </a:rPr>
              <a:t>14-Vzory </a:t>
            </a:r>
            <a:r>
              <a:rPr lang="sk-SK" sz="2200" b="1" dirty="0" err="1">
                <a:solidFill>
                  <a:srgbClr val="C00000"/>
                </a:solidFill>
                <a:cs typeface="Arial"/>
              </a:rPr>
              <a:t>květy</a:t>
            </a:r>
            <a:endParaRPr lang="sk-SK" sz="2200" dirty="0">
              <a:cs typeface="Arial"/>
            </a:endParaRPr>
          </a:p>
          <a:p>
            <a:pPr marL="377100">
              <a:spcBef>
                <a:spcPts val="300"/>
              </a:spcBef>
            </a:pPr>
            <a:r>
              <a:rPr lang="sk-SK" sz="1400" dirty="0">
                <a:cs typeface="Arial"/>
              </a:rPr>
              <a:t>						- </a:t>
            </a:r>
            <a:r>
              <a:rPr lang="sk-SK" sz="1400" b="1" dirty="0">
                <a:cs typeface="Arial"/>
              </a:rPr>
              <a:t>Ulož </a:t>
            </a:r>
            <a:r>
              <a:rPr lang="sk-SK" sz="1400" b="1" dirty="0" err="1">
                <a:cs typeface="Arial"/>
              </a:rPr>
              <a:t>jako</a:t>
            </a:r>
            <a:r>
              <a:rPr lang="sk-SK" sz="1400" b="1" dirty="0">
                <a:cs typeface="Arial"/>
              </a:rPr>
              <a:t> </a:t>
            </a:r>
            <a:r>
              <a:rPr lang="sk-SK" sz="1400" b="1" dirty="0" err="1">
                <a:cs typeface="Arial"/>
              </a:rPr>
              <a:t>kopii</a:t>
            </a:r>
            <a:r>
              <a:rPr lang="sk-SK" sz="1400" dirty="0">
                <a:cs typeface="Arial"/>
              </a:rPr>
              <a:t> </a:t>
            </a:r>
            <a:r>
              <a:rPr lang="sk-SK" sz="1400" dirty="0" err="1">
                <a:cs typeface="Arial"/>
              </a:rPr>
              <a:t>anebo</a:t>
            </a:r>
            <a:r>
              <a:rPr lang="sk-SK" sz="1400" dirty="0">
                <a:cs typeface="Arial"/>
              </a:rPr>
              <a:t> </a:t>
            </a:r>
            <a:r>
              <a:rPr lang="sk-SK" sz="1400" b="1" dirty="0">
                <a:cs typeface="Arial"/>
              </a:rPr>
              <a:t>Ulož </a:t>
            </a:r>
            <a:r>
              <a:rPr lang="en-US" sz="1400" b="1" dirty="0">
                <a:cs typeface="Arial"/>
              </a:rPr>
              <a:t>do </a:t>
            </a:r>
            <a:r>
              <a:rPr lang="en-US" sz="1400" b="1" dirty="0" err="1">
                <a:cs typeface="Arial"/>
              </a:rPr>
              <a:t>sv</a:t>
            </a:r>
            <a:r>
              <a:rPr lang="sk-SK" sz="1400" b="1" dirty="0" err="1">
                <a:cs typeface="Arial"/>
              </a:rPr>
              <a:t>ého</a:t>
            </a:r>
            <a:r>
              <a:rPr lang="sk-SK" sz="1400" b="1" dirty="0">
                <a:cs typeface="Arial"/>
              </a:rPr>
              <a:t> počítače </a:t>
            </a:r>
            <a:r>
              <a:rPr lang="sk-SK" sz="1400" dirty="0">
                <a:cs typeface="Arial"/>
              </a:rPr>
              <a:t>a </a:t>
            </a:r>
            <a:r>
              <a:rPr lang="sk-SK" sz="1400" dirty="0" err="1">
                <a:cs typeface="Arial"/>
              </a:rPr>
              <a:t>pozměň</a:t>
            </a:r>
            <a:r>
              <a:rPr lang="sk-SK" sz="1400" dirty="0">
                <a:cs typeface="Arial"/>
              </a:rPr>
              <a:t> </a:t>
            </a:r>
            <a:r>
              <a:rPr lang="sk-SK" sz="1400" dirty="0" err="1">
                <a:cs typeface="Arial"/>
              </a:rPr>
              <a:t>jméno</a:t>
            </a:r>
            <a:r>
              <a:rPr lang="sk-SK" sz="1400" dirty="0">
                <a:cs typeface="Arial"/>
              </a:rPr>
              <a:t> projektu</a:t>
            </a: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/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r>
              <a:rPr lang="sk-SK" sz="2200" dirty="0">
                <a:latin typeface="+mj-lt"/>
                <a:cs typeface="Arial"/>
              </a:rPr>
              <a:t>Uprav </a:t>
            </a:r>
            <a:r>
              <a:rPr lang="sk-SK" sz="2200" i="1" dirty="0">
                <a:latin typeface="+mj-lt"/>
                <a:cs typeface="Arial"/>
              </a:rPr>
              <a:t>úvodní </a:t>
            </a:r>
            <a:r>
              <a:rPr lang="sk-SK" sz="2200" i="1" dirty="0" err="1">
                <a:latin typeface="+mj-lt"/>
                <a:cs typeface="Arial"/>
              </a:rPr>
              <a:t>scénář</a:t>
            </a:r>
            <a:r>
              <a:rPr lang="sk-SK" sz="2200" i="1" dirty="0">
                <a:latin typeface="+mj-lt"/>
                <a:cs typeface="Arial"/>
              </a:rPr>
              <a:t> </a:t>
            </a:r>
            <a:r>
              <a:rPr lang="sk-SK" sz="2200" dirty="0">
                <a:latin typeface="+mj-lt"/>
                <a:cs typeface="Arial"/>
              </a:rPr>
              <a:t>tak, aby </a:t>
            </a:r>
            <a:r>
              <a:rPr lang="sk-SK" sz="2200" b="1" dirty="0">
                <a:latin typeface="+mj-lt"/>
                <a:cs typeface="Arial"/>
              </a:rPr>
              <a:t>dlaždice</a:t>
            </a:r>
            <a:r>
              <a:rPr lang="sk-SK" sz="2200" dirty="0">
                <a:latin typeface="+mj-lt"/>
                <a:cs typeface="Arial"/>
              </a:rPr>
              <a:t> začínala blíž k </a:t>
            </a:r>
            <a:r>
              <a:rPr lang="sk-SK" sz="2200" dirty="0" err="1">
                <a:latin typeface="+mj-lt"/>
                <a:cs typeface="Arial"/>
              </a:rPr>
              <a:t>levému</a:t>
            </a:r>
            <a:r>
              <a:rPr lang="sk-SK" sz="2200" dirty="0">
                <a:latin typeface="+mj-lt"/>
                <a:cs typeface="Arial"/>
              </a:rPr>
              <a:t> okraji scény a </a:t>
            </a:r>
            <a:r>
              <a:rPr lang="sk-SK" sz="2200" dirty="0" err="1">
                <a:latin typeface="+mj-lt"/>
                <a:cs typeface="Arial"/>
              </a:rPr>
              <a:t>byla</a:t>
            </a:r>
            <a:r>
              <a:rPr lang="sk-SK" sz="2200" dirty="0">
                <a:latin typeface="+mj-lt"/>
                <a:cs typeface="Arial"/>
              </a:rPr>
              <a:t> natočená </a:t>
            </a:r>
            <a:r>
              <a:rPr lang="sk-SK" sz="2200" dirty="0" err="1">
                <a:latin typeface="+mj-lt"/>
                <a:cs typeface="Arial"/>
              </a:rPr>
              <a:t>směrem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b="1" dirty="0">
                <a:latin typeface="+mj-lt"/>
                <a:cs typeface="Arial"/>
              </a:rPr>
              <a:t>vpravo </a:t>
            </a:r>
            <a:r>
              <a:rPr lang="sk-SK" sz="2200" dirty="0">
                <a:cs typeface="Arial"/>
              </a:rPr>
              <a:t>(</a:t>
            </a:r>
            <a:r>
              <a:rPr lang="sk-SK" sz="2200" dirty="0" err="1">
                <a:cs typeface="Arial"/>
              </a:rPr>
              <a:t>tedy</a:t>
            </a:r>
            <a:r>
              <a:rPr lang="sk-SK" sz="2200" dirty="0">
                <a:cs typeface="Arial"/>
              </a:rPr>
              <a:t> </a:t>
            </a:r>
            <a:r>
              <a:rPr lang="sk-SK" sz="2200" b="1" dirty="0">
                <a:cs typeface="Arial"/>
              </a:rPr>
              <a:t>90</a:t>
            </a:r>
            <a:r>
              <a:rPr lang="sk-SK" sz="2200" dirty="0">
                <a:cs typeface="Arial"/>
              </a:rPr>
              <a:t>)</a:t>
            </a:r>
            <a:r>
              <a:rPr lang="sk-SK" sz="2200" dirty="0">
                <a:latin typeface="+mj-lt"/>
                <a:cs typeface="Arial"/>
              </a:rPr>
              <a:t>.</a:t>
            </a: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3136" y="369368"/>
            <a:ext cx="1366864" cy="47314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2259362" y="3922799"/>
            <a:ext cx="5400199" cy="2153603"/>
          </a:xfrm>
          <a:prstGeom prst="rect">
            <a:avLst/>
          </a:prstGeom>
        </p:spPr>
      </p:pic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9676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pPr/>
              <a:t>13</a:t>
            </a:fld>
            <a:endParaRPr lang="sk-SK" b="1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DBE1C9D-FF81-42E6-B2F6-41DEB16F6C8C}"/>
              </a:ext>
            </a:extLst>
          </p:cNvPr>
          <p:cNvSpPr>
            <a:spLocks noChangeAspect="1"/>
          </p:cNvSpPr>
          <p:nvPr/>
        </p:nvSpPr>
        <p:spPr>
          <a:xfrm>
            <a:off x="874800" y="2932785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CF4CCEB-84C5-4248-9CF8-43AF78D70198}"/>
              </a:ext>
            </a:extLst>
          </p:cNvPr>
          <p:cNvSpPr txBox="1"/>
          <p:nvPr/>
        </p:nvSpPr>
        <p:spPr>
          <a:xfrm>
            <a:off x="100629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1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4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1.4.3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en-US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[</a:t>
            </a:r>
            <a:r>
              <a:rPr lang="sk-SK" sz="2800" b="1" dirty="0" err="1">
                <a:solidFill>
                  <a:srgbClr val="0C3B6A"/>
                </a:solidFill>
                <a:latin typeface="Calibri" panose="020F0502020204030204" pitchFamily="34" charset="0"/>
              </a:rPr>
              <a:t>Rozšíření</a:t>
            </a:r>
            <a:r>
              <a:rPr lang="en-US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] </a:t>
            </a: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Vytváříme řadu květů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0503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marL="720000" indent="-342900">
              <a:spcAft>
                <a:spcPts val="600"/>
              </a:spcAft>
              <a:buFont typeface="Wingdings" charset="2"/>
              <a:buChar char="u"/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r>
              <a:rPr lang="sk-SK" sz="2200" dirty="0" err="1">
                <a:latin typeface="+mj-lt"/>
                <a:cs typeface="Arial"/>
              </a:rPr>
              <a:t>Zvol</a:t>
            </a:r>
            <a:r>
              <a:rPr lang="sk-SK" sz="2200" dirty="0">
                <a:latin typeface="+mj-lt"/>
                <a:cs typeface="Arial"/>
              </a:rPr>
              <a:t> si jeden </a:t>
            </a:r>
            <a:r>
              <a:rPr lang="sk-SK" sz="2200" dirty="0" err="1">
                <a:latin typeface="+mj-lt"/>
                <a:cs typeface="Arial"/>
              </a:rPr>
              <a:t>ze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svých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vzorů-květů</a:t>
            </a:r>
            <a:r>
              <a:rPr lang="sk-SK" sz="2200" dirty="0">
                <a:latin typeface="+mj-lt"/>
                <a:cs typeface="Arial"/>
              </a:rPr>
              <a:t>, definuj pro </a:t>
            </a:r>
            <a:r>
              <a:rPr lang="sk-SK" sz="2200" dirty="0" err="1">
                <a:latin typeface="+mj-lt"/>
                <a:cs typeface="Arial"/>
              </a:rPr>
              <a:t>něj</a:t>
            </a:r>
            <a:r>
              <a:rPr lang="sk-SK" sz="2200" dirty="0">
                <a:latin typeface="+mj-lt"/>
                <a:cs typeface="Arial"/>
              </a:rPr>
              <a:t> nový blok </a:t>
            </a:r>
            <a:r>
              <a:rPr lang="sk-SK" sz="2200" b="1" dirty="0" err="1">
                <a:solidFill>
                  <a:srgbClr val="FA1D31"/>
                </a:solidFill>
                <a:latin typeface="+mj-lt"/>
                <a:cs typeface="Arial"/>
              </a:rPr>
              <a:t>nejhezčí</a:t>
            </a:r>
            <a:r>
              <a:rPr lang="sk-SK" sz="2200" b="1" dirty="0">
                <a:solidFill>
                  <a:srgbClr val="FA1D31"/>
                </a:solidFill>
                <a:latin typeface="+mj-lt"/>
                <a:cs typeface="Arial"/>
              </a:rPr>
              <a:t> </a:t>
            </a:r>
            <a:r>
              <a:rPr lang="sk-SK" sz="2200" b="1" dirty="0" err="1">
                <a:solidFill>
                  <a:srgbClr val="FA1D31"/>
                </a:solidFill>
                <a:latin typeface="+mj-lt"/>
                <a:cs typeface="Arial"/>
              </a:rPr>
              <a:t>květ</a:t>
            </a:r>
            <a:r>
              <a:rPr lang="sk-SK" sz="2200" dirty="0">
                <a:latin typeface="+mj-lt"/>
                <a:cs typeface="Arial"/>
              </a:rPr>
              <a:t> a </a:t>
            </a:r>
            <a:r>
              <a:rPr lang="sk-SK" sz="2200" dirty="0" err="1">
                <a:latin typeface="+mj-lt"/>
                <a:cs typeface="Arial"/>
              </a:rPr>
              <a:t>vytvoř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scénář</a:t>
            </a:r>
            <a:r>
              <a:rPr lang="sk-SK" sz="2200" dirty="0">
                <a:latin typeface="+mj-lt"/>
                <a:cs typeface="Arial"/>
              </a:rPr>
              <a:t>, </a:t>
            </a:r>
            <a:r>
              <a:rPr lang="sk-SK" sz="2200" dirty="0" err="1">
                <a:latin typeface="+mj-lt"/>
                <a:cs typeface="Arial"/>
              </a:rPr>
              <a:t>který</a:t>
            </a:r>
            <a:r>
              <a:rPr lang="sk-SK" sz="2200" dirty="0">
                <a:latin typeface="+mj-lt"/>
                <a:cs typeface="Arial"/>
              </a:rPr>
              <a:t> ho použije spolu s </a:t>
            </a:r>
            <a:r>
              <a:rPr lang="sk-SK" sz="2200" dirty="0" err="1">
                <a:latin typeface="+mj-lt"/>
                <a:cs typeface="Arial"/>
              </a:rPr>
              <a:t>blokem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b="1" dirty="0" err="1">
                <a:solidFill>
                  <a:srgbClr val="2D5FEF"/>
                </a:solidFill>
                <a:latin typeface="+mj-lt"/>
                <a:cs typeface="Arial"/>
              </a:rPr>
              <a:t>dopředu</a:t>
            </a:r>
            <a:r>
              <a:rPr lang="sk-SK" sz="2200" b="1" dirty="0">
                <a:solidFill>
                  <a:srgbClr val="2D5FEF"/>
                </a:solidFill>
                <a:latin typeface="+mj-lt"/>
                <a:cs typeface="Arial"/>
              </a:rPr>
              <a:t> o 115 </a:t>
            </a:r>
            <a:r>
              <a:rPr lang="sk-SK" sz="2200" b="1" dirty="0" err="1">
                <a:solidFill>
                  <a:srgbClr val="2D5FEF"/>
                </a:solidFill>
                <a:latin typeface="+mj-lt"/>
                <a:cs typeface="Arial"/>
              </a:rPr>
              <a:t>kroků</a:t>
            </a:r>
            <a:r>
              <a:rPr lang="sk-SK" sz="2200" dirty="0">
                <a:latin typeface="+mj-lt"/>
                <a:cs typeface="Arial"/>
              </a:rPr>
              <a:t>.</a:t>
            </a: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Bef>
                <a:spcPts val="1800"/>
              </a:spcBef>
              <a:spcAft>
                <a:spcPts val="600"/>
              </a:spcAft>
            </a:pPr>
            <a:r>
              <a:rPr lang="sk-SK" sz="2200" dirty="0" err="1">
                <a:latin typeface="+mj-lt"/>
                <a:cs typeface="Arial"/>
              </a:rPr>
              <a:t>Přidej</a:t>
            </a:r>
            <a:r>
              <a:rPr lang="sk-SK" sz="2200" dirty="0">
                <a:latin typeface="+mj-lt"/>
                <a:cs typeface="Arial"/>
              </a:rPr>
              <a:t> kolem tohoto </a:t>
            </a:r>
            <a:r>
              <a:rPr lang="sk-SK" sz="2200" dirty="0" err="1">
                <a:latin typeface="+mj-lt"/>
                <a:cs typeface="Arial"/>
              </a:rPr>
              <a:t>scénáře</a:t>
            </a:r>
            <a:r>
              <a:rPr lang="sk-SK" sz="2200" dirty="0">
                <a:latin typeface="+mj-lt"/>
                <a:cs typeface="Arial"/>
              </a:rPr>
              <a:t> blok </a:t>
            </a:r>
            <a:r>
              <a:rPr lang="sk-SK" sz="2200" b="1" dirty="0">
                <a:solidFill>
                  <a:srgbClr val="FA6201"/>
                </a:solidFill>
                <a:latin typeface="+mj-lt"/>
                <a:cs typeface="Arial"/>
              </a:rPr>
              <a:t>opakuj _ krát</a:t>
            </a:r>
            <a:r>
              <a:rPr lang="sk-SK" sz="2200" dirty="0">
                <a:latin typeface="+mj-lt"/>
                <a:cs typeface="Arial"/>
              </a:rPr>
              <a:t>.</a:t>
            </a: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3136" y="369368"/>
            <a:ext cx="1366864" cy="47314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3626677" y="2949656"/>
            <a:ext cx="2048828" cy="106299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9487" y="4951823"/>
            <a:ext cx="4448175" cy="990600"/>
          </a:xfrm>
          <a:prstGeom prst="rect">
            <a:avLst/>
          </a:prstGeom>
        </p:spPr>
      </p:pic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9676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pPr/>
              <a:t>14</a:t>
            </a:fld>
            <a:endParaRPr lang="sk-SK" b="1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A00F2B7-7E71-4AC1-903A-7641EA62B98B}"/>
              </a:ext>
            </a:extLst>
          </p:cNvPr>
          <p:cNvSpPr>
            <a:spLocks noChangeAspect="1"/>
          </p:cNvSpPr>
          <p:nvPr/>
        </p:nvSpPr>
        <p:spPr>
          <a:xfrm>
            <a:off x="874800" y="1775450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2DF3AC4-AE39-4730-B91A-134DD01E3E67}"/>
              </a:ext>
            </a:extLst>
          </p:cNvPr>
          <p:cNvSpPr>
            <a:spLocks noChangeAspect="1"/>
          </p:cNvSpPr>
          <p:nvPr/>
        </p:nvSpPr>
        <p:spPr>
          <a:xfrm>
            <a:off x="874800" y="4324050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2A3C84-6F6E-4017-94EC-38C0F4CC7C8D}"/>
              </a:ext>
            </a:extLst>
          </p:cNvPr>
          <p:cNvSpPr txBox="1"/>
          <p:nvPr/>
        </p:nvSpPr>
        <p:spPr>
          <a:xfrm>
            <a:off x="100629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1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4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1.4.3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en-US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[</a:t>
            </a:r>
            <a:r>
              <a:rPr lang="sk-SK" sz="2800" b="1" dirty="0" err="1">
                <a:solidFill>
                  <a:srgbClr val="0C3B6A"/>
                </a:solidFill>
                <a:latin typeface="Calibri" panose="020F0502020204030204" pitchFamily="34" charset="0"/>
              </a:rPr>
              <a:t>Rozšíření</a:t>
            </a:r>
            <a:r>
              <a:rPr lang="en-US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] </a:t>
            </a: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Vytváříme řadu květů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4731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marL="108000">
              <a:spcAft>
                <a:spcPts val="600"/>
              </a:spcAft>
            </a:pPr>
            <a:r>
              <a:rPr lang="sk-SK" sz="3200" b="1" dirty="0">
                <a:solidFill>
                  <a:schemeClr val="accent1">
                    <a:lumMod val="50000"/>
                  </a:schemeClr>
                </a:solidFill>
                <a:cs typeface="Arial"/>
              </a:rPr>
              <a:t>Diskutujeme</a:t>
            </a:r>
          </a:p>
          <a:p>
            <a:pPr>
              <a:spcAft>
                <a:spcPts val="600"/>
              </a:spcAft>
            </a:pPr>
            <a:endParaRPr lang="sk-SK" sz="2800" dirty="0">
              <a:cs typeface="Arial"/>
            </a:endParaRPr>
          </a:p>
          <a:p>
            <a:pPr marL="720000">
              <a:spcBef>
                <a:spcPts val="1800"/>
              </a:spcBef>
              <a:buClr>
                <a:srgbClr val="0070C0"/>
              </a:buClr>
            </a:pPr>
            <a:r>
              <a:rPr lang="sk-SK" sz="2200" dirty="0" err="1">
                <a:cs typeface="Arial"/>
              </a:rPr>
              <a:t>Podařilo</a:t>
            </a:r>
            <a:r>
              <a:rPr lang="sk-SK" sz="2200" dirty="0">
                <a:cs typeface="Arial"/>
              </a:rPr>
              <a:t> </a:t>
            </a:r>
            <a:r>
              <a:rPr lang="sk-SK" sz="2200" dirty="0" err="1">
                <a:cs typeface="Arial"/>
              </a:rPr>
              <a:t>se</a:t>
            </a:r>
            <a:r>
              <a:rPr lang="sk-SK" sz="2200" dirty="0">
                <a:cs typeface="Arial"/>
              </a:rPr>
              <a:t> ti </a:t>
            </a:r>
            <a:r>
              <a:rPr lang="sk-SK" sz="2200" dirty="0" err="1">
                <a:cs typeface="Arial"/>
              </a:rPr>
              <a:t>naprogramovat</a:t>
            </a:r>
            <a:r>
              <a:rPr lang="sk-SK" sz="2200" dirty="0">
                <a:cs typeface="Arial"/>
              </a:rPr>
              <a:t> vzor </a:t>
            </a:r>
            <a:r>
              <a:rPr lang="sk-SK" sz="2200" dirty="0" err="1">
                <a:cs typeface="Arial"/>
              </a:rPr>
              <a:t>ze</a:t>
            </a:r>
            <a:r>
              <a:rPr lang="sk-SK" sz="2200" dirty="0">
                <a:cs typeface="Arial"/>
              </a:rPr>
              <a:t> </a:t>
            </a:r>
            <a:r>
              <a:rPr lang="sk-SK" sz="2200" dirty="0" err="1">
                <a:cs typeface="Arial"/>
              </a:rPr>
              <a:t>čtyř</a:t>
            </a:r>
            <a:r>
              <a:rPr lang="sk-SK" sz="2200" dirty="0">
                <a:cs typeface="Arial"/>
              </a:rPr>
              <a:t> </a:t>
            </a:r>
            <a:r>
              <a:rPr lang="sk-SK" sz="2200" dirty="0" err="1">
                <a:cs typeface="Arial"/>
              </a:rPr>
              <a:t>opakujících</a:t>
            </a:r>
            <a:r>
              <a:rPr lang="sk-SK" sz="2200" dirty="0">
                <a:cs typeface="Arial"/>
              </a:rPr>
              <a:t> </a:t>
            </a:r>
            <a:r>
              <a:rPr lang="sk-SK" sz="2200" dirty="0" err="1">
                <a:cs typeface="Arial"/>
              </a:rPr>
              <a:t>se</a:t>
            </a:r>
            <a:r>
              <a:rPr lang="sk-SK" sz="2200" dirty="0">
                <a:cs typeface="Arial"/>
              </a:rPr>
              <a:t> </a:t>
            </a:r>
            <a:r>
              <a:rPr lang="sk-SK" sz="2200" dirty="0" err="1">
                <a:cs typeface="Arial"/>
              </a:rPr>
              <a:t>květových</a:t>
            </a:r>
            <a:r>
              <a:rPr lang="sk-SK" sz="2200" dirty="0">
                <a:cs typeface="Arial"/>
              </a:rPr>
              <a:t> </a:t>
            </a:r>
            <a:r>
              <a:rPr lang="sk-SK" sz="2200" dirty="0" err="1">
                <a:cs typeface="Arial"/>
              </a:rPr>
              <a:t>vzorů</a:t>
            </a:r>
            <a:r>
              <a:rPr lang="sk-SK" sz="2200" dirty="0">
                <a:cs typeface="Arial"/>
              </a:rPr>
              <a:t>?</a:t>
            </a:r>
          </a:p>
          <a:p>
            <a:pPr marL="720000">
              <a:spcBef>
                <a:spcPts val="600"/>
              </a:spcBef>
              <a:spcAft>
                <a:spcPts val="4200"/>
              </a:spcAft>
              <a:buClr>
                <a:srgbClr val="0070C0"/>
              </a:buClr>
            </a:pPr>
            <a:r>
              <a:rPr lang="sk-SK" sz="2200" dirty="0" err="1">
                <a:cs typeface="Arial"/>
              </a:rPr>
              <a:t>Co</a:t>
            </a:r>
            <a:r>
              <a:rPr lang="sk-SK" sz="2200" dirty="0">
                <a:cs typeface="Arial"/>
              </a:rPr>
              <a:t> </a:t>
            </a:r>
            <a:r>
              <a:rPr lang="sk-SK" sz="2200" dirty="0" err="1">
                <a:cs typeface="Arial"/>
              </a:rPr>
              <a:t>bys</a:t>
            </a:r>
            <a:r>
              <a:rPr lang="sk-SK" sz="2200" dirty="0">
                <a:cs typeface="Arial"/>
              </a:rPr>
              <a:t> </a:t>
            </a:r>
            <a:r>
              <a:rPr lang="sk-SK" sz="2200" dirty="0" err="1">
                <a:cs typeface="Arial"/>
              </a:rPr>
              <a:t>řekl</a:t>
            </a:r>
            <a:r>
              <a:rPr lang="sk-SK" sz="2200" dirty="0">
                <a:cs typeface="Arial"/>
              </a:rPr>
              <a:t> na </a:t>
            </a:r>
            <a:r>
              <a:rPr lang="sk-SK" sz="2200" dirty="0" err="1">
                <a:cs typeface="Arial"/>
              </a:rPr>
              <a:t>šest</a:t>
            </a:r>
            <a:r>
              <a:rPr lang="sk-SK" sz="2200" dirty="0">
                <a:cs typeface="Arial"/>
              </a:rPr>
              <a:t> </a:t>
            </a:r>
            <a:r>
              <a:rPr lang="sk-SK" sz="2200" dirty="0" err="1">
                <a:cs typeface="Arial"/>
              </a:rPr>
              <a:t>květů</a:t>
            </a:r>
            <a:r>
              <a:rPr lang="sk-SK" sz="2200" dirty="0">
                <a:cs typeface="Arial"/>
              </a:rPr>
              <a:t> </a:t>
            </a:r>
            <a:r>
              <a:rPr lang="sk-SK" sz="2200" dirty="0" err="1">
                <a:cs typeface="Arial"/>
              </a:rPr>
              <a:t>ve</a:t>
            </a:r>
            <a:r>
              <a:rPr lang="sk-SK" sz="2200" dirty="0">
                <a:cs typeface="Arial"/>
              </a:rPr>
              <a:t> </a:t>
            </a:r>
            <a:r>
              <a:rPr lang="sk-SK" sz="2200" dirty="0" err="1">
                <a:cs typeface="Arial"/>
              </a:rPr>
              <a:t>dvou</a:t>
            </a:r>
            <a:r>
              <a:rPr lang="sk-SK" sz="2200" dirty="0">
                <a:cs typeface="Arial"/>
              </a:rPr>
              <a:t> </a:t>
            </a:r>
            <a:r>
              <a:rPr lang="sk-SK" sz="2200" dirty="0" err="1">
                <a:cs typeface="Arial"/>
              </a:rPr>
              <a:t>řadách</a:t>
            </a:r>
            <a:r>
              <a:rPr lang="sk-SK" sz="2200" dirty="0">
                <a:cs typeface="Arial"/>
              </a:rPr>
              <a:t> po </a:t>
            </a:r>
            <a:r>
              <a:rPr lang="sk-SK" sz="2200" dirty="0" err="1">
                <a:cs typeface="Arial"/>
              </a:rPr>
              <a:t>třech</a:t>
            </a:r>
            <a:r>
              <a:rPr lang="sk-SK" sz="2200" dirty="0">
                <a:cs typeface="Arial"/>
              </a:rPr>
              <a:t>?</a:t>
            </a:r>
          </a:p>
          <a:p>
            <a:pPr marL="720000">
              <a:spcAft>
                <a:spcPts val="1200"/>
              </a:spcAft>
              <a:buClr>
                <a:srgbClr val="C00000"/>
              </a:buClr>
            </a:pPr>
            <a:r>
              <a:rPr lang="sk-SK" sz="2200" dirty="0">
                <a:cs typeface="Arial"/>
              </a:rPr>
              <a:t>Jak </a:t>
            </a:r>
            <a:r>
              <a:rPr lang="sk-SK" sz="2200" dirty="0" err="1">
                <a:cs typeface="Arial"/>
              </a:rPr>
              <a:t>jsi</a:t>
            </a:r>
            <a:r>
              <a:rPr lang="sk-SK" sz="2200" dirty="0">
                <a:cs typeface="Arial"/>
              </a:rPr>
              <a:t> dokázal </a:t>
            </a:r>
            <a:r>
              <a:rPr lang="sk-SK" sz="2200" dirty="0" err="1">
                <a:cs typeface="Arial"/>
              </a:rPr>
              <a:t>najít</a:t>
            </a:r>
            <a:r>
              <a:rPr lang="sk-SK" sz="2200" dirty="0">
                <a:cs typeface="Arial"/>
              </a:rPr>
              <a:t> </a:t>
            </a:r>
            <a:r>
              <a:rPr lang="sk-SK" sz="2200" dirty="0" err="1">
                <a:cs typeface="Arial"/>
              </a:rPr>
              <a:t>přesnou</a:t>
            </a:r>
            <a:r>
              <a:rPr lang="sk-SK" sz="2200" dirty="0">
                <a:cs typeface="Arial"/>
              </a:rPr>
              <a:t> </a:t>
            </a:r>
            <a:r>
              <a:rPr lang="sk-SK" sz="2200" dirty="0" err="1">
                <a:cs typeface="Arial"/>
              </a:rPr>
              <a:t>pozici</a:t>
            </a:r>
            <a:r>
              <a:rPr lang="sk-SK" sz="2200" dirty="0">
                <a:cs typeface="Arial"/>
              </a:rPr>
              <a:t> (</a:t>
            </a:r>
            <a:r>
              <a:rPr lang="sk-SK" sz="2200" dirty="0" err="1">
                <a:cs typeface="Arial"/>
              </a:rPr>
              <a:t>tedy</a:t>
            </a:r>
            <a:r>
              <a:rPr lang="sk-SK" sz="2200" dirty="0">
                <a:cs typeface="Arial"/>
              </a:rPr>
              <a:t> </a:t>
            </a:r>
            <a:r>
              <a:rPr lang="sk-SK" sz="2200" dirty="0" err="1">
                <a:cs typeface="Arial"/>
              </a:rPr>
              <a:t>správné</a:t>
            </a:r>
            <a:r>
              <a:rPr lang="sk-SK" sz="2200" dirty="0">
                <a:cs typeface="Arial"/>
              </a:rPr>
              <a:t> </a:t>
            </a:r>
            <a:r>
              <a:rPr lang="sk-SK" sz="2200" b="1" dirty="0">
                <a:solidFill>
                  <a:srgbClr val="2D5FEF"/>
                </a:solidFill>
                <a:cs typeface="Arial"/>
              </a:rPr>
              <a:t>x</a:t>
            </a:r>
            <a:r>
              <a:rPr lang="sk-SK" sz="2200" dirty="0">
                <a:cs typeface="Arial"/>
              </a:rPr>
              <a:t> a </a:t>
            </a:r>
            <a:r>
              <a:rPr lang="sk-SK" sz="2200" b="1" dirty="0">
                <a:solidFill>
                  <a:srgbClr val="2D5FEF"/>
                </a:solidFill>
                <a:cs typeface="Arial"/>
              </a:rPr>
              <a:t>y</a:t>
            </a:r>
            <a:r>
              <a:rPr lang="sk-SK" sz="2200" dirty="0">
                <a:cs typeface="Arial"/>
              </a:rPr>
              <a:t> ) </a:t>
            </a:r>
            <a:r>
              <a:rPr lang="sk-SK" sz="2200" dirty="0" err="1">
                <a:cs typeface="Arial"/>
              </a:rPr>
              <a:t>začátečního</a:t>
            </a:r>
            <a:r>
              <a:rPr lang="sk-SK" sz="2200" dirty="0">
                <a:cs typeface="Arial"/>
              </a:rPr>
              <a:t> bodu pro </a:t>
            </a:r>
            <a:r>
              <a:rPr lang="sk-SK" sz="2200" dirty="0" err="1">
                <a:cs typeface="Arial"/>
              </a:rPr>
              <a:t>svůj</a:t>
            </a:r>
            <a:r>
              <a:rPr lang="sk-SK" sz="2200" dirty="0">
                <a:cs typeface="Arial"/>
              </a:rPr>
              <a:t> vlastní vzor?</a:t>
            </a:r>
            <a:br>
              <a:rPr lang="sk-SK" sz="2200" dirty="0">
                <a:cs typeface="Arial"/>
              </a:rPr>
            </a:br>
            <a:endParaRPr lang="sk-SK" sz="2200" dirty="0">
              <a:cs typeface="Arial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3136" y="369368"/>
            <a:ext cx="1366864" cy="473146"/>
          </a:xfrm>
          <a:prstGeom prst="rect">
            <a:avLst/>
          </a:prstGeom>
        </p:spPr>
      </p:pic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9676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pPr/>
              <a:t>15</a:t>
            </a:fld>
            <a:endParaRPr lang="sk-SK" b="1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48F4B31-9748-4307-A38C-6954202948FF}"/>
              </a:ext>
            </a:extLst>
          </p:cNvPr>
          <p:cNvSpPr/>
          <p:nvPr/>
        </p:nvSpPr>
        <p:spPr>
          <a:xfrm>
            <a:off x="875098" y="2679904"/>
            <a:ext cx="210816" cy="205630"/>
          </a:xfrm>
          <a:prstGeom prst="ellipse">
            <a:avLst/>
          </a:prstGeom>
          <a:solidFill>
            <a:srgbClr val="4A6CD4"/>
          </a:solidFill>
          <a:ln w="34925">
            <a:solidFill>
              <a:srgbClr val="4A6CD4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B5B3944-6B7A-48AD-9BDA-A98D548FBC73}"/>
              </a:ext>
            </a:extLst>
          </p:cNvPr>
          <p:cNvSpPr/>
          <p:nvPr/>
        </p:nvSpPr>
        <p:spPr>
          <a:xfrm>
            <a:off x="875098" y="3395200"/>
            <a:ext cx="210816" cy="205630"/>
          </a:xfrm>
          <a:prstGeom prst="ellipse">
            <a:avLst/>
          </a:prstGeom>
          <a:solidFill>
            <a:srgbClr val="4A6CD4"/>
          </a:solidFill>
          <a:ln w="34925">
            <a:solidFill>
              <a:srgbClr val="4A6CD4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40A7CBA-212F-4856-A502-E60087B51A54}"/>
              </a:ext>
            </a:extLst>
          </p:cNvPr>
          <p:cNvSpPr/>
          <p:nvPr/>
        </p:nvSpPr>
        <p:spPr>
          <a:xfrm>
            <a:off x="874949" y="4284037"/>
            <a:ext cx="210816" cy="205630"/>
          </a:xfrm>
          <a:prstGeom prst="ellipse">
            <a:avLst/>
          </a:prstGeom>
          <a:solidFill>
            <a:srgbClr val="C00000"/>
          </a:solidFill>
          <a:ln w="34925">
            <a:solidFill>
              <a:srgbClr val="C00000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3FA2352-94EA-45F1-A5B6-4AFFB60B7D05}"/>
              </a:ext>
            </a:extLst>
          </p:cNvPr>
          <p:cNvSpPr txBox="1"/>
          <p:nvPr/>
        </p:nvSpPr>
        <p:spPr>
          <a:xfrm>
            <a:off x="100629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1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4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1.4.3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en-US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[</a:t>
            </a:r>
            <a:r>
              <a:rPr lang="sk-SK" sz="2800" b="1" dirty="0" err="1">
                <a:solidFill>
                  <a:srgbClr val="0C3B6A"/>
                </a:solidFill>
                <a:latin typeface="Calibri" panose="020F0502020204030204" pitchFamily="34" charset="0"/>
              </a:rPr>
              <a:t>Rozšíření</a:t>
            </a:r>
            <a:r>
              <a:rPr lang="en-US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] </a:t>
            </a: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Vytváříme řadu květů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705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algn="ctr"/>
            <a:endParaRPr lang="sk-SK" sz="700" b="1" cap="small" dirty="0">
              <a:latin typeface="+mj-lt"/>
            </a:endParaRPr>
          </a:p>
          <a:p>
            <a:pPr algn="ctr">
              <a:spcBef>
                <a:spcPts val="600"/>
              </a:spcBef>
            </a:pPr>
            <a:endParaRPr lang="sk-SK" sz="2800" b="1" cap="small" dirty="0">
              <a:latin typeface="+mj-lt"/>
            </a:endParaRPr>
          </a:p>
          <a:p>
            <a:pPr algn="ctr">
              <a:spcBef>
                <a:spcPts val="600"/>
              </a:spcBef>
            </a:pPr>
            <a:endParaRPr lang="sk-SK" sz="2800" b="1" cap="small" dirty="0">
              <a:latin typeface="+mj-lt"/>
            </a:endParaRPr>
          </a:p>
          <a:p>
            <a:pPr algn="ctr">
              <a:spcBef>
                <a:spcPts val="2400"/>
              </a:spcBef>
            </a:pPr>
            <a:r>
              <a:rPr lang="sk-SK" sz="2800" b="1" cap="small" dirty="0">
                <a:solidFill>
                  <a:srgbClr val="C00000"/>
                </a:solidFill>
                <a:latin typeface="Calibri" panose="020F0502020204030204" pitchFamily="34" charset="0"/>
              </a:rPr>
              <a:t>Aktivita 1.4.4 [</a:t>
            </a:r>
            <a:r>
              <a:rPr lang="sk-SK" sz="2800" b="1" cap="small" dirty="0" err="1">
                <a:solidFill>
                  <a:srgbClr val="C00000"/>
                </a:solidFill>
                <a:latin typeface="Calibri" panose="020F0502020204030204" pitchFamily="34" charset="0"/>
              </a:rPr>
              <a:t>Rozšíření</a:t>
            </a:r>
            <a:r>
              <a:rPr lang="sk-SK" sz="2800" b="1" cap="small" dirty="0">
                <a:solidFill>
                  <a:srgbClr val="C00000"/>
                </a:solidFill>
                <a:latin typeface="Calibri" panose="020F0502020204030204" pitchFamily="34" charset="0"/>
              </a:rPr>
              <a:t>]</a:t>
            </a:r>
            <a:br>
              <a:rPr lang="sk-SK" sz="2800" b="1" cap="small" dirty="0">
                <a:solidFill>
                  <a:srgbClr val="C00000"/>
                </a:solidFill>
                <a:latin typeface="Calibri" panose="020F0502020204030204" pitchFamily="34" charset="0"/>
              </a:rPr>
            </a:br>
            <a:r>
              <a:rPr lang="sk-SK" sz="5400" b="1" dirty="0" err="1">
                <a:solidFill>
                  <a:srgbClr val="0C3B6A"/>
                </a:solidFill>
                <a:latin typeface="Calibri" panose="020F0502020204030204" pitchFamily="34" charset="0"/>
              </a:rPr>
              <a:t>Květy</a:t>
            </a:r>
            <a:r>
              <a:rPr lang="sk-SK" sz="5400" b="1" dirty="0">
                <a:solidFill>
                  <a:srgbClr val="0C3B6A"/>
                </a:solidFill>
                <a:latin typeface="Calibri" panose="020F0502020204030204" pitchFamily="34" charset="0"/>
              </a:rPr>
              <a:t> </a:t>
            </a:r>
            <a:r>
              <a:rPr lang="sk-SK" sz="5400" b="1" dirty="0" err="1">
                <a:solidFill>
                  <a:srgbClr val="0C3B6A"/>
                </a:solidFill>
                <a:latin typeface="Calibri" panose="020F0502020204030204" pitchFamily="34" charset="0"/>
              </a:rPr>
              <a:t>květů</a:t>
            </a:r>
            <a:endParaRPr lang="sk-SK" sz="5400" b="1" dirty="0">
              <a:solidFill>
                <a:srgbClr val="0C3B6A"/>
              </a:solidFill>
              <a:latin typeface="Calibri" panose="020F0502020204030204" pitchFamily="34" charset="0"/>
            </a:endParaRPr>
          </a:p>
          <a:p>
            <a:endParaRPr lang="sk-SK" sz="2400" b="1" dirty="0">
              <a:latin typeface="+mj-lt"/>
              <a:cs typeface="Arial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3136" y="369368"/>
            <a:ext cx="1366864" cy="473146"/>
          </a:xfrm>
          <a:prstGeom prst="rect">
            <a:avLst/>
          </a:prstGeom>
        </p:spPr>
      </p:pic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9676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pPr/>
              <a:t>16</a:t>
            </a:fld>
            <a:endParaRPr lang="sk-SK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41166C-B488-445E-9402-DA43A9EDE69C}"/>
              </a:ext>
            </a:extLst>
          </p:cNvPr>
          <p:cNvSpPr txBox="1"/>
          <p:nvPr/>
        </p:nvSpPr>
        <p:spPr>
          <a:xfrm>
            <a:off x="252000" y="396000"/>
            <a:ext cx="6474975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</a:t>
            </a:r>
            <a:r>
              <a:rPr lang="cs-CZ" sz="1600" b="1" cap="small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1 	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Vytváříme vzory</a:t>
            </a:r>
            <a:endParaRPr lang="cs-CZ" sz="24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defTabSz="393700">
              <a:lnSpc>
                <a:spcPts val="1800"/>
              </a:lnSpc>
              <a:tabLst>
                <a:tab pos="1249363" algn="l"/>
              </a:tabLst>
            </a:pPr>
            <a:r>
              <a:rPr lang="cs-CZ" sz="1600" b="1" dirty="0">
                <a:solidFill>
                  <a:srgbClr val="0C3B6A"/>
                </a:solidFill>
                <a:latin typeface="Calibri" panose="020F0502020204030204" pitchFamily="34" charset="0"/>
              </a:rPr>
              <a:t>Bádání </a:t>
            </a:r>
            <a:r>
              <a:rPr lang="en-US" sz="1600" b="1" dirty="0">
                <a:solidFill>
                  <a:srgbClr val="0C3B6A"/>
                </a:solidFill>
                <a:latin typeface="Calibri" panose="020F0502020204030204" pitchFamily="34" charset="0"/>
              </a:rPr>
              <a:t>4</a:t>
            </a:r>
            <a:r>
              <a:rPr lang="cs-CZ" sz="1600" b="1" dirty="0">
                <a:solidFill>
                  <a:srgbClr val="0C3B6A"/>
                </a:solidFill>
                <a:latin typeface="Calibri" panose="020F0502020204030204" pitchFamily="34" charset="0"/>
              </a:rPr>
              <a:t>	</a:t>
            </a:r>
            <a:r>
              <a:rPr lang="sk-SK" sz="1600" b="1" dirty="0" err="1">
                <a:solidFill>
                  <a:srgbClr val="0C3B6A"/>
                </a:solidFill>
                <a:latin typeface="Calibri" panose="020F0502020204030204" pitchFamily="34" charset="0"/>
              </a:rPr>
              <a:t>Další</a:t>
            </a:r>
            <a:r>
              <a:rPr lang="sk-SK" sz="1600" b="1" dirty="0">
                <a:solidFill>
                  <a:srgbClr val="0C3B6A"/>
                </a:solidFill>
                <a:latin typeface="Calibri" panose="020F0502020204030204" pitchFamily="34" charset="0"/>
              </a:rPr>
              <a:t> vzory a nové bloky</a:t>
            </a:r>
            <a:endParaRPr lang="cs-CZ" sz="1600" b="1" cap="small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64508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marL="341100" algn="ctr"/>
            <a:endParaRPr lang="sk-SK" sz="400" dirty="0">
              <a:cs typeface="Arial"/>
            </a:endParaRPr>
          </a:p>
          <a:p>
            <a:pPr marL="720000"/>
            <a:r>
              <a:rPr lang="sk-SK" sz="2200" dirty="0">
                <a:cs typeface="Arial"/>
              </a:rPr>
              <a:t>Pokračuj </a:t>
            </a:r>
            <a:r>
              <a:rPr lang="sk-SK" sz="2200" dirty="0" err="1">
                <a:cs typeface="Arial"/>
              </a:rPr>
              <a:t>se</a:t>
            </a:r>
            <a:r>
              <a:rPr lang="sk-SK" sz="2200" dirty="0">
                <a:cs typeface="Arial"/>
              </a:rPr>
              <a:t> </a:t>
            </a:r>
            <a:r>
              <a:rPr lang="sk-SK" sz="2200" dirty="0" err="1">
                <a:cs typeface="Arial"/>
              </a:rPr>
              <a:t>svojí</a:t>
            </a:r>
            <a:r>
              <a:rPr lang="sk-SK" sz="2200" dirty="0">
                <a:cs typeface="Arial"/>
              </a:rPr>
              <a:t> </a:t>
            </a:r>
            <a:r>
              <a:rPr lang="sk-SK" sz="2200" dirty="0" err="1">
                <a:cs typeface="Arial"/>
              </a:rPr>
              <a:t>kopií</a:t>
            </a:r>
            <a:r>
              <a:rPr lang="sk-SK" sz="2200" dirty="0">
                <a:cs typeface="Arial"/>
              </a:rPr>
              <a:t> projektu </a:t>
            </a:r>
            <a:r>
              <a:rPr lang="sk-SK" sz="2200" b="1" dirty="0">
                <a:solidFill>
                  <a:srgbClr val="C00000"/>
                </a:solidFill>
                <a:cs typeface="Arial"/>
              </a:rPr>
              <a:t>14-Vzory </a:t>
            </a:r>
            <a:r>
              <a:rPr lang="sk-SK" sz="2200" b="1" dirty="0" err="1">
                <a:solidFill>
                  <a:srgbClr val="C00000"/>
                </a:solidFill>
                <a:cs typeface="Arial"/>
              </a:rPr>
              <a:t>květy</a:t>
            </a:r>
            <a:endParaRPr lang="sk-SK" sz="2200" dirty="0">
              <a:cs typeface="Arial"/>
            </a:endParaRPr>
          </a:p>
          <a:p>
            <a:pPr marL="377100">
              <a:spcBef>
                <a:spcPts val="300"/>
              </a:spcBef>
              <a:spcAft>
                <a:spcPts val="300"/>
              </a:spcAft>
            </a:pPr>
            <a:r>
              <a:rPr lang="sk-SK" sz="1400" dirty="0">
                <a:cs typeface="Arial"/>
              </a:rPr>
              <a:t>						- </a:t>
            </a:r>
            <a:r>
              <a:rPr lang="sk-SK" sz="1400" b="1" dirty="0">
                <a:cs typeface="Arial"/>
              </a:rPr>
              <a:t>Ulož </a:t>
            </a:r>
            <a:r>
              <a:rPr lang="sk-SK" sz="1400" b="1" dirty="0" err="1">
                <a:cs typeface="Arial"/>
              </a:rPr>
              <a:t>jako</a:t>
            </a:r>
            <a:r>
              <a:rPr lang="sk-SK" sz="1400" b="1" dirty="0">
                <a:cs typeface="Arial"/>
              </a:rPr>
              <a:t> </a:t>
            </a:r>
            <a:r>
              <a:rPr lang="sk-SK" sz="1400" b="1" dirty="0" err="1">
                <a:cs typeface="Arial"/>
              </a:rPr>
              <a:t>kopii</a:t>
            </a:r>
            <a:r>
              <a:rPr lang="sk-SK" sz="1400" dirty="0">
                <a:cs typeface="Arial"/>
              </a:rPr>
              <a:t> </a:t>
            </a:r>
            <a:r>
              <a:rPr lang="sk-SK" sz="1400" dirty="0" err="1">
                <a:cs typeface="Arial"/>
              </a:rPr>
              <a:t>anebo</a:t>
            </a:r>
            <a:r>
              <a:rPr lang="sk-SK" sz="1400" dirty="0">
                <a:cs typeface="Arial"/>
              </a:rPr>
              <a:t> </a:t>
            </a:r>
            <a:r>
              <a:rPr lang="cs-CZ" sz="1400" b="1" dirty="0">
                <a:cs typeface="Arial"/>
              </a:rPr>
              <a:t>Ulož </a:t>
            </a:r>
            <a:r>
              <a:rPr lang="en-US" sz="1400" b="1" dirty="0">
                <a:cs typeface="Arial"/>
              </a:rPr>
              <a:t>do </a:t>
            </a:r>
            <a:r>
              <a:rPr lang="en-US" sz="1400" b="1" dirty="0" err="1">
                <a:cs typeface="Arial"/>
              </a:rPr>
              <a:t>sv</a:t>
            </a:r>
            <a:r>
              <a:rPr lang="sk-SK" sz="1400" b="1" dirty="0" err="1">
                <a:cs typeface="Arial"/>
              </a:rPr>
              <a:t>ého</a:t>
            </a:r>
            <a:r>
              <a:rPr lang="sk-SK" sz="1400" b="1" dirty="0">
                <a:cs typeface="Arial"/>
              </a:rPr>
              <a:t> počítače</a:t>
            </a:r>
            <a:r>
              <a:rPr lang="cs-CZ" sz="1400" dirty="0">
                <a:cs typeface="Arial"/>
              </a:rPr>
              <a:t> </a:t>
            </a:r>
            <a:r>
              <a:rPr lang="sk-SK" sz="1400" dirty="0">
                <a:cs typeface="Arial"/>
              </a:rPr>
              <a:t>a </a:t>
            </a:r>
            <a:r>
              <a:rPr lang="sk-SK" sz="1400" dirty="0" err="1">
                <a:cs typeface="Arial"/>
              </a:rPr>
              <a:t>pozměň</a:t>
            </a:r>
            <a:r>
              <a:rPr lang="sk-SK" sz="1400" dirty="0">
                <a:cs typeface="Arial"/>
              </a:rPr>
              <a:t> </a:t>
            </a:r>
            <a:r>
              <a:rPr lang="sk-SK" sz="1400" dirty="0" err="1">
                <a:cs typeface="Arial"/>
              </a:rPr>
              <a:t>jméno</a:t>
            </a:r>
            <a:r>
              <a:rPr lang="sk-SK" sz="1400" dirty="0">
                <a:cs typeface="Arial"/>
              </a:rPr>
              <a:t> projektu</a:t>
            </a:r>
          </a:p>
          <a:p>
            <a:pPr marL="341100">
              <a:spcAft>
                <a:spcPts val="600"/>
              </a:spcAft>
            </a:pPr>
            <a:endParaRPr lang="sk-SK" sz="500" dirty="0">
              <a:latin typeface="+mj-lt"/>
              <a:cs typeface="Arial"/>
            </a:endParaRPr>
          </a:p>
          <a:p>
            <a:pPr marL="720000"/>
            <a:r>
              <a:rPr lang="sk-SK" sz="2200" dirty="0" err="1">
                <a:latin typeface="+mj-lt"/>
                <a:cs typeface="Arial"/>
              </a:rPr>
              <a:t>Sestav</a:t>
            </a:r>
            <a:r>
              <a:rPr lang="sk-SK" sz="2200" dirty="0">
                <a:latin typeface="+mj-lt"/>
                <a:cs typeface="Arial"/>
              </a:rPr>
              <a:t> jednoduchý </a:t>
            </a:r>
            <a:r>
              <a:rPr lang="sk-SK" sz="2200" dirty="0" err="1">
                <a:latin typeface="+mj-lt"/>
                <a:cs typeface="Arial"/>
              </a:rPr>
              <a:t>scénář</a:t>
            </a:r>
            <a:r>
              <a:rPr lang="sk-SK" sz="2200" dirty="0">
                <a:latin typeface="+mj-lt"/>
                <a:cs typeface="Arial"/>
              </a:rPr>
              <a:t> na </a:t>
            </a:r>
            <a:r>
              <a:rPr lang="en-US" sz="2200" dirty="0" err="1">
                <a:latin typeface="+mj-lt"/>
                <a:cs typeface="Arial"/>
              </a:rPr>
              <a:t>vzor</a:t>
            </a:r>
            <a:r>
              <a:rPr lang="sk-SK" sz="2200" dirty="0">
                <a:latin typeface="+mj-lt"/>
                <a:cs typeface="Arial"/>
              </a:rPr>
              <a:t>-</a:t>
            </a:r>
            <a:r>
              <a:rPr lang="sk-SK" sz="2200" dirty="0" err="1">
                <a:latin typeface="+mj-lt"/>
                <a:cs typeface="Arial"/>
              </a:rPr>
              <a:t>květ</a:t>
            </a:r>
            <a:endParaRPr lang="sk-SK" sz="2200" dirty="0">
              <a:latin typeface="+mj-lt"/>
              <a:cs typeface="Arial"/>
            </a:endParaRPr>
          </a:p>
          <a:p>
            <a:pPr marL="720000">
              <a:lnSpc>
                <a:spcPts val="2200"/>
              </a:lnSpc>
              <a:spcAft>
                <a:spcPts val="1800"/>
              </a:spcAft>
            </a:pPr>
            <a:r>
              <a:rPr lang="sk-SK" sz="2200" dirty="0">
                <a:latin typeface="+mj-lt"/>
                <a:cs typeface="Arial"/>
              </a:rPr>
              <a:t>a dej mu </a:t>
            </a:r>
            <a:r>
              <a:rPr lang="sk-SK" sz="2200" dirty="0" err="1">
                <a:latin typeface="+mj-lt"/>
                <a:cs typeface="Arial"/>
              </a:rPr>
              <a:t>jméno</a:t>
            </a:r>
            <a:r>
              <a:rPr lang="sk-SK" sz="2200" dirty="0">
                <a:latin typeface="+mj-lt"/>
                <a:cs typeface="Arial"/>
              </a:rPr>
              <a:t>, </a:t>
            </a:r>
            <a:r>
              <a:rPr lang="sk-SK" sz="2200" dirty="0" err="1">
                <a:latin typeface="+mj-lt"/>
                <a:cs typeface="Arial"/>
              </a:rPr>
              <a:t>např</a:t>
            </a:r>
            <a:r>
              <a:rPr lang="sk-SK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/>
              </a:rPr>
              <a:t>. </a:t>
            </a:r>
            <a:r>
              <a:rPr lang="sk-SK" sz="2200" b="1" dirty="0" err="1">
                <a:solidFill>
                  <a:srgbClr val="FA1D31"/>
                </a:solidFill>
                <a:latin typeface="+mj-lt"/>
                <a:cs typeface="Arial"/>
              </a:rPr>
              <a:t>můj</a:t>
            </a:r>
            <a:r>
              <a:rPr lang="sk-SK" sz="2200" b="1" dirty="0">
                <a:solidFill>
                  <a:srgbClr val="FA1D31"/>
                </a:solidFill>
                <a:latin typeface="+mj-lt"/>
                <a:cs typeface="Arial"/>
              </a:rPr>
              <a:t> 3 </a:t>
            </a:r>
            <a:r>
              <a:rPr lang="sk-SK" sz="2200" b="1" dirty="0" err="1">
                <a:solidFill>
                  <a:srgbClr val="FA1D31"/>
                </a:solidFill>
                <a:latin typeface="+mj-lt"/>
                <a:cs typeface="Arial"/>
              </a:rPr>
              <a:t>květ</a:t>
            </a:r>
            <a:r>
              <a:rPr lang="sk-SK" sz="2200" dirty="0">
                <a:latin typeface="+mj-lt"/>
                <a:cs typeface="Arial"/>
              </a:rPr>
              <a:t>.</a:t>
            </a:r>
          </a:p>
          <a:p>
            <a:pPr marL="720000">
              <a:lnSpc>
                <a:spcPts val="2200"/>
              </a:lnSpc>
              <a:spcAft>
                <a:spcPts val="1800"/>
              </a:spcAft>
            </a:pPr>
            <a:r>
              <a:rPr lang="sk-SK" sz="2200" dirty="0" err="1">
                <a:latin typeface="+mj-lt"/>
                <a:cs typeface="Arial"/>
              </a:rPr>
              <a:t>Sestav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ještě</a:t>
            </a:r>
            <a:r>
              <a:rPr lang="sk-SK" sz="2200" dirty="0">
                <a:latin typeface="+mj-lt"/>
                <a:cs typeface="Arial"/>
              </a:rPr>
              <a:t> jeden </a:t>
            </a:r>
            <a:r>
              <a:rPr lang="sk-SK" sz="2200" dirty="0" err="1">
                <a:latin typeface="+mj-lt"/>
                <a:cs typeface="Arial"/>
              </a:rPr>
              <a:t>scénář</a:t>
            </a:r>
            <a:r>
              <a:rPr lang="sk-SK" sz="2200" dirty="0">
                <a:latin typeface="+mj-lt"/>
                <a:cs typeface="Arial"/>
              </a:rPr>
              <a:t> pro vzor-</a:t>
            </a:r>
            <a:r>
              <a:rPr lang="sk-SK" sz="2200" dirty="0" err="1">
                <a:latin typeface="+mj-lt"/>
                <a:cs typeface="Arial"/>
              </a:rPr>
              <a:t>květ</a:t>
            </a:r>
            <a:r>
              <a:rPr lang="sk-SK" sz="2200" dirty="0">
                <a:latin typeface="+mj-lt"/>
                <a:cs typeface="Arial"/>
              </a:rPr>
              <a:t>, ale blok </a:t>
            </a:r>
            <a:r>
              <a:rPr lang="sk-SK" sz="2200" b="1" dirty="0" err="1">
                <a:solidFill>
                  <a:srgbClr val="007C3D"/>
                </a:solidFill>
                <a:latin typeface="+mj-lt"/>
                <a:cs typeface="Arial"/>
              </a:rPr>
              <a:t>otiskni</a:t>
            </a:r>
            <a:r>
              <a:rPr lang="sk-SK" sz="2200" b="1" dirty="0">
                <a:solidFill>
                  <a:srgbClr val="007C3D"/>
                </a:solidFill>
                <a:latin typeface="+mj-lt"/>
                <a:cs typeface="Arial"/>
              </a:rPr>
              <a:t> </a:t>
            </a:r>
            <a:r>
              <a:rPr lang="sk-SK" sz="2200" b="1" dirty="0" err="1">
                <a:solidFill>
                  <a:srgbClr val="007C3D"/>
                </a:solidFill>
                <a:latin typeface="+mj-lt"/>
                <a:cs typeface="Arial"/>
              </a:rPr>
              <a:t>se</a:t>
            </a:r>
            <a:r>
              <a:rPr lang="sk-SK" sz="2200" dirty="0">
                <a:latin typeface="+mj-lt"/>
                <a:cs typeface="Arial"/>
              </a:rPr>
              <a:t> v </a:t>
            </a:r>
            <a:r>
              <a:rPr lang="sk-SK" sz="2200" dirty="0" err="1">
                <a:latin typeface="+mj-lt"/>
                <a:cs typeface="Arial"/>
              </a:rPr>
              <a:t>něm</a:t>
            </a:r>
            <a:r>
              <a:rPr lang="sk-SK" sz="2200" dirty="0">
                <a:latin typeface="+mj-lt"/>
                <a:cs typeface="Arial"/>
              </a:rPr>
              <a:t> nahraď </a:t>
            </a:r>
            <a:r>
              <a:rPr lang="sk-SK" sz="2200" dirty="0" err="1">
                <a:latin typeface="+mj-lt"/>
                <a:cs typeface="Arial"/>
              </a:rPr>
              <a:t>svým</a:t>
            </a:r>
            <a:r>
              <a:rPr lang="sk-SK" sz="2200" dirty="0">
                <a:latin typeface="+mj-lt"/>
                <a:cs typeface="Arial"/>
              </a:rPr>
              <a:t> novým </a:t>
            </a:r>
            <a:r>
              <a:rPr lang="sk-SK" sz="2200" dirty="0" err="1">
                <a:latin typeface="+mj-lt"/>
                <a:cs typeface="Arial"/>
              </a:rPr>
              <a:t>blokem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b="1" dirty="0" err="1">
                <a:solidFill>
                  <a:srgbClr val="FA1D31"/>
                </a:solidFill>
                <a:cs typeface="Arial"/>
              </a:rPr>
              <a:t>můj</a:t>
            </a:r>
            <a:r>
              <a:rPr lang="sk-SK" sz="2200" b="1" dirty="0">
                <a:solidFill>
                  <a:srgbClr val="FA1D31"/>
                </a:solidFill>
                <a:cs typeface="Arial"/>
              </a:rPr>
              <a:t> 3 </a:t>
            </a:r>
            <a:r>
              <a:rPr lang="sk-SK" sz="2200" b="1" dirty="0" err="1">
                <a:solidFill>
                  <a:srgbClr val="FA1D31"/>
                </a:solidFill>
                <a:cs typeface="Arial"/>
              </a:rPr>
              <a:t>květ</a:t>
            </a:r>
            <a:r>
              <a:rPr lang="sk-SK" sz="2200" dirty="0">
                <a:latin typeface="+mj-lt"/>
                <a:cs typeface="Arial"/>
              </a:rPr>
              <a:t>. </a:t>
            </a:r>
            <a:r>
              <a:rPr lang="sk-SK" sz="2200" dirty="0" err="1">
                <a:latin typeface="+mj-lt"/>
                <a:cs typeface="Arial"/>
              </a:rPr>
              <a:t>Zkoumej</a:t>
            </a:r>
            <a:r>
              <a:rPr lang="sk-SK" sz="2200" dirty="0">
                <a:latin typeface="+mj-lt"/>
                <a:cs typeface="Arial"/>
              </a:rPr>
              <a:t>.</a:t>
            </a:r>
            <a:br>
              <a:rPr lang="sk-SK" sz="2200" dirty="0">
                <a:latin typeface="+mj-lt"/>
                <a:cs typeface="Arial"/>
              </a:rPr>
            </a:br>
            <a:endParaRPr lang="sk-SK" sz="2200" dirty="0">
              <a:latin typeface="+mj-lt"/>
              <a:cs typeface="Arial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3136" y="369368"/>
            <a:ext cx="1366864" cy="473146"/>
          </a:xfrm>
          <a:prstGeom prst="rect">
            <a:avLst/>
          </a:prstGeom>
        </p:spPr>
      </p:pic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9676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pPr/>
              <a:t>17</a:t>
            </a:fld>
            <a:endParaRPr lang="sk-SK" b="1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A7AF6AF-5D14-4F61-A2F4-DB18C471F848}"/>
              </a:ext>
            </a:extLst>
          </p:cNvPr>
          <p:cNvSpPr>
            <a:spLocks noChangeAspect="1"/>
          </p:cNvSpPr>
          <p:nvPr/>
        </p:nvSpPr>
        <p:spPr>
          <a:xfrm>
            <a:off x="874800" y="2208907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69948D-CB00-45BB-A225-CC18CF4A34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7598" y="2176703"/>
            <a:ext cx="651510" cy="63436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BAF37CE-BD30-4F8F-84BC-F33EEA5738ED}"/>
              </a:ext>
            </a:extLst>
          </p:cNvPr>
          <p:cNvSpPr txBox="1"/>
          <p:nvPr/>
        </p:nvSpPr>
        <p:spPr>
          <a:xfrm>
            <a:off x="984168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1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4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1.4.4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en-US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[</a:t>
            </a:r>
            <a:r>
              <a:rPr lang="sk-SK" sz="2800" b="1" dirty="0" err="1">
                <a:solidFill>
                  <a:srgbClr val="0C3B6A"/>
                </a:solidFill>
                <a:latin typeface="Calibri" panose="020F0502020204030204" pitchFamily="34" charset="0"/>
              </a:rPr>
              <a:t>Rozšíření</a:t>
            </a:r>
            <a:r>
              <a:rPr lang="en-US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] </a:t>
            </a: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Květy květů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0533D57-C9A5-42ED-A186-ADAD7FC982E2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3459417" y="4046933"/>
            <a:ext cx="2648903" cy="1920240"/>
          </a:xfrm>
          <a:prstGeom prst="rect">
            <a:avLst/>
          </a:prstGeom>
        </p:spPr>
      </p:pic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589071F4-E5D2-42B1-9EFC-0FCC7230C2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6031" y="3719914"/>
            <a:ext cx="2202180" cy="257556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C07CFB5-15AF-4F8A-9FFB-7CC53056ACA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83068" y="3719914"/>
            <a:ext cx="2202180" cy="2499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5952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396000" rIns="144000" bIns="144000" rtlCol="0">
            <a:noAutofit/>
          </a:bodyPr>
          <a:lstStyle/>
          <a:p>
            <a:pPr marL="720000">
              <a:spcAft>
                <a:spcPts val="1800"/>
              </a:spcAft>
            </a:pPr>
            <a:r>
              <a:rPr lang="sk-SK" sz="2200" dirty="0" err="1">
                <a:latin typeface="+mj-lt"/>
                <a:cs typeface="Arial"/>
              </a:rPr>
              <a:t>Vytvoř</a:t>
            </a:r>
            <a:r>
              <a:rPr lang="sk-SK" sz="2200" dirty="0">
                <a:latin typeface="+mj-lt"/>
                <a:cs typeface="Arial"/>
              </a:rPr>
              <a:t> si vlastní „</a:t>
            </a:r>
            <a:r>
              <a:rPr lang="sk-SK" sz="2200" dirty="0" err="1">
                <a:latin typeface="+mj-lt"/>
                <a:cs typeface="Arial"/>
              </a:rPr>
              <a:t>květ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květů</a:t>
            </a:r>
            <a:r>
              <a:rPr lang="sk-SK" sz="2200" dirty="0">
                <a:latin typeface="+mj-lt"/>
                <a:cs typeface="Arial"/>
              </a:rPr>
              <a:t>“. </a:t>
            </a:r>
            <a:r>
              <a:rPr lang="sk-SK" sz="2200" dirty="0" err="1">
                <a:latin typeface="+mj-lt"/>
                <a:cs typeface="Arial"/>
              </a:rPr>
              <a:t>Tady</a:t>
            </a:r>
            <a:r>
              <a:rPr lang="sk-SK" sz="2200" dirty="0">
                <a:latin typeface="+mj-lt"/>
                <a:cs typeface="Arial"/>
              </a:rPr>
              <a:t> je </a:t>
            </a:r>
            <a:r>
              <a:rPr lang="sk-SK" sz="2200" dirty="0" err="1">
                <a:latin typeface="+mj-lt"/>
                <a:cs typeface="Arial"/>
              </a:rPr>
              <a:t>několik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inspirací</a:t>
            </a:r>
            <a:r>
              <a:rPr lang="sk-SK" sz="2200" dirty="0">
                <a:latin typeface="+mj-lt"/>
                <a:cs typeface="Arial"/>
              </a:rPr>
              <a:t>.</a:t>
            </a:r>
            <a:br>
              <a:rPr lang="sk-SK" sz="2200" dirty="0">
                <a:latin typeface="+mj-lt"/>
                <a:cs typeface="Arial"/>
              </a:rPr>
            </a:br>
            <a:endParaRPr lang="sk-SK" sz="2200" dirty="0">
              <a:latin typeface="+mj-lt"/>
              <a:cs typeface="Arial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3136" y="369368"/>
            <a:ext cx="1366864" cy="47314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184" y="3057771"/>
            <a:ext cx="2072640" cy="20726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20" y="2928231"/>
            <a:ext cx="2331720" cy="23317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382" y="2787780"/>
            <a:ext cx="2612622" cy="2612622"/>
          </a:xfrm>
          <a:prstGeom prst="rect">
            <a:avLst/>
          </a:prstGeom>
        </p:spPr>
      </p:pic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9676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pPr/>
              <a:t>18</a:t>
            </a:fld>
            <a:endParaRPr lang="sk-SK" b="1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4BFE660-49A3-4274-B883-0D9E72D6DCBB}"/>
              </a:ext>
            </a:extLst>
          </p:cNvPr>
          <p:cNvSpPr>
            <a:spLocks noChangeAspect="1"/>
          </p:cNvSpPr>
          <p:nvPr/>
        </p:nvSpPr>
        <p:spPr>
          <a:xfrm>
            <a:off x="874800" y="1613217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AFA8AF7-276E-4202-9733-292B5478C9A8}"/>
              </a:ext>
            </a:extLst>
          </p:cNvPr>
          <p:cNvSpPr txBox="1"/>
          <p:nvPr/>
        </p:nvSpPr>
        <p:spPr>
          <a:xfrm>
            <a:off x="984168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1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4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1.4.4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en-US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[</a:t>
            </a:r>
            <a:r>
              <a:rPr lang="sk-SK" sz="2800" b="1" dirty="0" err="1">
                <a:solidFill>
                  <a:srgbClr val="0C3B6A"/>
                </a:solidFill>
                <a:latin typeface="Calibri" panose="020F0502020204030204" pitchFamily="34" charset="0"/>
              </a:rPr>
              <a:t>Rozšíření</a:t>
            </a:r>
            <a:r>
              <a:rPr lang="en-US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] </a:t>
            </a: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Květy květů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7082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marL="108000">
              <a:spcAft>
                <a:spcPts val="600"/>
              </a:spcAft>
            </a:pPr>
            <a:r>
              <a:rPr lang="sk-SK" sz="2200" b="1" dirty="0">
                <a:solidFill>
                  <a:schemeClr val="accent1">
                    <a:lumMod val="50000"/>
                  </a:schemeClr>
                </a:solidFill>
                <a:cs typeface="Arial"/>
              </a:rPr>
              <a:t>Na konci </a:t>
            </a:r>
            <a:r>
              <a:rPr lang="sk-SK" sz="2200" b="1" dirty="0" err="1">
                <a:solidFill>
                  <a:srgbClr val="C00000"/>
                </a:solidFill>
                <a:cs typeface="Arial"/>
              </a:rPr>
              <a:t>Bádání</a:t>
            </a:r>
            <a:r>
              <a:rPr lang="sk-SK" sz="2200" b="1" dirty="0">
                <a:solidFill>
                  <a:srgbClr val="C00000"/>
                </a:solidFill>
                <a:cs typeface="Arial"/>
              </a:rPr>
              <a:t> 4</a:t>
            </a:r>
            <a:r>
              <a:rPr lang="sk-SK" sz="2200" b="1" dirty="0">
                <a:solidFill>
                  <a:schemeClr val="accent1">
                    <a:lumMod val="50000"/>
                  </a:schemeClr>
                </a:solidFill>
                <a:cs typeface="Arial"/>
              </a:rPr>
              <a:t> už </a:t>
            </a:r>
            <a:r>
              <a:rPr lang="sk-SK" sz="2200" b="1" dirty="0" err="1">
                <a:solidFill>
                  <a:schemeClr val="accent1">
                    <a:lumMod val="50000"/>
                  </a:schemeClr>
                </a:solidFill>
                <a:cs typeface="Arial"/>
              </a:rPr>
              <a:t>umím</a:t>
            </a:r>
            <a:r>
              <a:rPr lang="sk-SK" sz="2200" b="1" dirty="0">
                <a:solidFill>
                  <a:schemeClr val="accent1">
                    <a:lumMod val="50000"/>
                  </a:schemeClr>
                </a:solidFill>
                <a:cs typeface="Arial"/>
              </a:rPr>
              <a:t>:</a:t>
            </a:r>
            <a:r>
              <a:rPr lang="sk-SK" sz="2200" b="1" dirty="0">
                <a:cs typeface="Arial"/>
              </a:rPr>
              <a:t> </a:t>
            </a:r>
          </a:p>
          <a:p>
            <a:pPr marL="720000">
              <a:spcBef>
                <a:spcPts val="2400"/>
              </a:spcBef>
              <a:spcAft>
                <a:spcPts val="1200"/>
              </a:spcAft>
            </a:pPr>
            <a:r>
              <a:rPr lang="sk-SK" sz="2200" dirty="0" err="1">
                <a:latin typeface="+mj-lt"/>
                <a:cs typeface="Arial"/>
              </a:rPr>
              <a:t>umím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definovat</a:t>
            </a:r>
            <a:r>
              <a:rPr lang="sk-SK" sz="2200" dirty="0">
                <a:latin typeface="+mj-lt"/>
                <a:cs typeface="Arial"/>
              </a:rPr>
              <a:t> nový blok, </a:t>
            </a:r>
            <a:r>
              <a:rPr lang="sk-SK" sz="2200" dirty="0" err="1">
                <a:latin typeface="+mj-lt"/>
                <a:cs typeface="Arial"/>
              </a:rPr>
              <a:t>který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vytvoří</a:t>
            </a:r>
            <a:r>
              <a:rPr lang="sk-SK" sz="2200" dirty="0">
                <a:latin typeface="+mj-lt"/>
                <a:cs typeface="Arial"/>
              </a:rPr>
              <a:t> celý vzor-</a:t>
            </a:r>
            <a:r>
              <a:rPr lang="sk-SK" sz="2200" dirty="0" err="1">
                <a:latin typeface="+mj-lt"/>
                <a:cs typeface="Arial"/>
              </a:rPr>
              <a:t>květ</a:t>
            </a:r>
            <a:r>
              <a:rPr lang="sk-SK" sz="2200" dirty="0">
                <a:latin typeface="+mj-lt"/>
                <a:cs typeface="Arial"/>
              </a:rPr>
              <a:t>,</a:t>
            </a:r>
          </a:p>
          <a:p>
            <a:pPr marL="720000">
              <a:spcAft>
                <a:spcPts val="1200"/>
              </a:spcAft>
            </a:pPr>
            <a:r>
              <a:rPr lang="sk-SK" sz="2200" dirty="0">
                <a:latin typeface="+mj-lt"/>
                <a:cs typeface="Arial"/>
              </a:rPr>
              <a:t>nový blok </a:t>
            </a:r>
            <a:r>
              <a:rPr lang="sk-SK" sz="2200" dirty="0" err="1">
                <a:latin typeface="+mj-lt"/>
                <a:cs typeface="Arial"/>
              </a:rPr>
              <a:t>umím</a:t>
            </a:r>
            <a:r>
              <a:rPr lang="sk-SK" sz="2200" dirty="0">
                <a:latin typeface="+mj-lt"/>
                <a:cs typeface="Arial"/>
              </a:rPr>
              <a:t> potom </a:t>
            </a:r>
            <a:r>
              <a:rPr lang="sk-SK" sz="2200" dirty="0" err="1">
                <a:latin typeface="+mj-lt"/>
                <a:cs typeface="Arial"/>
              </a:rPr>
              <a:t>využít</a:t>
            </a:r>
            <a:r>
              <a:rPr lang="sk-SK" sz="2200" dirty="0">
                <a:latin typeface="+mj-lt"/>
                <a:cs typeface="Arial"/>
              </a:rPr>
              <a:t> v </a:t>
            </a:r>
            <a:r>
              <a:rPr lang="sk-SK" sz="2200" dirty="0" err="1">
                <a:latin typeface="+mj-lt"/>
                <a:cs typeface="Arial"/>
              </a:rPr>
              <a:t>dalších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scénářích</a:t>
            </a:r>
            <a:r>
              <a:rPr lang="sk-SK" sz="2200" dirty="0">
                <a:latin typeface="+mj-lt"/>
                <a:cs typeface="Arial"/>
              </a:rPr>
              <a:t>,</a:t>
            </a:r>
          </a:p>
          <a:p>
            <a:pPr marL="720000">
              <a:spcAft>
                <a:spcPts val="1200"/>
              </a:spcAft>
            </a:pPr>
            <a:r>
              <a:rPr lang="sk-SK" sz="2200" dirty="0" err="1">
                <a:latin typeface="+mj-lt"/>
                <a:cs typeface="Arial"/>
              </a:rPr>
              <a:t>umím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se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vrátit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ke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své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definici</a:t>
            </a:r>
            <a:r>
              <a:rPr lang="sk-SK" sz="2200" dirty="0">
                <a:latin typeface="+mj-lt"/>
                <a:cs typeface="Arial"/>
              </a:rPr>
              <a:t> a </a:t>
            </a:r>
            <a:r>
              <a:rPr lang="sk-SK" sz="2200" dirty="0" err="1">
                <a:latin typeface="+mj-lt"/>
                <a:cs typeface="Arial"/>
              </a:rPr>
              <a:t>upravit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ji</a:t>
            </a:r>
            <a:r>
              <a:rPr lang="sk-SK" sz="2200" dirty="0">
                <a:latin typeface="+mj-lt"/>
                <a:cs typeface="Arial"/>
              </a:rPr>
              <a:t> tak, aby </a:t>
            </a:r>
            <a:r>
              <a:rPr lang="sk-SK" sz="2200" dirty="0" err="1">
                <a:latin typeface="+mj-lt"/>
                <a:cs typeface="Arial"/>
              </a:rPr>
              <a:t>se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změnil</a:t>
            </a:r>
            <a:r>
              <a:rPr lang="sk-SK" sz="2200" dirty="0">
                <a:latin typeface="+mj-lt"/>
                <a:cs typeface="Arial"/>
              </a:rPr>
              <a:t> výsledný vzor </a:t>
            </a:r>
            <a:r>
              <a:rPr lang="sk-SK" sz="2200" b="1" dirty="0">
                <a:latin typeface="+mj-lt"/>
                <a:cs typeface="Arial"/>
              </a:rPr>
              <a:t>[</a:t>
            </a:r>
            <a:r>
              <a:rPr lang="sk-SK" sz="2200" b="1" dirty="0" err="1">
                <a:latin typeface="+mj-lt"/>
                <a:cs typeface="Arial"/>
              </a:rPr>
              <a:t>Rozšíření</a:t>
            </a:r>
            <a:r>
              <a:rPr lang="sk-SK" sz="2200" b="1" dirty="0">
                <a:latin typeface="+mj-lt"/>
                <a:cs typeface="Arial"/>
              </a:rPr>
              <a:t>]</a:t>
            </a:r>
            <a:r>
              <a:rPr lang="sk-SK" sz="2200" dirty="0">
                <a:latin typeface="+mj-lt"/>
                <a:cs typeface="Arial"/>
              </a:rPr>
              <a:t>,</a:t>
            </a:r>
          </a:p>
          <a:p>
            <a:pPr marL="720000">
              <a:spcAft>
                <a:spcPts val="1200"/>
              </a:spcAft>
            </a:pPr>
            <a:r>
              <a:rPr lang="sk-SK" sz="2200" dirty="0">
                <a:latin typeface="+mj-lt"/>
                <a:cs typeface="Arial"/>
              </a:rPr>
              <a:t>dokážu si </a:t>
            </a:r>
            <a:r>
              <a:rPr lang="sk-SK" sz="2200" dirty="0" err="1">
                <a:latin typeface="+mj-lt"/>
                <a:cs typeface="Arial"/>
              </a:rPr>
              <a:t>přečíst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různé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scénáře</a:t>
            </a:r>
            <a:r>
              <a:rPr lang="sk-SK" sz="2200" dirty="0">
                <a:latin typeface="+mj-lt"/>
                <a:cs typeface="Arial"/>
              </a:rPr>
              <a:t> na </a:t>
            </a:r>
            <a:r>
              <a:rPr lang="sk-SK" sz="2200" dirty="0" err="1">
                <a:latin typeface="+mj-lt"/>
                <a:cs typeface="Arial"/>
              </a:rPr>
              <a:t>vytváření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vzorů</a:t>
            </a:r>
            <a:br>
              <a:rPr lang="sk-SK" sz="2200" dirty="0">
                <a:latin typeface="+mj-lt"/>
                <a:cs typeface="Arial"/>
              </a:rPr>
            </a:br>
            <a:r>
              <a:rPr lang="sk-SK" sz="2200" dirty="0">
                <a:latin typeface="+mj-lt"/>
                <a:cs typeface="Arial"/>
              </a:rPr>
              <a:t>a </a:t>
            </a:r>
            <a:r>
              <a:rPr lang="sk-SK" sz="2200" dirty="0" err="1">
                <a:latin typeface="+mj-lt"/>
                <a:cs typeface="Arial"/>
              </a:rPr>
              <a:t>prozkoumat</a:t>
            </a:r>
            <a:r>
              <a:rPr lang="sk-SK" sz="2200" dirty="0">
                <a:latin typeface="+mj-lt"/>
                <a:cs typeface="Arial"/>
              </a:rPr>
              <a:t> je. </a:t>
            </a:r>
            <a:r>
              <a:rPr lang="sk-SK" sz="2200" dirty="0" err="1">
                <a:latin typeface="+mj-lt"/>
                <a:cs typeface="Arial"/>
              </a:rPr>
              <a:t>Umím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zvážit</a:t>
            </a:r>
            <a:r>
              <a:rPr lang="sk-SK" sz="2200" dirty="0">
                <a:latin typeface="+mj-lt"/>
                <a:cs typeface="Arial"/>
              </a:rPr>
              <a:t>, </a:t>
            </a:r>
            <a:r>
              <a:rPr lang="sk-SK" sz="2200" dirty="0" err="1">
                <a:latin typeface="+mj-lt"/>
                <a:cs typeface="Arial"/>
              </a:rPr>
              <a:t>co</a:t>
            </a:r>
            <a:r>
              <a:rPr lang="sk-SK" sz="2200" dirty="0">
                <a:latin typeface="+mj-lt"/>
                <a:cs typeface="Arial"/>
              </a:rPr>
              <a:t> bude </a:t>
            </a:r>
            <a:r>
              <a:rPr lang="sk-SK" sz="2200" dirty="0" err="1">
                <a:latin typeface="+mj-lt"/>
                <a:cs typeface="Arial"/>
              </a:rPr>
              <a:t>jejich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výsledkem</a:t>
            </a:r>
            <a:r>
              <a:rPr lang="sk-SK" sz="2200" dirty="0">
                <a:latin typeface="+mj-lt"/>
                <a:cs typeface="Arial"/>
              </a:rPr>
              <a:t>,</a:t>
            </a:r>
          </a:p>
          <a:p>
            <a:pPr marL="720000">
              <a:spcAft>
                <a:spcPts val="1200"/>
              </a:spcAft>
            </a:pPr>
            <a:r>
              <a:rPr lang="sk-SK" sz="2200" dirty="0" err="1">
                <a:latin typeface="+mj-lt"/>
                <a:cs typeface="Arial"/>
              </a:rPr>
              <a:t>umím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vytvořit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scénář</a:t>
            </a:r>
            <a:r>
              <a:rPr lang="sk-SK" sz="2200" dirty="0">
                <a:latin typeface="+mj-lt"/>
                <a:cs typeface="Arial"/>
              </a:rPr>
              <a:t> na </a:t>
            </a:r>
            <a:r>
              <a:rPr lang="sk-SK" sz="2200" dirty="0" err="1">
                <a:latin typeface="+mj-lt"/>
                <a:cs typeface="Arial"/>
              </a:rPr>
              <a:t>otisknutí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řady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en-US" sz="2200" dirty="0">
                <a:latin typeface="+mj-lt"/>
                <a:cs typeface="Arial"/>
              </a:rPr>
              <a:t>‘</a:t>
            </a:r>
            <a:r>
              <a:rPr lang="sk-SK" sz="2200" dirty="0" err="1">
                <a:latin typeface="+mj-lt"/>
                <a:cs typeface="Arial"/>
              </a:rPr>
              <a:t>květů</a:t>
            </a:r>
            <a:r>
              <a:rPr lang="en-US" sz="2200" dirty="0">
                <a:latin typeface="+mj-lt"/>
                <a:cs typeface="Arial"/>
              </a:rPr>
              <a:t>’</a:t>
            </a:r>
            <a:r>
              <a:rPr lang="sk-SK" sz="2200" dirty="0">
                <a:latin typeface="+mj-lt"/>
                <a:cs typeface="Arial"/>
              </a:rPr>
              <a:t>, </a:t>
            </a:r>
            <a:r>
              <a:rPr lang="sk-SK" sz="2200" dirty="0" err="1">
                <a:latin typeface="+mj-lt"/>
                <a:cs typeface="Arial"/>
              </a:rPr>
              <a:t>přičemž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využívám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můj</a:t>
            </a:r>
            <a:r>
              <a:rPr lang="sk-SK" sz="2200" dirty="0">
                <a:latin typeface="+mj-lt"/>
                <a:cs typeface="Arial"/>
              </a:rPr>
              <a:t> nový blok </a:t>
            </a:r>
            <a:r>
              <a:rPr lang="sk-SK" sz="2200" b="1" dirty="0" err="1">
                <a:solidFill>
                  <a:srgbClr val="FA1D31"/>
                </a:solidFill>
                <a:latin typeface="+mj-lt"/>
                <a:cs typeface="Arial"/>
              </a:rPr>
              <a:t>nejhezčí</a:t>
            </a:r>
            <a:r>
              <a:rPr lang="sk-SK" sz="2200" b="1" dirty="0">
                <a:solidFill>
                  <a:srgbClr val="FA1D31"/>
                </a:solidFill>
                <a:latin typeface="+mj-lt"/>
                <a:cs typeface="Arial"/>
              </a:rPr>
              <a:t> </a:t>
            </a:r>
            <a:r>
              <a:rPr lang="sk-SK" sz="2200" b="1" dirty="0" err="1">
                <a:solidFill>
                  <a:srgbClr val="FA1D31"/>
                </a:solidFill>
                <a:latin typeface="+mj-lt"/>
                <a:cs typeface="Arial"/>
              </a:rPr>
              <a:t>květ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b="1" dirty="0">
                <a:cs typeface="Arial"/>
              </a:rPr>
              <a:t>[</a:t>
            </a:r>
            <a:r>
              <a:rPr lang="sk-SK" sz="2200" b="1" dirty="0" err="1">
                <a:cs typeface="Arial"/>
              </a:rPr>
              <a:t>Rozšíření</a:t>
            </a:r>
            <a:r>
              <a:rPr lang="sk-SK" sz="2200" b="1" dirty="0">
                <a:cs typeface="Arial"/>
              </a:rPr>
              <a:t>]</a:t>
            </a:r>
            <a:r>
              <a:rPr lang="sk-SK" sz="2200" dirty="0">
                <a:cs typeface="Arial"/>
              </a:rPr>
              <a:t>,</a:t>
            </a: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1200"/>
              </a:spcAft>
            </a:pPr>
            <a:r>
              <a:rPr lang="sk-SK" sz="2200" dirty="0" err="1">
                <a:latin typeface="+mj-lt"/>
                <a:cs typeface="Arial"/>
              </a:rPr>
              <a:t>umím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vytvořit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scénář</a:t>
            </a:r>
            <a:r>
              <a:rPr lang="sk-SK" sz="2200" dirty="0">
                <a:latin typeface="+mj-lt"/>
                <a:cs typeface="Arial"/>
              </a:rPr>
              <a:t> pro </a:t>
            </a:r>
            <a:r>
              <a:rPr lang="sk-SK" sz="2200" dirty="0" err="1">
                <a:latin typeface="+mj-lt"/>
                <a:cs typeface="Arial"/>
              </a:rPr>
              <a:t>složitý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en-US" sz="2200" dirty="0">
                <a:latin typeface="+mj-lt"/>
                <a:cs typeface="Arial"/>
              </a:rPr>
              <a:t>‘</a:t>
            </a:r>
            <a:r>
              <a:rPr lang="sk-SK" sz="2200" dirty="0" err="1">
                <a:latin typeface="+mj-lt"/>
                <a:cs typeface="Arial"/>
              </a:rPr>
              <a:t>květ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květů</a:t>
            </a:r>
            <a:r>
              <a:rPr lang="en-US" sz="2200" dirty="0">
                <a:latin typeface="+mj-lt"/>
                <a:cs typeface="Arial"/>
              </a:rPr>
              <a:t>’</a:t>
            </a:r>
            <a:r>
              <a:rPr lang="sk-SK" sz="2200" dirty="0">
                <a:latin typeface="+mj-lt"/>
                <a:cs typeface="Arial"/>
              </a:rPr>
              <a:t>, nebo </a:t>
            </a:r>
            <a:r>
              <a:rPr lang="en-US" sz="2200" dirty="0">
                <a:latin typeface="+mj-lt"/>
                <a:cs typeface="Arial"/>
              </a:rPr>
              <a:t>‘</a:t>
            </a:r>
            <a:r>
              <a:rPr lang="sk-SK" sz="2200" dirty="0">
                <a:latin typeface="+mj-lt"/>
                <a:cs typeface="Arial"/>
              </a:rPr>
              <a:t>vzor </a:t>
            </a:r>
            <a:r>
              <a:rPr lang="sk-SK" sz="2200" dirty="0" err="1">
                <a:latin typeface="+mj-lt"/>
                <a:cs typeface="Arial"/>
              </a:rPr>
              <a:t>vzorů</a:t>
            </a:r>
            <a:r>
              <a:rPr lang="en-US" sz="2200" dirty="0">
                <a:latin typeface="+mj-lt"/>
                <a:cs typeface="Arial"/>
              </a:rPr>
              <a:t>’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b="1" dirty="0">
                <a:cs typeface="Arial"/>
              </a:rPr>
              <a:t>[</a:t>
            </a:r>
            <a:r>
              <a:rPr lang="sk-SK" sz="2200" b="1" dirty="0" err="1">
                <a:cs typeface="Arial"/>
              </a:rPr>
              <a:t>Rozšíření</a:t>
            </a:r>
            <a:r>
              <a:rPr lang="sk-SK" sz="2200" b="1" dirty="0">
                <a:cs typeface="Arial"/>
              </a:rPr>
              <a:t>]</a:t>
            </a:r>
            <a:r>
              <a:rPr lang="sk-SK" sz="2200" dirty="0">
                <a:cs typeface="Arial"/>
              </a:rPr>
              <a:t>.</a:t>
            </a: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3136" y="369368"/>
            <a:ext cx="1366864" cy="473146"/>
          </a:xfrm>
          <a:prstGeom prst="rect">
            <a:avLst/>
          </a:prstGeom>
        </p:spPr>
      </p:pic>
      <p:sp>
        <p:nvSpPr>
          <p:cNvPr id="1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9676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pPr/>
              <a:t>19</a:t>
            </a:fld>
            <a:endParaRPr lang="sk-SK" b="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A3632ED-0DAF-40B0-A5EA-1069D25ADDC8}"/>
              </a:ext>
            </a:extLst>
          </p:cNvPr>
          <p:cNvSpPr>
            <a:spLocks noChangeAspect="1"/>
          </p:cNvSpPr>
          <p:nvPr/>
        </p:nvSpPr>
        <p:spPr>
          <a:xfrm>
            <a:off x="874800" y="2085164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1ECF81B-5D85-487D-85B9-87F7265FC6F4}"/>
              </a:ext>
            </a:extLst>
          </p:cNvPr>
          <p:cNvSpPr>
            <a:spLocks noChangeAspect="1"/>
          </p:cNvSpPr>
          <p:nvPr/>
        </p:nvSpPr>
        <p:spPr>
          <a:xfrm>
            <a:off x="874800" y="2602588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6D54078-AB5C-4516-8613-D1FF047D4FDD}"/>
              </a:ext>
            </a:extLst>
          </p:cNvPr>
          <p:cNvSpPr>
            <a:spLocks noChangeAspect="1"/>
          </p:cNvSpPr>
          <p:nvPr/>
        </p:nvSpPr>
        <p:spPr>
          <a:xfrm>
            <a:off x="874800" y="3075762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4133C63-3D87-403C-81E3-AF99B93FC13D}"/>
              </a:ext>
            </a:extLst>
          </p:cNvPr>
          <p:cNvSpPr>
            <a:spLocks noChangeAspect="1"/>
          </p:cNvSpPr>
          <p:nvPr/>
        </p:nvSpPr>
        <p:spPr>
          <a:xfrm>
            <a:off x="874800" y="3902900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1A27D7F-C518-4047-B169-1D81EEF0947D}"/>
              </a:ext>
            </a:extLst>
          </p:cNvPr>
          <p:cNvSpPr>
            <a:spLocks noChangeAspect="1"/>
          </p:cNvSpPr>
          <p:nvPr/>
        </p:nvSpPr>
        <p:spPr>
          <a:xfrm>
            <a:off x="874800" y="4722665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34970AC-8F73-4C0D-8A7F-05AF1A0B3701}"/>
              </a:ext>
            </a:extLst>
          </p:cNvPr>
          <p:cNvSpPr>
            <a:spLocks noChangeAspect="1"/>
          </p:cNvSpPr>
          <p:nvPr/>
        </p:nvSpPr>
        <p:spPr>
          <a:xfrm>
            <a:off x="874800" y="5535058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74BBC88-073C-4D46-8E82-25ECFA92BD8D}"/>
              </a:ext>
            </a:extLst>
          </p:cNvPr>
          <p:cNvSpPr txBox="1"/>
          <p:nvPr/>
        </p:nvSpPr>
        <p:spPr>
          <a:xfrm>
            <a:off x="1164102" y="137236"/>
            <a:ext cx="6563474" cy="837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3600" b="1" cap="small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1  </a:t>
            </a:r>
            <a:r>
              <a:rPr lang="cs-CZ" b="1" cap="small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3600" b="1" cap="small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3600" b="1" cap="small" dirty="0">
                <a:solidFill>
                  <a:srgbClr val="C00000"/>
                </a:solidFill>
                <a:latin typeface="Calibri" panose="020F0502020204030204" pitchFamily="34" charset="0"/>
              </a:rPr>
              <a:t>Bádání</a:t>
            </a:r>
            <a:r>
              <a:rPr lang="cs-CZ" sz="3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4</a:t>
            </a:r>
          </a:p>
        </p:txBody>
      </p:sp>
    </p:spTree>
    <p:extLst>
      <p:ext uri="{BB962C8B-B14F-4D97-AF65-F5344CB8AC3E}">
        <p14:creationId xmlns:p14="http://schemas.microsoft.com/office/powerpoint/2010/main" val="1559922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80000" rIns="144000" bIns="144000" rtlCol="0">
            <a:noAutofit/>
          </a:bodyPr>
          <a:lstStyle/>
          <a:p>
            <a:pPr marL="720000"/>
            <a:r>
              <a:rPr lang="sk-SK" sz="2200" dirty="0">
                <a:cs typeface="Arial"/>
              </a:rPr>
              <a:t>Pokračuj </a:t>
            </a:r>
            <a:r>
              <a:rPr lang="sk-SK" sz="2200" dirty="0" err="1">
                <a:cs typeface="Arial"/>
              </a:rPr>
              <a:t>se</a:t>
            </a:r>
            <a:r>
              <a:rPr lang="sk-SK" sz="2200" dirty="0">
                <a:cs typeface="Arial"/>
              </a:rPr>
              <a:t> </a:t>
            </a:r>
            <a:r>
              <a:rPr lang="sk-SK" sz="2200" dirty="0" err="1">
                <a:cs typeface="Arial"/>
              </a:rPr>
              <a:t>svojí</a:t>
            </a:r>
            <a:r>
              <a:rPr lang="sk-SK" sz="2200" dirty="0">
                <a:cs typeface="Arial"/>
              </a:rPr>
              <a:t> </a:t>
            </a:r>
            <a:r>
              <a:rPr lang="sk-SK" sz="2200" dirty="0" err="1">
                <a:cs typeface="Arial"/>
              </a:rPr>
              <a:t>kopií</a:t>
            </a:r>
            <a:r>
              <a:rPr lang="sk-SK" sz="2200" dirty="0">
                <a:cs typeface="Arial"/>
              </a:rPr>
              <a:t> projektu </a:t>
            </a:r>
            <a:r>
              <a:rPr lang="sk-SK" sz="2200" b="1" dirty="0">
                <a:solidFill>
                  <a:srgbClr val="C00000"/>
                </a:solidFill>
                <a:cs typeface="Arial"/>
              </a:rPr>
              <a:t>14-Vzory </a:t>
            </a:r>
            <a:r>
              <a:rPr lang="sk-SK" sz="2200" b="1" dirty="0" err="1">
                <a:solidFill>
                  <a:srgbClr val="C00000"/>
                </a:solidFill>
                <a:cs typeface="Arial"/>
              </a:rPr>
              <a:t>květ</a:t>
            </a:r>
            <a:r>
              <a:rPr lang="en-US" sz="2200" b="1" dirty="0">
                <a:solidFill>
                  <a:srgbClr val="C00000"/>
                </a:solidFill>
                <a:cs typeface="Arial"/>
              </a:rPr>
              <a:t>y</a:t>
            </a:r>
            <a:endParaRPr lang="sk-SK" sz="2200" dirty="0">
              <a:cs typeface="Arial"/>
            </a:endParaRPr>
          </a:p>
          <a:p>
            <a:pPr marL="377100">
              <a:spcBef>
                <a:spcPts val="300"/>
              </a:spcBef>
            </a:pPr>
            <a:r>
              <a:rPr lang="sk-SK" sz="1400" dirty="0">
                <a:cs typeface="Arial"/>
              </a:rPr>
              <a:t>						- </a:t>
            </a:r>
            <a:r>
              <a:rPr lang="sk-SK" sz="1400" b="1" dirty="0">
                <a:cs typeface="Arial"/>
              </a:rPr>
              <a:t>Ulož </a:t>
            </a:r>
            <a:r>
              <a:rPr lang="sk-SK" sz="1400" b="1" dirty="0" err="1">
                <a:cs typeface="Arial"/>
              </a:rPr>
              <a:t>jako</a:t>
            </a:r>
            <a:r>
              <a:rPr lang="sk-SK" sz="1400" b="1" dirty="0">
                <a:cs typeface="Arial"/>
              </a:rPr>
              <a:t> </a:t>
            </a:r>
            <a:r>
              <a:rPr lang="sk-SK" sz="1400" b="1" dirty="0" err="1">
                <a:cs typeface="Arial"/>
              </a:rPr>
              <a:t>kopii</a:t>
            </a:r>
            <a:r>
              <a:rPr lang="sk-SK" sz="1400" dirty="0">
                <a:cs typeface="Arial"/>
              </a:rPr>
              <a:t> </a:t>
            </a:r>
            <a:r>
              <a:rPr lang="sk-SK" sz="1400" dirty="0" err="1">
                <a:cs typeface="Arial"/>
              </a:rPr>
              <a:t>anebo</a:t>
            </a:r>
            <a:r>
              <a:rPr lang="sk-SK" sz="1400" dirty="0">
                <a:cs typeface="Arial"/>
              </a:rPr>
              <a:t> </a:t>
            </a:r>
            <a:r>
              <a:rPr lang="cs-CZ" sz="1400" b="1" dirty="0">
                <a:cs typeface="Arial"/>
              </a:rPr>
              <a:t>Ulož </a:t>
            </a:r>
            <a:r>
              <a:rPr lang="en-US" sz="1400" b="1" dirty="0">
                <a:cs typeface="Arial"/>
              </a:rPr>
              <a:t>do </a:t>
            </a:r>
            <a:r>
              <a:rPr lang="en-US" sz="1400" b="1" dirty="0" err="1">
                <a:cs typeface="Arial"/>
              </a:rPr>
              <a:t>sv</a:t>
            </a:r>
            <a:r>
              <a:rPr lang="sk-SK" sz="1400" b="1" dirty="0" err="1">
                <a:cs typeface="Arial"/>
              </a:rPr>
              <a:t>ého</a:t>
            </a:r>
            <a:r>
              <a:rPr lang="sk-SK" sz="1400" b="1" dirty="0">
                <a:cs typeface="Arial"/>
              </a:rPr>
              <a:t> počítače</a:t>
            </a:r>
            <a:r>
              <a:rPr lang="cs-CZ" sz="1400" dirty="0">
                <a:cs typeface="Arial"/>
              </a:rPr>
              <a:t> </a:t>
            </a:r>
            <a:r>
              <a:rPr lang="sk-SK" sz="1400" dirty="0">
                <a:cs typeface="Arial"/>
              </a:rPr>
              <a:t>a </a:t>
            </a:r>
            <a:r>
              <a:rPr lang="sk-SK" sz="1400" dirty="0" err="1">
                <a:cs typeface="Arial"/>
              </a:rPr>
              <a:t>pozměň</a:t>
            </a:r>
            <a:r>
              <a:rPr lang="sk-SK" sz="1400" dirty="0">
                <a:cs typeface="Arial"/>
              </a:rPr>
              <a:t> </a:t>
            </a:r>
            <a:r>
              <a:rPr lang="sk-SK" sz="1400" dirty="0" err="1">
                <a:cs typeface="Arial"/>
              </a:rPr>
              <a:t>jméno</a:t>
            </a:r>
            <a:r>
              <a:rPr lang="sk-SK" sz="1400" dirty="0">
                <a:cs typeface="Arial"/>
              </a:rPr>
              <a:t> projektu</a:t>
            </a:r>
          </a:p>
          <a:p>
            <a:pPr marL="720000">
              <a:spcBef>
                <a:spcPts val="1200"/>
              </a:spcBef>
            </a:pPr>
            <a:r>
              <a:rPr lang="sk-SK" sz="2200" dirty="0">
                <a:latin typeface="+mj-lt"/>
                <a:cs typeface="Arial"/>
              </a:rPr>
              <a:t>Pomocí druhého algoritmu </a:t>
            </a:r>
            <a:r>
              <a:rPr lang="sk-SK" sz="2200" dirty="0" err="1">
                <a:latin typeface="+mj-lt"/>
                <a:cs typeface="Arial"/>
              </a:rPr>
              <a:t>vytvoř</a:t>
            </a:r>
            <a:r>
              <a:rPr lang="sk-SK" sz="2200" dirty="0">
                <a:latin typeface="+mj-lt"/>
                <a:cs typeface="Arial"/>
              </a:rPr>
              <a:t> jednoduchý </a:t>
            </a:r>
            <a:r>
              <a:rPr lang="sk-SK" sz="2200" dirty="0" err="1">
                <a:latin typeface="+mj-lt"/>
                <a:cs typeface="Arial"/>
              </a:rPr>
              <a:t>scénář</a:t>
            </a:r>
            <a:r>
              <a:rPr lang="sk-SK" sz="2200" dirty="0">
                <a:latin typeface="+mj-lt"/>
                <a:cs typeface="Arial"/>
              </a:rPr>
              <a:t>. Potom ho </a:t>
            </a:r>
            <a:r>
              <a:rPr lang="sk-SK" sz="2200" b="1" dirty="0" err="1">
                <a:solidFill>
                  <a:srgbClr val="C00000"/>
                </a:solidFill>
                <a:latin typeface="+mj-lt"/>
                <a:cs typeface="Arial"/>
              </a:rPr>
              <a:t>změň</a:t>
            </a:r>
            <a:r>
              <a:rPr lang="sk-SK" sz="2200" b="1" dirty="0">
                <a:solidFill>
                  <a:srgbClr val="C00000"/>
                </a:solidFill>
                <a:latin typeface="+mj-lt"/>
                <a:cs typeface="Arial"/>
              </a:rPr>
              <a:t> na </a:t>
            </a:r>
            <a:r>
              <a:rPr lang="sk-SK" sz="2200" b="1" dirty="0" err="1">
                <a:solidFill>
                  <a:srgbClr val="C00000"/>
                </a:solidFill>
                <a:latin typeface="+mj-lt"/>
                <a:cs typeface="Arial"/>
              </a:rPr>
              <a:t>definici</a:t>
            </a:r>
            <a:r>
              <a:rPr lang="sk-SK" sz="2200" b="1" dirty="0">
                <a:solidFill>
                  <a:srgbClr val="C00000"/>
                </a:solidFill>
                <a:latin typeface="+mj-lt"/>
                <a:cs typeface="Arial"/>
              </a:rPr>
              <a:t> </a:t>
            </a:r>
            <a:r>
              <a:rPr lang="sk-SK" sz="2200" b="1" dirty="0" err="1">
                <a:solidFill>
                  <a:srgbClr val="C00000"/>
                </a:solidFill>
                <a:latin typeface="+mj-lt"/>
                <a:cs typeface="Arial"/>
              </a:rPr>
              <a:t>svého</a:t>
            </a:r>
            <a:r>
              <a:rPr lang="sk-SK" sz="2200" b="1" dirty="0">
                <a:solidFill>
                  <a:srgbClr val="C00000"/>
                </a:solidFill>
                <a:latin typeface="+mj-lt"/>
                <a:cs typeface="Arial"/>
              </a:rPr>
              <a:t> nového bloku </a:t>
            </a:r>
            <a:r>
              <a:rPr lang="sk-SK" sz="2200" dirty="0">
                <a:latin typeface="+mj-lt"/>
                <a:cs typeface="Arial"/>
              </a:rPr>
              <a:t>– </a:t>
            </a:r>
            <a:r>
              <a:rPr lang="sk-SK" sz="2200" i="1" dirty="0">
                <a:latin typeface="+mj-lt"/>
                <a:cs typeface="Arial"/>
              </a:rPr>
              <a:t>dej </a:t>
            </a:r>
            <a:r>
              <a:rPr lang="sk-SK" sz="2200" i="1" dirty="0" err="1">
                <a:latin typeface="+mj-lt"/>
                <a:cs typeface="Arial"/>
              </a:rPr>
              <a:t>scénáři</a:t>
            </a:r>
            <a:r>
              <a:rPr lang="sk-SK" sz="2200" i="1" dirty="0">
                <a:latin typeface="+mj-lt"/>
                <a:cs typeface="Arial"/>
              </a:rPr>
              <a:t> </a:t>
            </a:r>
            <a:r>
              <a:rPr lang="sk-SK" sz="2200" i="1" dirty="0" err="1">
                <a:latin typeface="+mj-lt"/>
                <a:cs typeface="Arial"/>
              </a:rPr>
              <a:t>jméno</a:t>
            </a:r>
            <a:r>
              <a:rPr lang="sk-SK" sz="2200" dirty="0">
                <a:latin typeface="+mj-lt"/>
                <a:cs typeface="Arial"/>
              </a:rPr>
              <a:t>.</a:t>
            </a:r>
          </a:p>
          <a:p>
            <a:pPr>
              <a:spcAft>
                <a:spcPts val="600"/>
              </a:spcAft>
            </a:pPr>
            <a:endParaRPr lang="sk-SK" sz="2400" dirty="0">
              <a:latin typeface="+mj-lt"/>
              <a:cs typeface="Arial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3136" y="369368"/>
            <a:ext cx="1366864" cy="473146"/>
          </a:xfrm>
          <a:prstGeom prst="rect">
            <a:avLst/>
          </a:prstGeom>
        </p:spPr>
      </p:pic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pPr/>
              <a:t>2</a:t>
            </a:fld>
            <a:endParaRPr lang="sk-SK" b="1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856C641-9430-4790-8759-766EF407DB29}"/>
              </a:ext>
            </a:extLst>
          </p:cNvPr>
          <p:cNvSpPr>
            <a:spLocks noChangeAspect="1"/>
          </p:cNvSpPr>
          <p:nvPr/>
        </p:nvSpPr>
        <p:spPr>
          <a:xfrm>
            <a:off x="874800" y="2135583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D6E8370-5FFE-438D-B4D5-93D81984C4CF}"/>
              </a:ext>
            </a:extLst>
          </p:cNvPr>
          <p:cNvSpPr txBox="1"/>
          <p:nvPr/>
        </p:nvSpPr>
        <p:spPr>
          <a:xfrm>
            <a:off x="1013785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1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4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1.4.1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Vytvořme si vlastní blok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07331" y="3225984"/>
            <a:ext cx="2426970" cy="24003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3144784" y="3016042"/>
            <a:ext cx="2410294" cy="305809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5423817" y="3016042"/>
            <a:ext cx="3300413" cy="328707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0447D8A-93B0-4FDF-867A-7B54B70351D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00238" y="3127774"/>
            <a:ext cx="314325" cy="3143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3FA7FA9-D70C-483C-B249-81FA4125DE8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58574" y="3462322"/>
            <a:ext cx="314325" cy="3143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89C40C2-79C2-4DF9-9749-D5A713AB30A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62349" y="5559182"/>
            <a:ext cx="314325" cy="3143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2716D46-6A5A-4FB3-976F-C9D404DFE86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22620" y="3845322"/>
            <a:ext cx="314325" cy="3143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CAAAF176-351D-42B0-ADEA-BEB851C3BE1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118104" y="3993112"/>
            <a:ext cx="314325" cy="3143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254635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432000" rIns="144000" bIns="144000" rtlCol="0">
            <a:noAutofit/>
          </a:bodyPr>
          <a:lstStyle/>
          <a:p>
            <a:pPr marL="720000">
              <a:lnSpc>
                <a:spcPts val="2000"/>
              </a:lnSpc>
              <a:spcAft>
                <a:spcPts val="1200"/>
              </a:spcAft>
            </a:pPr>
            <a:r>
              <a:rPr lang="sk-SK" sz="2200" b="1" dirty="0" err="1">
                <a:solidFill>
                  <a:srgbClr val="C00000"/>
                </a:solidFill>
                <a:latin typeface="+mj-lt"/>
                <a:cs typeface="Arial"/>
              </a:rPr>
              <a:t>definice</a:t>
            </a:r>
            <a:r>
              <a:rPr lang="sk-SK" sz="2200" b="1" dirty="0">
                <a:solidFill>
                  <a:srgbClr val="C00000"/>
                </a:solidFill>
                <a:latin typeface="+mj-lt"/>
                <a:cs typeface="Arial"/>
              </a:rPr>
              <a:t> </a:t>
            </a:r>
            <a:r>
              <a:rPr lang="sk-SK" sz="2200" dirty="0">
                <a:latin typeface="+mj-lt"/>
                <a:cs typeface="Arial"/>
              </a:rPr>
              <a:t>		</a:t>
            </a:r>
            <a:r>
              <a:rPr lang="sk-SK" dirty="0">
                <a:latin typeface="+mj-lt"/>
                <a:cs typeface="Arial"/>
              </a:rPr>
              <a:t>nového ( </a:t>
            </a:r>
            <a:r>
              <a:rPr lang="sk-SK" dirty="0" err="1">
                <a:latin typeface="+mj-lt"/>
                <a:cs typeface="Arial"/>
              </a:rPr>
              <a:t>tedy</a:t>
            </a:r>
            <a:r>
              <a:rPr lang="sk-SK" dirty="0">
                <a:latin typeface="+mj-lt"/>
                <a:cs typeface="Arial"/>
              </a:rPr>
              <a:t> </a:t>
            </a:r>
            <a:r>
              <a:rPr lang="sk-SK" dirty="0" err="1">
                <a:latin typeface="+mj-lt"/>
                <a:cs typeface="Arial"/>
              </a:rPr>
              <a:t>našeho</a:t>
            </a:r>
            <a:r>
              <a:rPr lang="sk-SK" dirty="0">
                <a:latin typeface="+mj-lt"/>
                <a:cs typeface="Arial"/>
              </a:rPr>
              <a:t> </a:t>
            </a:r>
            <a:r>
              <a:rPr lang="sk-SK" dirty="0" err="1">
                <a:latin typeface="+mj-lt"/>
                <a:cs typeface="Arial"/>
              </a:rPr>
              <a:t>vlastního</a:t>
            </a:r>
            <a:r>
              <a:rPr lang="sk-SK" dirty="0">
                <a:latin typeface="+mj-lt"/>
                <a:cs typeface="Arial"/>
              </a:rPr>
              <a:t>) bloku je </a:t>
            </a:r>
            <a:r>
              <a:rPr lang="sk-SK" dirty="0" err="1">
                <a:latin typeface="+mj-lt"/>
                <a:cs typeface="Arial"/>
              </a:rPr>
              <a:t>scénář</a:t>
            </a:r>
            <a:r>
              <a:rPr lang="sk-SK" dirty="0">
                <a:latin typeface="+mj-lt"/>
                <a:cs typeface="Arial"/>
              </a:rPr>
              <a:t> </a:t>
            </a:r>
            <a:r>
              <a:rPr lang="sk-SK" dirty="0" err="1">
                <a:latin typeface="+mj-lt"/>
                <a:cs typeface="Arial"/>
              </a:rPr>
              <a:t>připojený</a:t>
            </a:r>
            <a:r>
              <a:rPr lang="sk-SK" dirty="0">
                <a:latin typeface="+mj-lt"/>
                <a:cs typeface="Arial"/>
              </a:rPr>
              <a:t> 				</a:t>
            </a:r>
            <a:r>
              <a:rPr lang="en-US" dirty="0">
                <a:latin typeface="+mj-lt"/>
                <a:cs typeface="Arial"/>
              </a:rPr>
              <a:t>	</a:t>
            </a:r>
            <a:r>
              <a:rPr lang="sk-SK" dirty="0">
                <a:latin typeface="+mj-lt"/>
                <a:cs typeface="Arial"/>
              </a:rPr>
              <a:t>pod hlavičku </a:t>
            </a:r>
            <a:r>
              <a:rPr lang="en-US" b="1" dirty="0" err="1">
                <a:solidFill>
                  <a:srgbClr val="FA1D31"/>
                </a:solidFill>
                <a:latin typeface="+mj-lt"/>
                <a:cs typeface="Arial"/>
              </a:rPr>
              <a:t>sc</a:t>
            </a:r>
            <a:r>
              <a:rPr lang="sk-SK" b="1" dirty="0" err="1">
                <a:solidFill>
                  <a:srgbClr val="FA1D31"/>
                </a:solidFill>
                <a:latin typeface="+mj-lt"/>
                <a:cs typeface="Arial"/>
              </a:rPr>
              <a:t>énář</a:t>
            </a:r>
            <a:r>
              <a:rPr lang="sk-SK" b="1" dirty="0">
                <a:solidFill>
                  <a:srgbClr val="FA1D31"/>
                </a:solidFill>
                <a:latin typeface="+mj-lt"/>
                <a:cs typeface="Arial"/>
              </a:rPr>
              <a:t> pro </a:t>
            </a:r>
            <a:r>
              <a:rPr lang="sk-SK" i="1" dirty="0" err="1">
                <a:solidFill>
                  <a:srgbClr val="FA1D31"/>
                </a:solidFill>
                <a:latin typeface="+mj-lt"/>
                <a:cs typeface="Arial"/>
              </a:rPr>
              <a:t>jméno</a:t>
            </a:r>
            <a:endParaRPr lang="sk-SK" dirty="0">
              <a:solidFill>
                <a:srgbClr val="FA1D31"/>
              </a:solidFill>
              <a:latin typeface="+mj-lt"/>
              <a:cs typeface="Arial"/>
            </a:endParaRPr>
          </a:p>
          <a:p>
            <a:pPr marL="612000">
              <a:lnSpc>
                <a:spcPts val="2000"/>
              </a:lnSpc>
              <a:spcAft>
                <a:spcPts val="1200"/>
              </a:spcAft>
            </a:pPr>
            <a:r>
              <a:rPr lang="sk-SK" dirty="0">
                <a:latin typeface="+mj-lt"/>
                <a:cs typeface="Arial"/>
              </a:rPr>
              <a:t>	 			Tento </a:t>
            </a:r>
            <a:r>
              <a:rPr lang="sk-SK" dirty="0" err="1">
                <a:latin typeface="+mj-lt"/>
                <a:cs typeface="Arial"/>
              </a:rPr>
              <a:t>scénář</a:t>
            </a:r>
            <a:r>
              <a:rPr lang="sk-SK" dirty="0">
                <a:latin typeface="+mj-lt"/>
                <a:cs typeface="Arial"/>
              </a:rPr>
              <a:t> „</a:t>
            </a:r>
            <a:r>
              <a:rPr lang="sk-SK" dirty="0" err="1">
                <a:latin typeface="+mj-lt"/>
                <a:cs typeface="Arial"/>
              </a:rPr>
              <a:t>říká</a:t>
            </a:r>
            <a:r>
              <a:rPr lang="sk-SK" dirty="0">
                <a:latin typeface="+mj-lt"/>
                <a:cs typeface="Arial"/>
              </a:rPr>
              <a:t>“</a:t>
            </a:r>
            <a:r>
              <a:rPr lang="en-US" dirty="0">
                <a:latin typeface="+mj-lt"/>
                <a:cs typeface="Arial"/>
              </a:rPr>
              <a:t>, ted</a:t>
            </a:r>
            <a:r>
              <a:rPr lang="cs-CZ" dirty="0">
                <a:latin typeface="+mj-lt"/>
                <a:cs typeface="Arial"/>
              </a:rPr>
              <a:t>y</a:t>
            </a:r>
            <a:r>
              <a:rPr lang="sk-SK" dirty="0">
                <a:latin typeface="+mj-lt"/>
                <a:cs typeface="Arial"/>
              </a:rPr>
              <a:t> definuje, </a:t>
            </a:r>
            <a:r>
              <a:rPr lang="sk-SK" dirty="0" err="1">
                <a:latin typeface="+mj-lt"/>
                <a:cs typeface="Arial"/>
              </a:rPr>
              <a:t>co</a:t>
            </a:r>
            <a:r>
              <a:rPr lang="sk-SK" dirty="0">
                <a:latin typeface="+mj-lt"/>
                <a:cs typeface="Arial"/>
              </a:rPr>
              <a:t> </a:t>
            </a:r>
            <a:r>
              <a:rPr lang="sk-SK" dirty="0" err="1">
                <a:latin typeface="+mj-lt"/>
                <a:cs typeface="Arial"/>
              </a:rPr>
              <a:t>se</a:t>
            </a:r>
            <a:r>
              <a:rPr lang="sk-SK" dirty="0">
                <a:latin typeface="+mj-lt"/>
                <a:cs typeface="Arial"/>
              </a:rPr>
              <a:t> má </a:t>
            </a:r>
            <a:r>
              <a:rPr lang="sk-SK" dirty="0" err="1">
                <a:latin typeface="+mj-lt"/>
                <a:cs typeface="Arial"/>
              </a:rPr>
              <a:t>stát</a:t>
            </a:r>
            <a:r>
              <a:rPr lang="sk-SK" dirty="0">
                <a:latin typeface="+mj-lt"/>
                <a:cs typeface="Arial"/>
              </a:rPr>
              <a:t>, </a:t>
            </a:r>
            <a:r>
              <a:rPr lang="sk-SK" dirty="0" err="1">
                <a:latin typeface="+mj-lt"/>
                <a:cs typeface="Arial"/>
              </a:rPr>
              <a:t>když</a:t>
            </a:r>
            <a:r>
              <a:rPr lang="sk-SK" dirty="0">
                <a:latin typeface="+mj-lt"/>
                <a:cs typeface="Arial"/>
              </a:rPr>
              <a:t> klikneme </a:t>
            </a:r>
            <a:r>
              <a:rPr lang="en-US" dirty="0">
                <a:latin typeface="+mj-lt"/>
                <a:cs typeface="Arial"/>
              </a:rPr>
              <a:t>				</a:t>
            </a:r>
            <a:r>
              <a:rPr lang="sk-SK" dirty="0">
                <a:latin typeface="+mj-lt"/>
                <a:cs typeface="Arial"/>
              </a:rPr>
              <a:t>na nový blok </a:t>
            </a:r>
            <a:r>
              <a:rPr lang="sk-SK" i="1" dirty="0" err="1">
                <a:solidFill>
                  <a:srgbClr val="FA1D31"/>
                </a:solidFill>
                <a:latin typeface="+mj-lt"/>
                <a:cs typeface="Arial"/>
              </a:rPr>
              <a:t>jméno</a:t>
            </a:r>
            <a:r>
              <a:rPr lang="sk-SK" dirty="0">
                <a:latin typeface="+mj-lt"/>
                <a:cs typeface="Arial"/>
              </a:rPr>
              <a:t> </a:t>
            </a:r>
            <a:r>
              <a:rPr lang="sk-SK" dirty="0" err="1">
                <a:latin typeface="+mj-lt"/>
                <a:cs typeface="Arial"/>
              </a:rPr>
              <a:t>anebo</a:t>
            </a:r>
            <a:r>
              <a:rPr lang="sk-SK" dirty="0">
                <a:latin typeface="+mj-lt"/>
                <a:cs typeface="Arial"/>
              </a:rPr>
              <a:t> </a:t>
            </a:r>
            <a:r>
              <a:rPr lang="sk-SK" dirty="0" err="1">
                <a:latin typeface="+mj-lt"/>
                <a:cs typeface="Arial"/>
              </a:rPr>
              <a:t>když</a:t>
            </a:r>
            <a:r>
              <a:rPr lang="sk-SK" dirty="0">
                <a:latin typeface="+mj-lt"/>
                <a:cs typeface="Arial"/>
              </a:rPr>
              <a:t> ho použijeme</a:t>
            </a:r>
            <a:r>
              <a:rPr lang="en-US" dirty="0">
                <a:latin typeface="+mj-lt"/>
                <a:cs typeface="Arial"/>
              </a:rPr>
              <a:t> </a:t>
            </a:r>
            <a:r>
              <a:rPr lang="sk-SK" dirty="0">
                <a:latin typeface="+mj-lt"/>
                <a:cs typeface="Arial"/>
              </a:rPr>
              <a:t>v </a:t>
            </a:r>
            <a:r>
              <a:rPr lang="sk-SK" dirty="0" err="1">
                <a:latin typeface="+mj-lt"/>
                <a:cs typeface="Arial"/>
              </a:rPr>
              <a:t>jiném</a:t>
            </a:r>
            <a:r>
              <a:rPr lang="sk-SK" dirty="0">
                <a:latin typeface="+mj-lt"/>
                <a:cs typeface="Arial"/>
              </a:rPr>
              <a:t> </a:t>
            </a:r>
            <a:r>
              <a:rPr lang="sk-SK" dirty="0" err="1">
                <a:latin typeface="+mj-lt"/>
                <a:cs typeface="Arial"/>
              </a:rPr>
              <a:t>scénáři</a:t>
            </a:r>
            <a:r>
              <a:rPr lang="sk-SK" dirty="0">
                <a:latin typeface="+mj-lt"/>
                <a:cs typeface="Arial"/>
              </a:rPr>
              <a:t>.</a:t>
            </a:r>
            <a:endParaRPr lang="sk-SK" sz="2000" dirty="0">
              <a:latin typeface="+mj-lt"/>
              <a:cs typeface="Arial"/>
            </a:endParaRPr>
          </a:p>
          <a:p>
            <a:pPr marL="648000">
              <a:spcAft>
                <a:spcPts val="1200"/>
              </a:spcAft>
            </a:pPr>
            <a:endParaRPr lang="sk-SK" dirty="0">
              <a:cs typeface="Arial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3136" y="369368"/>
            <a:ext cx="1366864" cy="47314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2582062" y="2953353"/>
            <a:ext cx="5935980" cy="3329940"/>
          </a:xfrm>
          <a:prstGeom prst="rect">
            <a:avLst/>
          </a:prstGeom>
        </p:spPr>
      </p:pic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9676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pPr/>
              <a:t>20</a:t>
            </a:fld>
            <a:endParaRPr lang="sk-SK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49003" y="2070183"/>
            <a:ext cx="1661160" cy="8382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9B681D49-46CE-4430-8DAE-D06E32C54788}"/>
              </a:ext>
            </a:extLst>
          </p:cNvPr>
          <p:cNvSpPr>
            <a:spLocks noChangeAspect="1"/>
          </p:cNvSpPr>
          <p:nvPr/>
        </p:nvSpPr>
        <p:spPr>
          <a:xfrm>
            <a:off x="874800" y="1613217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D703C39-0506-40F0-8534-2C7DFDD01D64}"/>
              </a:ext>
            </a:extLst>
          </p:cNvPr>
          <p:cNvSpPr txBox="1"/>
          <p:nvPr/>
        </p:nvSpPr>
        <p:spPr>
          <a:xfrm>
            <a:off x="806861" y="137236"/>
            <a:ext cx="6563474" cy="837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1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Bádání 4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r>
              <a:rPr lang="cs-CZ" sz="3600" b="1" cap="small" dirty="0">
                <a:solidFill>
                  <a:srgbClr val="C00000"/>
                </a:solidFill>
                <a:latin typeface="Calibri" panose="020F0502020204030204" pitchFamily="34" charset="0"/>
              </a:rPr>
              <a:t>Základní slovník</a:t>
            </a:r>
            <a:endParaRPr lang="cs-CZ" sz="3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2778B8D-4048-4534-9AD9-0EC5CB597A4D}"/>
              </a:ext>
            </a:extLst>
          </p:cNvPr>
          <p:cNvCxnSpPr>
            <a:cxnSpLocks/>
          </p:cNvCxnSpPr>
          <p:nvPr/>
        </p:nvCxnSpPr>
        <p:spPr>
          <a:xfrm>
            <a:off x="2276504" y="2953353"/>
            <a:ext cx="526657" cy="681762"/>
          </a:xfrm>
          <a:prstGeom prst="straightConnector1">
            <a:avLst/>
          </a:prstGeom>
          <a:ln w="3175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8874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marL="720000" indent="-342900">
              <a:spcAft>
                <a:spcPts val="600"/>
              </a:spcAft>
              <a:buFont typeface="Wingdings" charset="2"/>
              <a:buChar char="u"/>
            </a:pPr>
            <a:endParaRPr lang="sk-SK" sz="2200" dirty="0">
              <a:latin typeface="+mj-lt"/>
              <a:cs typeface="Arial"/>
            </a:endParaRPr>
          </a:p>
          <a:p>
            <a:pPr marL="720000"/>
            <a:r>
              <a:rPr lang="sk-SK" sz="2200" dirty="0" err="1">
                <a:latin typeface="+mj-lt"/>
                <a:cs typeface="Arial"/>
              </a:rPr>
              <a:t>Ze</a:t>
            </a:r>
            <a:r>
              <a:rPr lang="sk-SK" sz="2200" dirty="0">
                <a:latin typeface="+mj-lt"/>
                <a:cs typeface="Arial"/>
              </a:rPr>
              <a:t> skupiny </a:t>
            </a:r>
            <a:r>
              <a:rPr lang="en-US" sz="2200" b="1" dirty="0" err="1">
                <a:solidFill>
                  <a:srgbClr val="FA1D31"/>
                </a:solidFill>
                <a:latin typeface="+mj-lt"/>
                <a:cs typeface="Arial"/>
              </a:rPr>
              <a:t>Moje</a:t>
            </a:r>
            <a:r>
              <a:rPr lang="sk-SK" sz="2200" b="1" dirty="0">
                <a:solidFill>
                  <a:srgbClr val="FA1D31"/>
                </a:solidFill>
                <a:latin typeface="+mj-lt"/>
                <a:cs typeface="Arial"/>
              </a:rPr>
              <a:t> bloky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přitáhni</a:t>
            </a:r>
            <a:r>
              <a:rPr lang="sk-SK" sz="2200" dirty="0">
                <a:latin typeface="+mj-lt"/>
                <a:cs typeface="Arial"/>
              </a:rPr>
              <a:t> 	            do oblasti </a:t>
            </a:r>
            <a:r>
              <a:rPr lang="sk-SK" sz="2200" dirty="0" err="1">
                <a:latin typeface="+mj-lt"/>
                <a:cs typeface="Arial"/>
              </a:rPr>
              <a:t>scénářů</a:t>
            </a:r>
            <a:br>
              <a:rPr lang="sk-SK" sz="2200" dirty="0">
                <a:latin typeface="+mj-lt"/>
                <a:cs typeface="Arial"/>
              </a:rPr>
            </a:br>
            <a:r>
              <a:rPr lang="sk-SK" sz="2200" dirty="0">
                <a:latin typeface="+mj-lt"/>
                <a:cs typeface="Arial"/>
              </a:rPr>
              <a:t>a klikni na </a:t>
            </a:r>
            <a:r>
              <a:rPr lang="sk-SK" sz="2200" dirty="0" err="1">
                <a:latin typeface="+mj-lt"/>
                <a:cs typeface="Arial"/>
              </a:rPr>
              <a:t>něj</a:t>
            </a:r>
            <a:r>
              <a:rPr lang="sk-SK" sz="2200" dirty="0">
                <a:latin typeface="+mj-lt"/>
                <a:cs typeface="Arial"/>
              </a:rPr>
              <a:t>.</a:t>
            </a:r>
            <a:br>
              <a:rPr lang="sk-SK" sz="2200" dirty="0">
                <a:latin typeface="+mj-lt"/>
                <a:cs typeface="Arial"/>
              </a:rPr>
            </a:b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r>
              <a:rPr lang="sk-SK" sz="2200" dirty="0" err="1">
                <a:latin typeface="+mj-lt"/>
                <a:cs typeface="Arial"/>
              </a:rPr>
              <a:t>Odtáhni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b="1" dirty="0">
                <a:latin typeface="+mj-lt"/>
                <a:cs typeface="Arial"/>
              </a:rPr>
              <a:t>dlaždici</a:t>
            </a:r>
            <a:r>
              <a:rPr lang="sk-SK" sz="2200" dirty="0">
                <a:latin typeface="+mj-lt"/>
                <a:cs typeface="Arial"/>
              </a:rPr>
              <a:t> na </a:t>
            </a:r>
            <a:r>
              <a:rPr lang="sk-SK" sz="2200" dirty="0" err="1">
                <a:latin typeface="+mj-lt"/>
                <a:cs typeface="Arial"/>
              </a:rPr>
              <a:t>jiné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místo</a:t>
            </a:r>
            <a:r>
              <a:rPr lang="sk-SK" sz="2200" dirty="0">
                <a:latin typeface="+mj-lt"/>
                <a:cs typeface="Arial"/>
              </a:rPr>
              <a:t> scény a </a:t>
            </a:r>
            <a:r>
              <a:rPr lang="sk-SK" sz="2200" dirty="0" err="1">
                <a:latin typeface="+mj-lt"/>
                <a:cs typeface="Arial"/>
              </a:rPr>
              <a:t>opět</a:t>
            </a:r>
            <a:r>
              <a:rPr lang="sk-SK" sz="2200" dirty="0">
                <a:latin typeface="+mj-lt"/>
                <a:cs typeface="Arial"/>
              </a:rPr>
              <a:t> klikni na </a:t>
            </a:r>
            <a:r>
              <a:rPr lang="sk-SK" sz="2200" dirty="0" err="1">
                <a:latin typeface="+mj-lt"/>
                <a:cs typeface="Arial"/>
              </a:rPr>
              <a:t>svůj</a:t>
            </a:r>
            <a:r>
              <a:rPr lang="sk-SK" sz="2200" dirty="0">
                <a:latin typeface="+mj-lt"/>
                <a:cs typeface="Arial"/>
              </a:rPr>
              <a:t> nový blok.</a:t>
            </a:r>
          </a:p>
          <a:p>
            <a:pPr marL="720000"/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r>
              <a:rPr lang="sk-SK" sz="2200" dirty="0" err="1">
                <a:latin typeface="+mj-lt"/>
                <a:cs typeface="Arial"/>
              </a:rPr>
              <a:t>Použij</a:t>
            </a:r>
            <a:r>
              <a:rPr lang="sk-SK" sz="2200" dirty="0">
                <a:latin typeface="+mj-lt"/>
                <a:cs typeface="Arial"/>
              </a:rPr>
              <a:t> nový blok v </a:t>
            </a:r>
            <a:r>
              <a:rPr lang="sk-SK" sz="2200" dirty="0" err="1">
                <a:latin typeface="+mj-lt"/>
                <a:cs typeface="Arial"/>
              </a:rPr>
              <a:t>různých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scénářích</a:t>
            </a:r>
            <a:r>
              <a:rPr lang="sk-SK" sz="2200" dirty="0">
                <a:latin typeface="+mj-lt"/>
                <a:cs typeface="Arial"/>
              </a:rPr>
              <a:t>. </a:t>
            </a:r>
            <a:r>
              <a:rPr lang="sk-SK" sz="2200" dirty="0" err="1">
                <a:latin typeface="+mj-lt"/>
                <a:cs typeface="Arial"/>
              </a:rPr>
              <a:t>Použij</a:t>
            </a:r>
            <a:r>
              <a:rPr lang="sk-SK" sz="2200" dirty="0">
                <a:latin typeface="+mj-lt"/>
                <a:cs typeface="Arial"/>
              </a:rPr>
              <a:t> ho jednou </a:t>
            </a:r>
            <a:r>
              <a:rPr lang="sk-SK" sz="2200" dirty="0" err="1">
                <a:latin typeface="+mj-lt"/>
                <a:cs typeface="Arial"/>
              </a:rPr>
              <a:t>anebo</a:t>
            </a:r>
            <a:r>
              <a:rPr lang="sk-SK" sz="2200" dirty="0">
                <a:latin typeface="+mj-lt"/>
                <a:cs typeface="Arial"/>
              </a:rPr>
              <a:t> </a:t>
            </a:r>
            <a:br>
              <a:rPr lang="sk-SK" sz="2200" dirty="0">
                <a:latin typeface="+mj-lt"/>
                <a:cs typeface="Arial"/>
              </a:rPr>
            </a:br>
            <a:r>
              <a:rPr lang="sk-SK" sz="2200" dirty="0" err="1">
                <a:latin typeface="+mj-lt"/>
                <a:cs typeface="Arial"/>
              </a:rPr>
              <a:t>víckrát</a:t>
            </a:r>
            <a:r>
              <a:rPr lang="sk-SK" sz="2200" dirty="0">
                <a:latin typeface="+mj-lt"/>
                <a:cs typeface="Arial"/>
              </a:rPr>
              <a:t>.</a:t>
            </a: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3136" y="369368"/>
            <a:ext cx="1366864" cy="47314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4835679" y="1599357"/>
            <a:ext cx="877729" cy="61531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1701032" y="4416199"/>
            <a:ext cx="6581108" cy="1813084"/>
          </a:xfrm>
          <a:prstGeom prst="rect">
            <a:avLst/>
          </a:prstGeom>
        </p:spPr>
      </p:pic>
      <p:sp>
        <p:nvSpPr>
          <p:cNvPr id="1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pPr/>
              <a:t>3</a:t>
            </a:fld>
            <a:endParaRPr lang="sk-SK" b="1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86AD346-FAA9-4ADA-BFC6-DF2FC7C4EC27}"/>
              </a:ext>
            </a:extLst>
          </p:cNvPr>
          <p:cNvSpPr>
            <a:spLocks noChangeAspect="1"/>
          </p:cNvSpPr>
          <p:nvPr/>
        </p:nvSpPr>
        <p:spPr>
          <a:xfrm>
            <a:off x="874800" y="1782824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AF34A9C-888C-470B-BE40-B25AE7D3410A}"/>
              </a:ext>
            </a:extLst>
          </p:cNvPr>
          <p:cNvSpPr>
            <a:spLocks noChangeAspect="1"/>
          </p:cNvSpPr>
          <p:nvPr/>
        </p:nvSpPr>
        <p:spPr>
          <a:xfrm>
            <a:off x="874800" y="2763175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9C8CBA4-155A-4F71-AB10-298176800A1D}"/>
              </a:ext>
            </a:extLst>
          </p:cNvPr>
          <p:cNvSpPr>
            <a:spLocks noChangeAspect="1"/>
          </p:cNvSpPr>
          <p:nvPr/>
        </p:nvSpPr>
        <p:spPr>
          <a:xfrm>
            <a:off x="874800" y="3874221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E4140E-5012-4D08-BD98-781FA916BA28}"/>
              </a:ext>
            </a:extLst>
          </p:cNvPr>
          <p:cNvSpPr txBox="1"/>
          <p:nvPr/>
        </p:nvSpPr>
        <p:spPr>
          <a:xfrm>
            <a:off x="1757012" y="5476156"/>
            <a:ext cx="170750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k</a:t>
            </a:r>
            <a:r>
              <a:rPr lang="cs-CZ" sz="1100" dirty="0"/>
              <a:t>d</a:t>
            </a:r>
            <a:r>
              <a:rPr lang="sk-SK" sz="1100" dirty="0" err="1"/>
              <a:t>yž</a:t>
            </a:r>
            <a:r>
              <a:rPr lang="sk-SK" sz="1100" dirty="0"/>
              <a:t> dlaždici </a:t>
            </a:r>
            <a:r>
              <a:rPr lang="sk-SK" sz="1100" dirty="0" err="1"/>
              <a:t>odtáhneme</a:t>
            </a:r>
            <a:r>
              <a:rPr lang="sk-SK" sz="1100" dirty="0"/>
              <a:t> myší na stranu</a:t>
            </a:r>
            <a:endParaRPr lang="en-GB" sz="11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D686F60-5989-417D-AC05-11FF31CA6EEC}"/>
              </a:ext>
            </a:extLst>
          </p:cNvPr>
          <p:cNvSpPr txBox="1"/>
          <p:nvPr/>
        </p:nvSpPr>
        <p:spPr>
          <a:xfrm>
            <a:off x="1013785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1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4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1.4.1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Vytvořme si vlastní blok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373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marL="720000" indent="-342900">
              <a:spcAft>
                <a:spcPts val="600"/>
              </a:spcAft>
              <a:buFont typeface="Wingdings" charset="2"/>
              <a:buChar char="u"/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r>
              <a:rPr lang="sk-SK" sz="22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/>
              </a:rPr>
              <a:t>[</a:t>
            </a:r>
            <a:r>
              <a:rPr lang="sk-SK" sz="2200" b="1" dirty="0" err="1">
                <a:solidFill>
                  <a:schemeClr val="accent1">
                    <a:lumMod val="50000"/>
                  </a:schemeClr>
                </a:solidFill>
                <a:latin typeface="+mj-lt"/>
                <a:cs typeface="Arial"/>
              </a:rPr>
              <a:t>Rozšíření</a:t>
            </a:r>
            <a:r>
              <a:rPr lang="sk-SK" sz="22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/>
              </a:rPr>
              <a:t>] </a:t>
            </a:r>
            <a:r>
              <a:rPr lang="sk-SK" sz="2200" dirty="0" err="1">
                <a:latin typeface="+mj-lt"/>
                <a:cs typeface="Arial"/>
              </a:rPr>
              <a:t>Změň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definici</a:t>
            </a:r>
            <a:r>
              <a:rPr lang="sk-SK" sz="2200" dirty="0">
                <a:latin typeface="+mj-lt"/>
                <a:cs typeface="Arial"/>
              </a:rPr>
              <a:t> nového bloku – </a:t>
            </a:r>
            <a:r>
              <a:rPr lang="sk-SK" sz="2200" dirty="0" err="1">
                <a:latin typeface="+mj-lt"/>
                <a:cs typeface="Arial"/>
              </a:rPr>
              <a:t>anebo</a:t>
            </a:r>
            <a:r>
              <a:rPr lang="sk-SK" sz="2200" dirty="0">
                <a:latin typeface="+mj-lt"/>
                <a:cs typeface="Arial"/>
              </a:rPr>
              <a:t> definuj</a:t>
            </a:r>
            <a:br>
              <a:rPr lang="sk-SK" sz="2200" dirty="0">
                <a:latin typeface="+mj-lt"/>
                <a:cs typeface="Arial"/>
              </a:rPr>
            </a:br>
            <a:r>
              <a:rPr lang="sk-SK" sz="2200" dirty="0" err="1">
                <a:latin typeface="+mj-lt"/>
                <a:cs typeface="Arial"/>
              </a:rPr>
              <a:t>další</a:t>
            </a:r>
            <a:r>
              <a:rPr lang="sk-SK" sz="2200" dirty="0">
                <a:latin typeface="+mj-lt"/>
                <a:cs typeface="Arial"/>
              </a:rPr>
              <a:t> – a </a:t>
            </a:r>
            <a:r>
              <a:rPr lang="sk-SK" sz="2200" dirty="0" err="1">
                <a:latin typeface="+mj-lt"/>
                <a:cs typeface="Arial"/>
              </a:rPr>
              <a:t>vytvoř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takovéto</a:t>
            </a:r>
            <a:r>
              <a:rPr lang="sk-SK" sz="2200" dirty="0">
                <a:latin typeface="+mj-lt"/>
                <a:cs typeface="Arial"/>
              </a:rPr>
              <a:t> vzory-</a:t>
            </a:r>
            <a:r>
              <a:rPr lang="sk-SK" sz="2200" dirty="0" err="1">
                <a:latin typeface="+mj-lt"/>
                <a:cs typeface="Arial"/>
              </a:rPr>
              <a:t>květy</a:t>
            </a:r>
            <a:r>
              <a:rPr lang="sk-SK" sz="2200" dirty="0">
                <a:latin typeface="+mj-lt"/>
                <a:cs typeface="Arial"/>
              </a:rPr>
              <a:t>.</a:t>
            </a: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3136" y="369368"/>
            <a:ext cx="1366864" cy="47314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0022" y="3769179"/>
            <a:ext cx="4953000" cy="1181100"/>
          </a:xfrm>
          <a:prstGeom prst="rect">
            <a:avLst/>
          </a:prstGeom>
        </p:spPr>
      </p:pic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pPr/>
              <a:t>4</a:t>
            </a:fld>
            <a:endParaRPr lang="sk-SK" b="1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1514F4C-BBC3-4B3C-8855-A95F6F6DAE4C}"/>
              </a:ext>
            </a:extLst>
          </p:cNvPr>
          <p:cNvSpPr>
            <a:spLocks noChangeAspect="1"/>
          </p:cNvSpPr>
          <p:nvPr/>
        </p:nvSpPr>
        <p:spPr>
          <a:xfrm>
            <a:off x="874800" y="2188404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00A4F4B-6F0A-4936-958D-2B63EEF163F2}"/>
              </a:ext>
            </a:extLst>
          </p:cNvPr>
          <p:cNvSpPr txBox="1"/>
          <p:nvPr/>
        </p:nvSpPr>
        <p:spPr>
          <a:xfrm>
            <a:off x="1013785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1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4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1.4.1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Vytvořme si vlastní blok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667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252000" rIns="144000" bIns="144000" rtlCol="0">
            <a:noAutofit/>
          </a:bodyPr>
          <a:lstStyle/>
          <a:p>
            <a:pPr marL="108000">
              <a:spcAft>
                <a:spcPts val="600"/>
              </a:spcAft>
            </a:pPr>
            <a:r>
              <a:rPr lang="sk-SK" sz="28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/>
              </a:rPr>
              <a:t>Diskutujeme</a:t>
            </a:r>
          </a:p>
          <a:p>
            <a:endParaRPr lang="sk-SK" sz="2000" dirty="0">
              <a:latin typeface="+mj-lt"/>
              <a:cs typeface="Arial"/>
            </a:endParaRPr>
          </a:p>
          <a:p>
            <a:pPr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1800"/>
              </a:spcAft>
              <a:buClr>
                <a:srgbClr val="0070C0"/>
              </a:buClr>
            </a:pPr>
            <a:r>
              <a:rPr lang="sk-SK" sz="2200" dirty="0">
                <a:cs typeface="Arial"/>
              </a:rPr>
              <a:t>Proč je </a:t>
            </a:r>
            <a:r>
              <a:rPr lang="sk-SK" sz="2200" dirty="0" err="1">
                <a:cs typeface="Arial"/>
              </a:rPr>
              <a:t>užitečné</a:t>
            </a:r>
            <a:r>
              <a:rPr lang="sk-SK" sz="2200" dirty="0">
                <a:cs typeface="Arial"/>
              </a:rPr>
              <a:t> </a:t>
            </a:r>
            <a:r>
              <a:rPr lang="sk-SK" sz="2200" dirty="0" err="1">
                <a:cs typeface="Arial"/>
              </a:rPr>
              <a:t>vytvářet</a:t>
            </a:r>
            <a:r>
              <a:rPr lang="sk-SK" sz="2200" dirty="0">
                <a:cs typeface="Arial"/>
              </a:rPr>
              <a:t> si vlastní nové bloky?</a:t>
            </a:r>
          </a:p>
          <a:p>
            <a:pPr marL="720000">
              <a:spcAft>
                <a:spcPts val="1200"/>
              </a:spcAft>
              <a:buClr>
                <a:srgbClr val="0070C0"/>
              </a:buClr>
            </a:pPr>
            <a:r>
              <a:rPr lang="sk-SK" sz="2200" dirty="0">
                <a:cs typeface="Arial"/>
              </a:rPr>
              <a:t>Proč </a:t>
            </a:r>
            <a:r>
              <a:rPr lang="sk-SK" sz="2200" dirty="0" err="1">
                <a:cs typeface="Arial"/>
              </a:rPr>
              <a:t>bychom</a:t>
            </a:r>
            <a:r>
              <a:rPr lang="sk-SK" sz="2200" dirty="0">
                <a:cs typeface="Arial"/>
              </a:rPr>
              <a:t> našim novým </a:t>
            </a:r>
            <a:r>
              <a:rPr lang="sk-SK" sz="2200" dirty="0" err="1">
                <a:cs typeface="Arial"/>
              </a:rPr>
              <a:t>blokům</a:t>
            </a:r>
            <a:r>
              <a:rPr lang="sk-SK" sz="2200" dirty="0">
                <a:cs typeface="Arial"/>
              </a:rPr>
              <a:t> </a:t>
            </a:r>
            <a:r>
              <a:rPr lang="sk-SK" sz="2200" dirty="0" err="1">
                <a:cs typeface="Arial"/>
              </a:rPr>
              <a:t>měli</a:t>
            </a:r>
            <a:r>
              <a:rPr lang="sk-SK" sz="2200" dirty="0">
                <a:cs typeface="Arial"/>
              </a:rPr>
              <a:t> </a:t>
            </a:r>
            <a:r>
              <a:rPr lang="sk-SK" sz="2200" dirty="0" err="1">
                <a:cs typeface="Arial"/>
              </a:rPr>
              <a:t>dávat</a:t>
            </a:r>
            <a:r>
              <a:rPr lang="sk-SK" sz="2200" dirty="0">
                <a:cs typeface="Arial"/>
              </a:rPr>
              <a:t> rozumná (</a:t>
            </a:r>
            <a:r>
              <a:rPr lang="sk-SK" sz="2200" dirty="0" err="1">
                <a:cs typeface="Arial"/>
              </a:rPr>
              <a:t>smysluplná</a:t>
            </a:r>
            <a:r>
              <a:rPr lang="sk-SK" sz="2200" dirty="0">
                <a:cs typeface="Arial"/>
              </a:rPr>
              <a:t>) </a:t>
            </a:r>
            <a:r>
              <a:rPr lang="sk-SK" sz="2200" dirty="0" err="1">
                <a:cs typeface="Arial"/>
              </a:rPr>
              <a:t>jména</a:t>
            </a:r>
            <a:r>
              <a:rPr lang="sk-SK" sz="2200" dirty="0">
                <a:cs typeface="Arial"/>
              </a:rPr>
              <a:t>?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3136" y="369368"/>
            <a:ext cx="1366864" cy="473146"/>
          </a:xfrm>
          <a:prstGeom prst="rect">
            <a:avLst/>
          </a:prstGeom>
        </p:spPr>
      </p:pic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pPr/>
              <a:t>5</a:t>
            </a:fld>
            <a:endParaRPr lang="sk-SK" b="1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9830178-8CBD-4272-8664-6912294EFEFE}"/>
              </a:ext>
            </a:extLst>
          </p:cNvPr>
          <p:cNvSpPr/>
          <p:nvPr/>
        </p:nvSpPr>
        <p:spPr>
          <a:xfrm>
            <a:off x="875098" y="2694653"/>
            <a:ext cx="210816" cy="205630"/>
          </a:xfrm>
          <a:prstGeom prst="ellipse">
            <a:avLst/>
          </a:prstGeom>
          <a:solidFill>
            <a:srgbClr val="4A6CD4"/>
          </a:solidFill>
          <a:ln w="34925">
            <a:solidFill>
              <a:srgbClr val="4A6CD4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7E274D6-A5C6-4037-A102-CE0DF349B75E}"/>
              </a:ext>
            </a:extLst>
          </p:cNvPr>
          <p:cNvSpPr/>
          <p:nvPr/>
        </p:nvSpPr>
        <p:spPr>
          <a:xfrm>
            <a:off x="875098" y="3277213"/>
            <a:ext cx="210816" cy="205630"/>
          </a:xfrm>
          <a:prstGeom prst="ellipse">
            <a:avLst/>
          </a:prstGeom>
          <a:solidFill>
            <a:srgbClr val="4A6CD4"/>
          </a:solidFill>
          <a:ln w="34925">
            <a:solidFill>
              <a:srgbClr val="4A6CD4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0C129CE-329A-4116-AC40-192F6F735408}"/>
              </a:ext>
            </a:extLst>
          </p:cNvPr>
          <p:cNvSpPr txBox="1"/>
          <p:nvPr/>
        </p:nvSpPr>
        <p:spPr>
          <a:xfrm>
            <a:off x="1013785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1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4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1.4.1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Vytvořme si vlastní blok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813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 cmpd="sng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bIns="144000" rtlCol="0">
            <a:noAutofit/>
          </a:bodyPr>
          <a:lstStyle/>
          <a:p>
            <a:pPr algn="ctr"/>
            <a:endParaRPr lang="sk-SK" sz="700" b="1" cap="small" dirty="0">
              <a:latin typeface="+mj-lt"/>
            </a:endParaRPr>
          </a:p>
          <a:p>
            <a:pPr algn="ctr">
              <a:spcAft>
                <a:spcPts val="1800"/>
              </a:spcAft>
            </a:pPr>
            <a:endParaRPr lang="sk-SK" sz="2800" b="1" cap="small" dirty="0">
              <a:latin typeface="+mj-lt"/>
            </a:endParaRPr>
          </a:p>
          <a:p>
            <a:pPr algn="ctr">
              <a:spcAft>
                <a:spcPts val="1800"/>
              </a:spcAft>
            </a:pPr>
            <a:endParaRPr lang="sk-SK" sz="2800" b="1" cap="small" dirty="0">
              <a:latin typeface="+mj-lt"/>
            </a:endParaRPr>
          </a:p>
          <a:p>
            <a:pPr algn="ctr">
              <a:spcAft>
                <a:spcPts val="1800"/>
              </a:spcAft>
            </a:pPr>
            <a:r>
              <a:rPr lang="sk-SK" sz="2800" b="1" cap="small" dirty="0">
                <a:solidFill>
                  <a:srgbClr val="C00000"/>
                </a:solidFill>
                <a:latin typeface="Calibri" panose="020F0502020204030204" pitchFamily="34" charset="0"/>
              </a:rPr>
              <a:t>Aktivita 1.4.2: Bez klávesnice</a:t>
            </a:r>
            <a:br>
              <a:rPr lang="sk-SK" sz="5400" b="1" dirty="0">
                <a:solidFill>
                  <a:srgbClr val="C00000"/>
                </a:solidFill>
                <a:latin typeface="+mj-lt"/>
              </a:rPr>
            </a:br>
            <a:r>
              <a:rPr lang="sk-SK" sz="5400" b="1" dirty="0" err="1">
                <a:solidFill>
                  <a:srgbClr val="0C3B6A"/>
                </a:solidFill>
                <a:latin typeface="Calibri" panose="020F0502020204030204" pitchFamily="34" charset="0"/>
              </a:rPr>
              <a:t>Čteme</a:t>
            </a:r>
            <a:r>
              <a:rPr lang="sk-SK" sz="5400" b="1" dirty="0">
                <a:solidFill>
                  <a:srgbClr val="0C3B6A"/>
                </a:solidFill>
                <a:latin typeface="Calibri" panose="020F0502020204030204" pitchFamily="34" charset="0"/>
              </a:rPr>
              <a:t> </a:t>
            </a:r>
            <a:r>
              <a:rPr lang="sk-SK" sz="5400" b="1" dirty="0" err="1">
                <a:solidFill>
                  <a:srgbClr val="0C3B6A"/>
                </a:solidFill>
                <a:latin typeface="Calibri" panose="020F0502020204030204" pitchFamily="34" charset="0"/>
              </a:rPr>
              <a:t>scénáře</a:t>
            </a:r>
            <a:endParaRPr lang="sk-SK" sz="54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3136" y="369368"/>
            <a:ext cx="1366864" cy="473146"/>
          </a:xfrm>
          <a:prstGeom prst="rect">
            <a:avLst/>
          </a:prstGeom>
        </p:spPr>
      </p:pic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pPr/>
              <a:t>6</a:t>
            </a:fld>
            <a:endParaRPr lang="sk-SK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7E0026-8D60-4D30-8174-31A8ADC6F975}"/>
              </a:ext>
            </a:extLst>
          </p:cNvPr>
          <p:cNvSpPr txBox="1"/>
          <p:nvPr/>
        </p:nvSpPr>
        <p:spPr>
          <a:xfrm>
            <a:off x="252000" y="396000"/>
            <a:ext cx="6474975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</a:t>
            </a:r>
            <a:r>
              <a:rPr lang="cs-CZ" sz="1600" b="1" cap="small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1 	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Vytváříme vzory</a:t>
            </a:r>
            <a:endParaRPr lang="cs-CZ" sz="24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defTabSz="393700">
              <a:lnSpc>
                <a:spcPts val="1800"/>
              </a:lnSpc>
              <a:tabLst>
                <a:tab pos="1249363" algn="l"/>
              </a:tabLst>
            </a:pPr>
            <a:r>
              <a:rPr lang="cs-CZ" sz="1600" b="1" dirty="0">
                <a:solidFill>
                  <a:srgbClr val="0C3B6A"/>
                </a:solidFill>
                <a:latin typeface="Calibri" panose="020F0502020204030204" pitchFamily="34" charset="0"/>
              </a:rPr>
              <a:t>Bádání </a:t>
            </a:r>
            <a:r>
              <a:rPr lang="en-US" sz="1600" b="1" dirty="0">
                <a:solidFill>
                  <a:srgbClr val="0C3B6A"/>
                </a:solidFill>
                <a:latin typeface="Calibri" panose="020F0502020204030204" pitchFamily="34" charset="0"/>
              </a:rPr>
              <a:t>4</a:t>
            </a:r>
            <a:r>
              <a:rPr lang="cs-CZ" sz="1600" b="1" dirty="0">
                <a:solidFill>
                  <a:srgbClr val="0C3B6A"/>
                </a:solidFill>
                <a:latin typeface="Calibri" panose="020F0502020204030204" pitchFamily="34" charset="0"/>
              </a:rPr>
              <a:t>	</a:t>
            </a:r>
            <a:r>
              <a:rPr lang="sk-SK" sz="1600" b="1" dirty="0" err="1">
                <a:solidFill>
                  <a:srgbClr val="0C3B6A"/>
                </a:solidFill>
                <a:latin typeface="Calibri" panose="020F0502020204030204" pitchFamily="34" charset="0"/>
              </a:rPr>
              <a:t>Další</a:t>
            </a:r>
            <a:r>
              <a:rPr lang="sk-SK" sz="1600" b="1" dirty="0">
                <a:solidFill>
                  <a:srgbClr val="0C3B6A"/>
                </a:solidFill>
                <a:latin typeface="Calibri" panose="020F0502020204030204" pitchFamily="34" charset="0"/>
              </a:rPr>
              <a:t> vzory a nové bloky</a:t>
            </a:r>
            <a:endParaRPr lang="cs-CZ" sz="1600" b="1" cap="small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240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252000" rIns="144000" bIns="144000" rtlCol="0">
            <a:noAutofit/>
          </a:bodyPr>
          <a:lstStyle/>
          <a:p>
            <a:pPr marL="720000">
              <a:spcAft>
                <a:spcPts val="600"/>
              </a:spcAft>
            </a:pPr>
            <a:r>
              <a:rPr lang="sk-SK" sz="2200" dirty="0" err="1"/>
              <a:t>Pozorně</a:t>
            </a:r>
            <a:r>
              <a:rPr lang="sk-SK" sz="2200" dirty="0"/>
              <a:t> si </a:t>
            </a:r>
            <a:r>
              <a:rPr lang="sk-SK" sz="2200" dirty="0" err="1"/>
              <a:t>přečti</a:t>
            </a:r>
            <a:r>
              <a:rPr lang="sk-SK" sz="2200" dirty="0"/>
              <a:t> každou úlohu a </a:t>
            </a:r>
            <a:r>
              <a:rPr lang="sk-SK" sz="2200" dirty="0" err="1"/>
              <a:t>odpověz</a:t>
            </a:r>
            <a:r>
              <a:rPr lang="sk-SK" sz="2200" dirty="0"/>
              <a:t> na otázku:</a:t>
            </a:r>
            <a:endParaRPr lang="sk-SK" sz="2200" dirty="0">
              <a:latin typeface="+mj-lt"/>
              <a:cs typeface="Arial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3136" y="369368"/>
            <a:ext cx="1366864" cy="473146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947082" y="5460767"/>
            <a:ext cx="1182197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sk-SK" sz="1200" b="1" dirty="0"/>
          </a:p>
          <a:p>
            <a:endParaRPr lang="sk-SK" sz="1200" b="1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773403" y="2735972"/>
            <a:ext cx="1889760" cy="172212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2FE3E96E-FC81-4341-976A-6F08A2B77DED}"/>
              </a:ext>
            </a:extLst>
          </p:cNvPr>
          <p:cNvGrpSpPr/>
          <p:nvPr/>
        </p:nvGrpSpPr>
        <p:grpSpPr>
          <a:xfrm>
            <a:off x="2960253" y="3158859"/>
            <a:ext cx="631401" cy="721261"/>
            <a:chOff x="2167773" y="4654769"/>
            <a:chExt cx="631401" cy="721261"/>
          </a:xfrm>
        </p:grpSpPr>
        <p:pic>
          <p:nvPicPr>
            <p:cNvPr id="20" name="Picture 19"/>
            <p:cNvPicPr/>
            <p:nvPr/>
          </p:nvPicPr>
          <p:blipFill>
            <a:blip r:embed="rId4"/>
            <a:srcRect/>
            <a:stretch/>
          </p:blipFill>
          <p:spPr>
            <a:xfrm>
              <a:off x="2167773" y="4802766"/>
              <a:ext cx="573264" cy="573264"/>
            </a:xfrm>
            <a:prstGeom prst="rect">
              <a:avLst/>
            </a:prstGeom>
          </p:spPr>
        </p:pic>
        <p:cxnSp>
          <p:nvCxnSpPr>
            <p:cNvPr id="21" name="Straight Arrow Connector 20"/>
            <p:cNvCxnSpPr/>
            <p:nvPr/>
          </p:nvCxnSpPr>
          <p:spPr>
            <a:xfrm flipV="1">
              <a:off x="2799174" y="4654769"/>
              <a:ext cx="0" cy="72126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lg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4953007" y="4971220"/>
            <a:ext cx="3082375" cy="133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endParaRPr lang="sk-SK" sz="1200" b="1" dirty="0"/>
          </a:p>
          <a:p>
            <a:endParaRPr lang="sk-SK" sz="1200" b="1" dirty="0"/>
          </a:p>
          <a:p>
            <a:endParaRPr lang="sk-SK" sz="1200" b="1" dirty="0"/>
          </a:p>
          <a:p>
            <a:endParaRPr lang="sk-SK" sz="1200" b="1" dirty="0"/>
          </a:p>
          <a:p>
            <a:endParaRPr lang="sk-SK" sz="1200" b="1" dirty="0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4949140" y="2664852"/>
            <a:ext cx="2049780" cy="1866900"/>
          </a:xfrm>
          <a:prstGeom prst="rect">
            <a:avLst/>
          </a:prstGeom>
        </p:spPr>
      </p:pic>
      <p:sp>
        <p:nvSpPr>
          <p:cNvPr id="3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pPr/>
              <a:t>7</a:t>
            </a:fld>
            <a:endParaRPr lang="sk-SK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671956" y="5454022"/>
            <a:ext cx="1271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k-SK" sz="1200" dirty="0"/>
              <a:t>Celkový počet</a:t>
            </a:r>
            <a:br>
              <a:rPr lang="sk-SK" sz="1200" dirty="0"/>
            </a:br>
            <a:r>
              <a:rPr lang="sk-SK" sz="1200" dirty="0"/>
              <a:t> </a:t>
            </a:r>
            <a:r>
              <a:rPr lang="sk-SK" sz="1200" dirty="0" err="1"/>
              <a:t>kroků</a:t>
            </a:r>
            <a:r>
              <a:rPr lang="sk-SK" sz="1200" dirty="0"/>
              <a:t> je</a:t>
            </a:r>
            <a:r>
              <a:rPr lang="en-US" sz="1200" dirty="0"/>
              <a:t>:</a:t>
            </a:r>
            <a:endParaRPr lang="sk-SK" sz="1200" dirty="0"/>
          </a:p>
        </p:txBody>
      </p:sp>
      <p:sp>
        <p:nvSpPr>
          <p:cNvPr id="38" name="TextBox 37"/>
          <p:cNvSpPr txBox="1"/>
          <p:nvPr/>
        </p:nvSpPr>
        <p:spPr>
          <a:xfrm>
            <a:off x="4874920" y="4656996"/>
            <a:ext cx="21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 err="1"/>
              <a:t>Napiš</a:t>
            </a:r>
            <a:r>
              <a:rPr lang="sk-SK" sz="1200" dirty="0"/>
              <a:t> </a:t>
            </a:r>
            <a:r>
              <a:rPr lang="sk-SK" sz="1200" dirty="0" err="1"/>
              <a:t>jednodušší</a:t>
            </a:r>
            <a:r>
              <a:rPr lang="sk-SK" sz="1200" dirty="0"/>
              <a:t> </a:t>
            </a:r>
            <a:r>
              <a:rPr lang="sk-SK" sz="1200" dirty="0" err="1"/>
              <a:t>scénář</a:t>
            </a:r>
            <a:r>
              <a:rPr lang="sk-SK" sz="1200" dirty="0"/>
              <a:t> sem: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AF22632-32A0-449D-9BC8-604D09F40A35}"/>
              </a:ext>
            </a:extLst>
          </p:cNvPr>
          <p:cNvSpPr>
            <a:spLocks noChangeAspect="1"/>
          </p:cNvSpPr>
          <p:nvPr/>
        </p:nvSpPr>
        <p:spPr>
          <a:xfrm>
            <a:off x="874800" y="1465318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DC8BD50-BF67-4A58-BCEE-A8D7984EFAD3}"/>
              </a:ext>
            </a:extLst>
          </p:cNvPr>
          <p:cNvSpPr txBox="1"/>
          <p:nvPr/>
        </p:nvSpPr>
        <p:spPr>
          <a:xfrm>
            <a:off x="1073745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1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4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1.4.2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Bez klávesnice: Čteme scénáře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66257FB-9D97-4600-9DE6-5411A61B5A56}"/>
              </a:ext>
            </a:extLst>
          </p:cNvPr>
          <p:cNvSpPr txBox="1"/>
          <p:nvPr/>
        </p:nvSpPr>
        <p:spPr>
          <a:xfrm>
            <a:off x="441395" y="2077630"/>
            <a:ext cx="38233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sk-SK" sz="1200" dirty="0" err="1"/>
              <a:t>Kolik</a:t>
            </a:r>
            <a:r>
              <a:rPr lang="sk-SK" sz="1200" dirty="0"/>
              <a:t> </a:t>
            </a:r>
            <a:r>
              <a:rPr lang="sk-SK" sz="1200" dirty="0" err="1"/>
              <a:t>kroků</a:t>
            </a:r>
            <a:r>
              <a:rPr lang="sk-SK" sz="1200" dirty="0"/>
              <a:t> </a:t>
            </a:r>
            <a:r>
              <a:rPr lang="sk-SK" sz="1200" dirty="0" err="1"/>
              <a:t>udělá</a:t>
            </a:r>
            <a:r>
              <a:rPr lang="sk-SK" sz="1200" dirty="0"/>
              <a:t> </a:t>
            </a:r>
            <a:r>
              <a:rPr lang="sk-SK" sz="1200" b="1" dirty="0"/>
              <a:t>dlaždice</a:t>
            </a:r>
            <a:r>
              <a:rPr lang="sk-SK" sz="1200" dirty="0"/>
              <a:t> </a:t>
            </a:r>
            <a:r>
              <a:rPr lang="sk-SK" sz="1200" dirty="0" err="1"/>
              <a:t>celkem</a:t>
            </a:r>
            <a:r>
              <a:rPr lang="sk-SK" sz="1200" dirty="0"/>
              <a:t>, </a:t>
            </a:r>
            <a:r>
              <a:rPr lang="sk-SK" sz="1200" dirty="0" err="1"/>
              <a:t>když</a:t>
            </a:r>
            <a:r>
              <a:rPr lang="sk-SK" sz="1200" dirty="0"/>
              <a:t> vykoná</a:t>
            </a:r>
            <a:br>
              <a:rPr lang="sk-SK" sz="1200" dirty="0"/>
            </a:br>
            <a:r>
              <a:rPr lang="sk-SK" sz="1200" dirty="0"/>
              <a:t>tento </a:t>
            </a:r>
            <a:r>
              <a:rPr lang="sk-SK" sz="1200" dirty="0" err="1"/>
              <a:t>scénář</a:t>
            </a:r>
            <a:r>
              <a:rPr lang="en-US" sz="1200" dirty="0"/>
              <a:t>?</a:t>
            </a:r>
            <a:endParaRPr lang="sk-SK" sz="12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29B9BC7-CC0E-42F5-822E-F180B257263A}"/>
              </a:ext>
            </a:extLst>
          </p:cNvPr>
          <p:cNvSpPr txBox="1"/>
          <p:nvPr/>
        </p:nvSpPr>
        <p:spPr>
          <a:xfrm>
            <a:off x="4582800" y="2081354"/>
            <a:ext cx="36685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 startAt="2"/>
              <a:defRPr/>
            </a:pPr>
            <a:r>
              <a:rPr lang="sk-SK" sz="1200" dirty="0"/>
              <a:t>Jak </a:t>
            </a:r>
            <a:r>
              <a:rPr lang="sk-SK" sz="1200" dirty="0" err="1"/>
              <a:t>bychom</a:t>
            </a:r>
            <a:r>
              <a:rPr lang="sk-SK" sz="1200" dirty="0"/>
              <a:t> mohli </a:t>
            </a:r>
            <a:r>
              <a:rPr lang="sk-SK" sz="1200" dirty="0" err="1"/>
              <a:t>zjednodušit</a:t>
            </a:r>
            <a:r>
              <a:rPr lang="sk-SK" sz="1200" dirty="0"/>
              <a:t> tento </a:t>
            </a:r>
            <a:r>
              <a:rPr lang="sk-SK" sz="1200" dirty="0" err="1"/>
              <a:t>scénář</a:t>
            </a:r>
            <a:r>
              <a:rPr lang="sk-SK" sz="1200" dirty="0"/>
              <a:t> tak, aby i potom </a:t>
            </a:r>
            <a:r>
              <a:rPr lang="sk-SK" sz="1200" dirty="0" err="1"/>
              <a:t>udělal</a:t>
            </a:r>
            <a:r>
              <a:rPr lang="sk-SK" sz="1200" dirty="0"/>
              <a:t> to </a:t>
            </a:r>
            <a:r>
              <a:rPr lang="sk-SK" sz="1200" dirty="0" err="1"/>
              <a:t>stejné</a:t>
            </a:r>
            <a:r>
              <a:rPr lang="en-US" sz="1200" dirty="0"/>
              <a:t>?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13B29DD-879B-4ADE-9192-91DEDCDF8CB4}"/>
              </a:ext>
            </a:extLst>
          </p:cNvPr>
          <p:cNvCxnSpPr>
            <a:cxnSpLocks/>
          </p:cNvCxnSpPr>
          <p:nvPr/>
        </p:nvCxnSpPr>
        <p:spPr>
          <a:xfrm>
            <a:off x="4296692" y="2030554"/>
            <a:ext cx="0" cy="42178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4126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252000" rIns="144000" bIns="144000" rtlCol="0">
            <a:noAutofit/>
          </a:bodyPr>
          <a:lstStyle/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3136" y="369368"/>
            <a:ext cx="1366864" cy="473146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150402" y="5684854"/>
            <a:ext cx="1182197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sk-SK" sz="1200" b="1" dirty="0"/>
          </a:p>
          <a:p>
            <a:endParaRPr lang="sk-SK" sz="1200" b="1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99834" y="2000250"/>
            <a:ext cx="2057400" cy="2857500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4852238" y="4489935"/>
            <a:ext cx="3591925" cy="165658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endParaRPr lang="sk-SK" sz="1200" b="1" dirty="0"/>
          </a:p>
          <a:p>
            <a:endParaRPr lang="sk-SK" sz="1200" b="1" dirty="0"/>
          </a:p>
          <a:p>
            <a:endParaRPr lang="sk-SK" sz="1200" b="1" dirty="0"/>
          </a:p>
          <a:p>
            <a:endParaRPr lang="sk-SK" sz="1200" b="1" dirty="0"/>
          </a:p>
          <a:p>
            <a:endParaRPr lang="sk-SK" sz="1200" b="1" dirty="0"/>
          </a:p>
        </p:txBody>
      </p:sp>
      <p:sp>
        <p:nvSpPr>
          <p:cNvPr id="3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pPr/>
              <a:t>8</a:t>
            </a:fld>
            <a:endParaRPr lang="sk-SK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751963" y="5678109"/>
            <a:ext cx="13950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k-SK" sz="1200" dirty="0"/>
              <a:t>Dlaždice </a:t>
            </a:r>
            <a:r>
              <a:rPr lang="sk-SK" sz="1200" dirty="0" err="1"/>
              <a:t>se</a:t>
            </a:r>
            <a:r>
              <a:rPr lang="sk-SK" sz="1200" dirty="0"/>
              <a:t> </a:t>
            </a:r>
            <a:r>
              <a:rPr lang="sk-SK" sz="1200" dirty="0" err="1"/>
              <a:t>celkem</a:t>
            </a:r>
            <a:r>
              <a:rPr lang="sk-SK" sz="1200" dirty="0"/>
              <a:t> </a:t>
            </a:r>
            <a:br>
              <a:rPr lang="sk-SK" sz="1200" dirty="0"/>
            </a:br>
            <a:r>
              <a:rPr lang="sk-SK" sz="1200" dirty="0"/>
              <a:t>otočí o</a:t>
            </a:r>
            <a:r>
              <a:rPr lang="en-US" sz="1200" dirty="0"/>
              <a:t>:</a:t>
            </a:r>
            <a:endParaRPr lang="sk-SK" sz="1200" dirty="0"/>
          </a:p>
        </p:txBody>
      </p:sp>
      <p:sp>
        <p:nvSpPr>
          <p:cNvPr id="38" name="TextBox 37"/>
          <p:cNvSpPr txBox="1"/>
          <p:nvPr/>
        </p:nvSpPr>
        <p:spPr>
          <a:xfrm>
            <a:off x="4774151" y="4175711"/>
            <a:ext cx="2124000" cy="248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lang="sk-SK" sz="1200" dirty="0" err="1"/>
              <a:t>Napiš</a:t>
            </a:r>
            <a:r>
              <a:rPr lang="sk-SK" sz="1200" dirty="0"/>
              <a:t> </a:t>
            </a:r>
            <a:r>
              <a:rPr lang="sk-SK" sz="1200" dirty="0" err="1"/>
              <a:t>svůj</a:t>
            </a:r>
            <a:r>
              <a:rPr lang="sk-SK" sz="1200" dirty="0"/>
              <a:t> </a:t>
            </a:r>
            <a:r>
              <a:rPr lang="sk-SK" sz="1200" dirty="0" err="1"/>
              <a:t>scénář</a:t>
            </a:r>
            <a:r>
              <a:rPr lang="sk-SK" sz="1200" dirty="0"/>
              <a:t> sem: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DC8BD50-BF67-4A58-BCEE-A8D7984EFAD3}"/>
              </a:ext>
            </a:extLst>
          </p:cNvPr>
          <p:cNvSpPr txBox="1"/>
          <p:nvPr/>
        </p:nvSpPr>
        <p:spPr>
          <a:xfrm>
            <a:off x="1073745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1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4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1.4.2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Bez klávesnice: Čteme scénáře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66257FB-9D97-4600-9DE6-5411A61B5A56}"/>
              </a:ext>
            </a:extLst>
          </p:cNvPr>
          <p:cNvSpPr txBox="1"/>
          <p:nvPr/>
        </p:nvSpPr>
        <p:spPr>
          <a:xfrm>
            <a:off x="441395" y="1323250"/>
            <a:ext cx="38233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 startAt="3"/>
            </a:pPr>
            <a:r>
              <a:rPr lang="sk-SK" sz="1200" dirty="0"/>
              <a:t>O </a:t>
            </a:r>
            <a:r>
              <a:rPr lang="sk-SK" sz="1200" dirty="0" err="1"/>
              <a:t>kolik</a:t>
            </a:r>
            <a:r>
              <a:rPr lang="sk-SK" sz="1200" dirty="0"/>
              <a:t> </a:t>
            </a:r>
            <a:r>
              <a:rPr lang="sk-SK" sz="1200" dirty="0" err="1"/>
              <a:t>stupňů</a:t>
            </a:r>
            <a:r>
              <a:rPr lang="sk-SK" sz="1200" dirty="0"/>
              <a:t> </a:t>
            </a:r>
            <a:r>
              <a:rPr lang="sk-SK" sz="1200" dirty="0" err="1"/>
              <a:t>se</a:t>
            </a:r>
            <a:r>
              <a:rPr lang="sk-SK" sz="1200" dirty="0"/>
              <a:t> </a:t>
            </a:r>
            <a:r>
              <a:rPr lang="sk-SK" sz="1200" b="1" dirty="0"/>
              <a:t>dlaždice </a:t>
            </a:r>
            <a:r>
              <a:rPr lang="sk-SK" sz="1200" dirty="0"/>
              <a:t>otočí </a:t>
            </a:r>
            <a:r>
              <a:rPr lang="sk-SK" sz="1200" dirty="0" err="1"/>
              <a:t>celkem</a:t>
            </a:r>
            <a:r>
              <a:rPr lang="sk-SK" sz="1200" dirty="0"/>
              <a:t>, </a:t>
            </a:r>
            <a:r>
              <a:rPr lang="sk-SK" sz="1200" dirty="0" err="1"/>
              <a:t>když</a:t>
            </a:r>
            <a:r>
              <a:rPr lang="sk-SK" sz="1200" dirty="0"/>
              <a:t> vykoná</a:t>
            </a:r>
            <a:br>
              <a:rPr lang="sk-SK" sz="1200" dirty="0"/>
            </a:br>
            <a:r>
              <a:rPr lang="sk-SK" sz="1200" dirty="0"/>
              <a:t>tento </a:t>
            </a:r>
            <a:r>
              <a:rPr lang="sk-SK" sz="1200" dirty="0" err="1"/>
              <a:t>scénář</a:t>
            </a:r>
            <a:r>
              <a:rPr lang="en-US" sz="1200" dirty="0"/>
              <a:t>?</a:t>
            </a:r>
            <a:endParaRPr lang="sk-SK" sz="12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29B9BC7-CC0E-42F5-822E-F180B257263A}"/>
              </a:ext>
            </a:extLst>
          </p:cNvPr>
          <p:cNvSpPr txBox="1"/>
          <p:nvPr/>
        </p:nvSpPr>
        <p:spPr>
          <a:xfrm>
            <a:off x="4582800" y="1326974"/>
            <a:ext cx="36685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 startAt="4"/>
              <a:defRPr/>
            </a:pPr>
            <a:r>
              <a:rPr lang="sk-SK" sz="1200" dirty="0" err="1"/>
              <a:t>Vytvoř</a:t>
            </a:r>
            <a:r>
              <a:rPr lang="sk-SK" sz="1200" dirty="0"/>
              <a:t> </a:t>
            </a:r>
            <a:r>
              <a:rPr lang="sk-SK" sz="1200" dirty="0" err="1"/>
              <a:t>scénář</a:t>
            </a:r>
            <a:r>
              <a:rPr lang="sk-SK" sz="1200" dirty="0"/>
              <a:t>, </a:t>
            </a:r>
            <a:r>
              <a:rPr lang="sk-SK" sz="1200" dirty="0" err="1"/>
              <a:t>který</a:t>
            </a:r>
            <a:r>
              <a:rPr lang="sk-SK" sz="1200" dirty="0"/>
              <a:t> </a:t>
            </a:r>
            <a:r>
              <a:rPr lang="sk-SK" sz="1200" dirty="0" err="1"/>
              <a:t>dělá</a:t>
            </a:r>
            <a:r>
              <a:rPr lang="sk-SK" sz="1200" dirty="0"/>
              <a:t> to </a:t>
            </a:r>
            <a:r>
              <a:rPr lang="sk-SK" sz="1200" dirty="0" err="1"/>
              <a:t>stejné</a:t>
            </a:r>
            <a:r>
              <a:rPr lang="sk-SK" sz="1200" dirty="0"/>
              <a:t> </a:t>
            </a:r>
            <a:r>
              <a:rPr lang="sk-SK" sz="1200" dirty="0" err="1"/>
              <a:t>jako</a:t>
            </a:r>
            <a:r>
              <a:rPr lang="sk-SK" sz="1200" dirty="0"/>
              <a:t> </a:t>
            </a:r>
            <a:r>
              <a:rPr lang="sk-SK" sz="1200" dirty="0" err="1"/>
              <a:t>scénář</a:t>
            </a:r>
            <a:br>
              <a:rPr lang="sk-SK" sz="1200" dirty="0"/>
            </a:br>
            <a:r>
              <a:rPr lang="en-US" sz="1200" dirty="0" err="1"/>
              <a:t>dolů</a:t>
            </a:r>
            <a:r>
              <a:rPr lang="sk-SK" sz="1200" dirty="0"/>
              <a:t>, ale </a:t>
            </a:r>
            <a:r>
              <a:rPr lang="sk-SK" sz="1200" dirty="0" err="1"/>
              <a:t>nepoužívá</a:t>
            </a:r>
            <a:r>
              <a:rPr lang="sk-SK" sz="1200" dirty="0"/>
              <a:t> blok </a:t>
            </a:r>
            <a:r>
              <a:rPr lang="sk-SK" sz="1200" b="1" dirty="0">
                <a:solidFill>
                  <a:srgbClr val="FA6201"/>
                </a:solidFill>
              </a:rPr>
              <a:t>opakuj</a:t>
            </a:r>
            <a:r>
              <a:rPr lang="en-US" sz="1200" dirty="0"/>
              <a:t>.</a:t>
            </a:r>
            <a:br>
              <a:rPr lang="sk-SK" sz="1200" dirty="0"/>
            </a:br>
            <a:endParaRPr lang="en-US" sz="1200" dirty="0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13B29DD-879B-4ADE-9192-91DEDCDF8CB4}"/>
              </a:ext>
            </a:extLst>
          </p:cNvPr>
          <p:cNvCxnSpPr>
            <a:cxnSpLocks/>
          </p:cNvCxnSpPr>
          <p:nvPr/>
        </p:nvCxnSpPr>
        <p:spPr>
          <a:xfrm>
            <a:off x="4296692" y="1276174"/>
            <a:ext cx="0" cy="50270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" name="Group 4">
            <a:extLst>
              <a:ext uri="{FF2B5EF4-FFF2-40B4-BE49-F238E27FC236}">
                <a16:creationId xmlns:a16="http://schemas.microsoft.com/office/drawing/2014/main" id="{3FDA8777-973F-45F5-8461-11D2D30601E8}"/>
              </a:ext>
            </a:extLst>
          </p:cNvPr>
          <p:cNvGrpSpPr/>
          <p:nvPr/>
        </p:nvGrpSpPr>
        <p:grpSpPr>
          <a:xfrm>
            <a:off x="2965397" y="1922804"/>
            <a:ext cx="1123131" cy="573264"/>
            <a:chOff x="2971951" y="4340092"/>
            <a:chExt cx="1123131" cy="573264"/>
          </a:xfrm>
        </p:grpSpPr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185A1365-035C-46B6-AD7C-BD3C3CF0C3EE}"/>
                </a:ext>
              </a:extLst>
            </p:cNvPr>
            <p:cNvPicPr/>
            <p:nvPr/>
          </p:nvPicPr>
          <p:blipFill>
            <a:blip r:embed="rId4"/>
            <a:srcRect/>
            <a:stretch/>
          </p:blipFill>
          <p:spPr>
            <a:xfrm>
              <a:off x="2971951" y="4340092"/>
              <a:ext cx="573264" cy="573264"/>
            </a:xfrm>
            <a:prstGeom prst="rect">
              <a:avLst/>
            </a:prstGeom>
          </p:spPr>
        </p:pic>
        <p:sp>
          <p:nvSpPr>
            <p:cNvPr id="29" name="Circular Arrow 31">
              <a:extLst>
                <a:ext uri="{FF2B5EF4-FFF2-40B4-BE49-F238E27FC236}">
                  <a16:creationId xmlns:a16="http://schemas.microsoft.com/office/drawing/2014/main" id="{47C31EA5-7889-4BCC-9448-612439A7C762}"/>
                </a:ext>
              </a:extLst>
            </p:cNvPr>
            <p:cNvSpPr/>
            <p:nvPr/>
          </p:nvSpPr>
          <p:spPr>
            <a:xfrm rot="5400000">
              <a:off x="3384888" y="4373405"/>
              <a:ext cx="475863" cy="515091"/>
            </a:xfrm>
            <a:prstGeom prst="circularArrow">
              <a:avLst>
                <a:gd name="adj1" fmla="val 1341"/>
                <a:gd name="adj2" fmla="val 1142319"/>
                <a:gd name="adj3" fmla="val 20489995"/>
                <a:gd name="adj4" fmla="val 10474727"/>
                <a:gd name="adj5" fmla="val 12500"/>
              </a:avLst>
            </a:prstGeom>
            <a:solidFill>
              <a:schemeClr val="tx1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k-SK" dirty="0">
                <a:solidFill>
                  <a:schemeClr val="tx1"/>
                </a:solidFill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FA84A62-0D95-4BFC-8869-CC6243E99403}"/>
                </a:ext>
              </a:extLst>
            </p:cNvPr>
            <p:cNvSpPr txBox="1"/>
            <p:nvPr/>
          </p:nvSpPr>
          <p:spPr>
            <a:xfrm>
              <a:off x="3833562" y="4435519"/>
              <a:ext cx="2615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dirty="0"/>
                <a:t>?</a:t>
              </a:r>
            </a:p>
          </p:txBody>
        </p:sp>
      </p:grp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304DA318-2EFE-4174-A722-77CE11975FE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55046" y="1922804"/>
            <a:ext cx="2057400" cy="2148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489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3136" y="369368"/>
            <a:ext cx="1366864" cy="473146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2817479" y="5643833"/>
            <a:ext cx="115483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sk-SK" sz="1200" b="1" dirty="0"/>
          </a:p>
          <a:p>
            <a:endParaRPr lang="sk-SK" sz="1200" b="1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AE536F4-5E00-44C8-BB4F-5D94859CE133}"/>
              </a:ext>
            </a:extLst>
          </p:cNvPr>
          <p:cNvGrpSpPr/>
          <p:nvPr/>
        </p:nvGrpSpPr>
        <p:grpSpPr>
          <a:xfrm>
            <a:off x="3038848" y="2217850"/>
            <a:ext cx="1066029" cy="573264"/>
            <a:chOff x="825021" y="4401243"/>
            <a:chExt cx="1066029" cy="573264"/>
          </a:xfrm>
        </p:grpSpPr>
        <p:pic>
          <p:nvPicPr>
            <p:cNvPr id="40" name="Picture 39"/>
            <p:cNvPicPr/>
            <p:nvPr/>
          </p:nvPicPr>
          <p:blipFill>
            <a:blip r:embed="rId3"/>
            <a:srcRect/>
            <a:stretch/>
          </p:blipFill>
          <p:spPr>
            <a:xfrm>
              <a:off x="825021" y="4401243"/>
              <a:ext cx="573264" cy="573264"/>
            </a:xfrm>
            <a:prstGeom prst="rect">
              <a:avLst/>
            </a:prstGeom>
          </p:spPr>
        </p:pic>
        <p:sp>
          <p:nvSpPr>
            <p:cNvPr id="41" name="Circular Arrow 40"/>
            <p:cNvSpPr/>
            <p:nvPr/>
          </p:nvSpPr>
          <p:spPr>
            <a:xfrm rot="5400000">
              <a:off x="1190170" y="4424617"/>
              <a:ext cx="475863" cy="515091"/>
            </a:xfrm>
            <a:prstGeom prst="circularArrow">
              <a:avLst>
                <a:gd name="adj1" fmla="val 1341"/>
                <a:gd name="adj2" fmla="val 1142319"/>
                <a:gd name="adj3" fmla="val 20489995"/>
                <a:gd name="adj4" fmla="val 10474727"/>
                <a:gd name="adj5" fmla="val 12500"/>
              </a:avLst>
            </a:prstGeom>
            <a:solidFill>
              <a:schemeClr val="tx1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k-SK" dirty="0">
                <a:solidFill>
                  <a:schemeClr val="tx1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629530" y="4496670"/>
              <a:ext cx="2615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dirty="0"/>
                <a:t>?</a:t>
              </a:r>
            </a:p>
          </p:txBody>
        </p:sp>
      </p:grpSp>
      <p:pic>
        <p:nvPicPr>
          <p:cNvPr id="39" name="Picture 38"/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725190" y="2196988"/>
            <a:ext cx="2331720" cy="1829753"/>
          </a:xfrm>
          <a:prstGeom prst="rect">
            <a:avLst/>
          </a:prstGeom>
        </p:spPr>
      </p:pic>
      <p:sp>
        <p:nvSpPr>
          <p:cNvPr id="58" name="TextBox 57"/>
          <p:cNvSpPr txBox="1"/>
          <p:nvPr/>
        </p:nvSpPr>
        <p:spPr>
          <a:xfrm>
            <a:off x="7376042" y="5651279"/>
            <a:ext cx="1016118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sk-SK" sz="1200" b="1" dirty="0"/>
          </a:p>
          <a:p>
            <a:endParaRPr lang="sk-SK" sz="1200" b="1" dirty="0"/>
          </a:p>
        </p:txBody>
      </p:sp>
      <p:pic>
        <p:nvPicPr>
          <p:cNvPr id="61" name="Picture 60"/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5287506" y="1990845"/>
            <a:ext cx="2202180" cy="3223260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7424564" y="2138959"/>
            <a:ext cx="914400" cy="1057275"/>
          </a:xfrm>
          <a:prstGeom prst="rect">
            <a:avLst/>
          </a:prstGeom>
        </p:spPr>
      </p:pic>
      <p:sp>
        <p:nvSpPr>
          <p:cNvPr id="2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pPr/>
              <a:t>9</a:t>
            </a:fld>
            <a:endParaRPr lang="sk-SK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1077731" y="5649677"/>
            <a:ext cx="1694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k-SK" sz="1200" dirty="0"/>
              <a:t>Dlaždice </a:t>
            </a:r>
            <a:r>
              <a:rPr lang="sk-SK" sz="1200" dirty="0" err="1"/>
              <a:t>se</a:t>
            </a:r>
            <a:r>
              <a:rPr lang="sk-SK" sz="1200" dirty="0"/>
              <a:t> dohromady </a:t>
            </a:r>
            <a:br>
              <a:rPr lang="sk-SK" sz="1200" dirty="0"/>
            </a:br>
            <a:r>
              <a:rPr lang="sk-SK" sz="1200" dirty="0"/>
              <a:t>otočí o</a:t>
            </a:r>
            <a:r>
              <a:rPr lang="en-US" sz="1200" dirty="0"/>
              <a:t>:</a:t>
            </a:r>
            <a:endParaRPr lang="sk-SK" sz="1200" dirty="0"/>
          </a:p>
        </p:txBody>
      </p:sp>
      <p:sp>
        <p:nvSpPr>
          <p:cNvPr id="33" name="TextBox 32"/>
          <p:cNvSpPr txBox="1"/>
          <p:nvPr/>
        </p:nvSpPr>
        <p:spPr>
          <a:xfrm>
            <a:off x="5811629" y="5641517"/>
            <a:ext cx="1525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k-SK" sz="1200" dirty="0"/>
              <a:t>Počet</a:t>
            </a:r>
            <a:br>
              <a:rPr lang="sk-SK" sz="1200" dirty="0"/>
            </a:br>
            <a:r>
              <a:rPr lang="sk-SK" sz="1200" dirty="0" err="1"/>
              <a:t>opakování</a:t>
            </a:r>
            <a:r>
              <a:rPr lang="sk-SK" sz="1200" dirty="0"/>
              <a:t> je</a:t>
            </a:r>
            <a:r>
              <a:rPr lang="en-US" sz="1200" dirty="0"/>
              <a:t>:</a:t>
            </a:r>
            <a:r>
              <a:rPr lang="sk-SK" sz="1200" dirty="0"/>
              <a:t>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FDEB2A8-5CE1-4936-B72B-168B4C895A11}"/>
              </a:ext>
            </a:extLst>
          </p:cNvPr>
          <p:cNvSpPr txBox="1"/>
          <p:nvPr/>
        </p:nvSpPr>
        <p:spPr>
          <a:xfrm>
            <a:off x="1073745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1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4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1.4.2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Bez klávesnice: Čteme scénáře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C8BF2AD-FC5E-43A5-96F0-C582AB27F5AF}"/>
              </a:ext>
            </a:extLst>
          </p:cNvPr>
          <p:cNvSpPr txBox="1"/>
          <p:nvPr/>
        </p:nvSpPr>
        <p:spPr>
          <a:xfrm>
            <a:off x="441395" y="1325790"/>
            <a:ext cx="38233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 startAt="5"/>
            </a:pPr>
            <a:r>
              <a:rPr lang="sk-SK" sz="1200" dirty="0"/>
              <a:t>O </a:t>
            </a:r>
            <a:r>
              <a:rPr lang="sk-SK" sz="1200" dirty="0" err="1"/>
              <a:t>kolik</a:t>
            </a:r>
            <a:r>
              <a:rPr lang="sk-SK" sz="1200" dirty="0"/>
              <a:t> </a:t>
            </a:r>
            <a:r>
              <a:rPr lang="sk-SK" sz="1200" dirty="0" err="1"/>
              <a:t>stupňů</a:t>
            </a:r>
            <a:r>
              <a:rPr lang="sk-SK" sz="1200" dirty="0"/>
              <a:t> </a:t>
            </a:r>
            <a:r>
              <a:rPr lang="sk-SK" sz="1200" dirty="0" err="1"/>
              <a:t>se</a:t>
            </a:r>
            <a:r>
              <a:rPr lang="sk-SK" sz="1200" dirty="0"/>
              <a:t> </a:t>
            </a:r>
            <a:r>
              <a:rPr lang="sk-SK" sz="1200" b="1" dirty="0"/>
              <a:t>dlaždice </a:t>
            </a:r>
            <a:r>
              <a:rPr lang="sk-SK" sz="1200" dirty="0"/>
              <a:t>otočí dohromady, </a:t>
            </a:r>
            <a:r>
              <a:rPr lang="sk-SK" sz="1200" dirty="0" err="1"/>
              <a:t>když</a:t>
            </a:r>
            <a:r>
              <a:rPr lang="sk-SK" sz="1200" dirty="0"/>
              <a:t> vykoná tento </a:t>
            </a:r>
            <a:r>
              <a:rPr lang="sk-SK" sz="1200" dirty="0" err="1"/>
              <a:t>scénář</a:t>
            </a:r>
            <a:r>
              <a:rPr lang="en-US" sz="1200" dirty="0"/>
              <a:t>?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97709A1-01E5-4ACA-9CAC-8A39D7492E9E}"/>
              </a:ext>
            </a:extLst>
          </p:cNvPr>
          <p:cNvCxnSpPr>
            <a:cxnSpLocks/>
          </p:cNvCxnSpPr>
          <p:nvPr/>
        </p:nvCxnSpPr>
        <p:spPr>
          <a:xfrm>
            <a:off x="4611652" y="1381760"/>
            <a:ext cx="0" cy="49174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E60CF54D-F6CF-41E8-B736-A6588E056091}"/>
              </a:ext>
            </a:extLst>
          </p:cNvPr>
          <p:cNvSpPr txBox="1"/>
          <p:nvPr/>
        </p:nvSpPr>
        <p:spPr>
          <a:xfrm>
            <a:off x="4971438" y="1329514"/>
            <a:ext cx="3235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 startAt="6"/>
            </a:pPr>
            <a:r>
              <a:rPr lang="sk-SK" sz="1200" dirty="0" err="1"/>
              <a:t>Jaký</a:t>
            </a:r>
            <a:r>
              <a:rPr lang="sk-SK" sz="1200" dirty="0"/>
              <a:t> </a:t>
            </a:r>
            <a:r>
              <a:rPr lang="sk-SK" sz="1200" dirty="0" err="1"/>
              <a:t>nejmenší</a:t>
            </a:r>
            <a:r>
              <a:rPr lang="sk-SK" sz="1200" dirty="0"/>
              <a:t> počet </a:t>
            </a:r>
            <a:r>
              <a:rPr lang="sk-SK" sz="1200" dirty="0" err="1"/>
              <a:t>opakování</a:t>
            </a:r>
            <a:r>
              <a:rPr lang="sk-SK" sz="1200" dirty="0"/>
              <a:t> </a:t>
            </a:r>
            <a:r>
              <a:rPr lang="sk-SK" sz="1200" dirty="0" err="1"/>
              <a:t>můžeme</a:t>
            </a:r>
            <a:r>
              <a:rPr lang="sk-SK" sz="1200" dirty="0"/>
              <a:t> </a:t>
            </a:r>
            <a:r>
              <a:rPr lang="sk-SK" sz="1200" dirty="0" err="1"/>
              <a:t>zapsat</a:t>
            </a:r>
            <a:r>
              <a:rPr lang="sk-SK" sz="1200" dirty="0"/>
              <a:t> do bloku </a:t>
            </a:r>
            <a:r>
              <a:rPr lang="sk-SK" sz="1200" b="1" dirty="0">
                <a:solidFill>
                  <a:srgbClr val="FA6201"/>
                </a:solidFill>
              </a:rPr>
              <a:t>opakuj</a:t>
            </a:r>
            <a:r>
              <a:rPr lang="sk-SK" sz="1200" dirty="0"/>
              <a:t>, aby </a:t>
            </a:r>
            <a:r>
              <a:rPr lang="sk-SK" sz="1200" dirty="0" err="1"/>
              <a:t>vznikl</a:t>
            </a:r>
            <a:r>
              <a:rPr lang="sk-SK" sz="1200" dirty="0"/>
              <a:t> vzor, </a:t>
            </a:r>
            <a:r>
              <a:rPr lang="sk-SK" sz="1200" dirty="0" err="1"/>
              <a:t>který</a:t>
            </a:r>
            <a:r>
              <a:rPr lang="sk-SK" sz="1200" dirty="0"/>
              <a:t> vidíme vpravo?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87631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4165</TotalTime>
  <Words>1056</Words>
  <Application>Microsoft Office PowerPoint</Application>
  <PresentationFormat>On-screen Show (4:3)</PresentationFormat>
  <Paragraphs>164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Benton</dc:creator>
  <cp:lastModifiedBy>Kalaš Ivan</cp:lastModifiedBy>
  <cp:revision>333</cp:revision>
  <cp:lastPrinted>2015-04-21T17:23:00Z</cp:lastPrinted>
  <dcterms:created xsi:type="dcterms:W3CDTF">2015-02-19T13:35:50Z</dcterms:created>
  <dcterms:modified xsi:type="dcterms:W3CDTF">2020-06-21T19:47:41Z</dcterms:modified>
</cp:coreProperties>
</file>