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6" r:id="rId2"/>
    <p:sldId id="367" r:id="rId3"/>
    <p:sldId id="368" r:id="rId4"/>
    <p:sldId id="371" r:id="rId5"/>
    <p:sldId id="370" r:id="rId6"/>
    <p:sldId id="348" r:id="rId7"/>
    <p:sldId id="349" r:id="rId8"/>
    <p:sldId id="350" r:id="rId9"/>
    <p:sldId id="351" r:id="rId10"/>
    <p:sldId id="352" r:id="rId11"/>
    <p:sldId id="360" r:id="rId12"/>
    <p:sldId id="353" r:id="rId13"/>
    <p:sldId id="354" r:id="rId14"/>
    <p:sldId id="355" r:id="rId15"/>
    <p:sldId id="358" r:id="rId16"/>
    <p:sldId id="356" r:id="rId17"/>
    <p:sldId id="359" r:id="rId18"/>
    <p:sldId id="361" r:id="rId19"/>
    <p:sldId id="362" r:id="rId20"/>
    <p:sldId id="363" r:id="rId21"/>
    <p:sldId id="365" r:id="rId22"/>
    <p:sldId id="341" r:id="rId23"/>
    <p:sldId id="364" r:id="rId2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201"/>
    <a:srgbClr val="2D5FEF"/>
    <a:srgbClr val="007C3D"/>
    <a:srgbClr val="4A6CD4"/>
    <a:srgbClr val="D7DDDF"/>
    <a:srgbClr val="328B57"/>
    <a:srgbClr val="C50004"/>
    <a:srgbClr val="3C176B"/>
    <a:srgbClr val="3B243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84" autoAdjust="0"/>
    <p:restoredTop sz="99149" autoAdjust="0"/>
  </p:normalViewPr>
  <p:slideViewPr>
    <p:cSldViewPr snapToGrid="0" snapToObjects="1">
      <p:cViewPr varScale="1">
        <p:scale>
          <a:sx n="104" d="100"/>
          <a:sy n="104" d="100"/>
        </p:scale>
        <p:origin x="126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68334-1ED5-435E-8144-12A0511D0C7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649B4-AC6C-41B0-B68A-4EB7D913A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956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/>
            <a:endParaRPr lang="sk-SK" sz="2400" b="1" cap="small" dirty="0">
              <a:latin typeface="Calibri" panose="020F0502020204030204" pitchFamily="34" charset="0"/>
            </a:endParaRPr>
          </a:p>
          <a:p>
            <a:pPr algn="ctr"/>
            <a:endParaRPr lang="sk-SK" sz="24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sk-SK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2.1.1 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Kreslíme římské číslice</a:t>
            </a:r>
          </a:p>
          <a:p>
            <a:pPr algn="ctr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062" y="3631654"/>
            <a:ext cx="1652281" cy="1744074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</a:t>
            </a:fld>
            <a:endParaRPr lang="sk-SK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7B54B3-4CA3-45BB-A95C-C6B408E475B7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Zkoumáme pero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EF799F-DCAB-4B22-82F7-A466F3E12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80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F6D3935-D975-43EB-A3B3-E2D2D018E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2400"/>
              </a:spcAft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Jaké obrázky se vám podařilo nakreslit? Které bloky jste použili a které ne? V jakém pořadí jste je použili?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Zkusil někdo někdy použít bloky </a:t>
            </a:r>
            <a:r>
              <a:rPr lang="cs-CZ" sz="2200" b="1" dirty="0">
                <a:solidFill>
                  <a:srgbClr val="2D5FEF"/>
                </a:solidFill>
              </a:rPr>
              <a:t>otoč se</a:t>
            </a:r>
            <a:r>
              <a:rPr lang="cs-CZ" sz="2200" b="1" dirty="0">
                <a:solidFill>
                  <a:srgbClr val="4A6CD4"/>
                </a:solidFill>
              </a:rPr>
              <a:t> </a:t>
            </a:r>
            <a:r>
              <a:rPr lang="cs-CZ" sz="2200" dirty="0">
                <a:latin typeface="+mj-lt"/>
                <a:cs typeface="Arial"/>
              </a:rPr>
              <a:t>(vpravo nebo vlevo) před blokem</a:t>
            </a:r>
            <a:r>
              <a:rPr lang="cs-CZ" sz="2400" dirty="0"/>
              <a:t> </a:t>
            </a:r>
            <a:r>
              <a:rPr lang="cs-CZ" sz="2200" b="1" dirty="0">
                <a:solidFill>
                  <a:srgbClr val="FA6201"/>
                </a:solidFill>
              </a:rPr>
              <a:t>opakuj</a:t>
            </a:r>
            <a:r>
              <a:rPr lang="cs-CZ" sz="2200" dirty="0">
                <a:latin typeface="+mj-lt"/>
                <a:cs typeface="Arial"/>
              </a:rPr>
              <a:t>? Jak to změnilo výsledný obrázek?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Co se stalo, když jste dali oba bloky </a:t>
            </a:r>
            <a:r>
              <a:rPr lang="cs-CZ" sz="2200" b="1" dirty="0">
                <a:solidFill>
                  <a:srgbClr val="007C3D"/>
                </a:solidFill>
              </a:rPr>
              <a:t>nastav barvu pera na _</a:t>
            </a:r>
            <a:r>
              <a:rPr lang="cs-CZ" sz="2200" b="1" dirty="0">
                <a:solidFill>
                  <a:srgbClr val="318A5C"/>
                </a:solidFill>
              </a:rPr>
              <a:t> </a:t>
            </a:r>
            <a:r>
              <a:rPr lang="cs-CZ" sz="2200" dirty="0">
                <a:latin typeface="+mj-lt"/>
                <a:cs typeface="Arial"/>
              </a:rPr>
              <a:t>hned za sebe?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Kolik různých barev je ve vašich obrázcích římských číslic?</a:t>
            </a:r>
          </a:p>
          <a:p>
            <a:pPr marL="720000">
              <a:spcAft>
                <a:spcPts val="3600"/>
              </a:spcAft>
              <a:buClr>
                <a:schemeClr val="accent1"/>
              </a:buClr>
            </a:pPr>
            <a:r>
              <a:rPr lang="cs-CZ" sz="2200" dirty="0">
                <a:cs typeface="Arial"/>
              </a:rPr>
              <a:t>Kolik různých obrázků jste vytvořili? A kolik dohromady celá třída?</a:t>
            </a:r>
          </a:p>
          <a:p>
            <a:pPr marL="720000">
              <a:buClr>
                <a:srgbClr val="C50004"/>
              </a:buClr>
            </a:pPr>
            <a:r>
              <a:rPr lang="cs-CZ" sz="2200" dirty="0">
                <a:cs typeface="Arial"/>
              </a:rPr>
              <a:t>Jak dlouhou čáru nakreslil pan </a:t>
            </a:r>
            <a:r>
              <a:rPr lang="cs-CZ" sz="2200" b="1" dirty="0">
                <a:cs typeface="Arial"/>
              </a:rPr>
              <a:t>Brouk</a:t>
            </a:r>
            <a:r>
              <a:rPr lang="cs-CZ" sz="2200" dirty="0">
                <a:cs typeface="Arial"/>
              </a:rPr>
              <a:t> v celém obrázku celkem?</a:t>
            </a: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10</a:t>
            </a:fld>
            <a:endParaRPr lang="sk-SK" b="1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A135047-C550-4FAA-B046-13AD2736D42F}"/>
              </a:ext>
            </a:extLst>
          </p:cNvPr>
          <p:cNvSpPr/>
          <p:nvPr/>
        </p:nvSpPr>
        <p:spPr>
          <a:xfrm>
            <a:off x="875098" y="210716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BE63928-D6FC-44B2-BEEE-5AC46B4CE37D}"/>
              </a:ext>
            </a:extLst>
          </p:cNvPr>
          <p:cNvSpPr/>
          <p:nvPr/>
        </p:nvSpPr>
        <p:spPr>
          <a:xfrm>
            <a:off x="875098" y="286062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101DD9E-CFE4-48E2-B0D1-B151B9C16F99}"/>
              </a:ext>
            </a:extLst>
          </p:cNvPr>
          <p:cNvSpPr/>
          <p:nvPr/>
        </p:nvSpPr>
        <p:spPr>
          <a:xfrm>
            <a:off x="875098" y="362424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27F5AA0-AFFC-4AF9-8318-2E63948E30C5}"/>
              </a:ext>
            </a:extLst>
          </p:cNvPr>
          <p:cNvSpPr/>
          <p:nvPr/>
        </p:nvSpPr>
        <p:spPr>
          <a:xfrm>
            <a:off x="875098" y="436755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2A5BBE6-6157-42CC-B4A8-07794050C2F5}"/>
              </a:ext>
            </a:extLst>
          </p:cNvPr>
          <p:cNvSpPr/>
          <p:nvPr/>
        </p:nvSpPr>
        <p:spPr>
          <a:xfrm>
            <a:off x="875098" y="477557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5C4F25A-6AA4-4293-B301-0F87F76122F1}"/>
              </a:ext>
            </a:extLst>
          </p:cNvPr>
          <p:cNvSpPr/>
          <p:nvPr/>
        </p:nvSpPr>
        <p:spPr>
          <a:xfrm>
            <a:off x="874800" y="5592863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23AA97-9C0F-4751-920E-9FBE13E94960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Přeházené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1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31FD60F-01F3-419B-8BEE-5566D9C06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0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2.1.3: Bez klávesnice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Jsem pan Brouk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11</a:t>
            </a:fld>
            <a:endParaRPr lang="sk-SK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1E4E1D-B16C-4537-8DBD-285204A1A3F7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Zkoumáme pero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5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6159231-B7F1-4420-9EDA-783A1AA26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Zvolíme žáka, který bude hrát pana </a:t>
            </a:r>
            <a:r>
              <a:rPr lang="cs-CZ" sz="2200" b="1" dirty="0">
                <a:latin typeface="+mj-lt"/>
                <a:cs typeface="Arial"/>
              </a:rPr>
              <a:t>Brouka</a:t>
            </a:r>
            <a:r>
              <a:rPr lang="cs-CZ" sz="2200" dirty="0">
                <a:latin typeface="+mj-lt"/>
                <a:cs typeface="Arial"/>
              </a:rPr>
              <a:t> (hráč 1) a dalšího žáka, který bude zadávat instrukce podle karty (hráč 2).</a:t>
            </a: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Hráč 2 čte z karty instrukce a přikazuje prvnímu hráči, jak se má pohybovat a otáčet po podlaze.</a:t>
            </a: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Hráč 1 na </a:t>
            </a:r>
            <a:r>
              <a:rPr lang="cs-CZ" sz="2200">
                <a:latin typeface="+mj-lt"/>
                <a:cs typeface="Arial"/>
              </a:rPr>
              <a:t>závěr hádá, </a:t>
            </a:r>
            <a:r>
              <a:rPr lang="cs-CZ" sz="2200" dirty="0">
                <a:latin typeface="+mj-lt"/>
                <a:cs typeface="Arial"/>
              </a:rPr>
              <a:t>jaký tvar právě „nakreslil“ na podlaze.</a:t>
            </a: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Změníme hráče a pokračujeme s další kartou.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12</a:t>
            </a:fld>
            <a:endParaRPr lang="sk-SK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61FF2-B544-460A-B77C-1448DDB90F3C}"/>
              </a:ext>
            </a:extLst>
          </p:cNvPr>
          <p:cNvSpPr>
            <a:spLocks noChangeAspect="1"/>
          </p:cNvSpPr>
          <p:nvPr/>
        </p:nvSpPr>
        <p:spPr>
          <a:xfrm>
            <a:off x="874800" y="178656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CEDE6E-FB45-4012-A351-F1730A781D43}"/>
              </a:ext>
            </a:extLst>
          </p:cNvPr>
          <p:cNvSpPr>
            <a:spLocks noChangeAspect="1"/>
          </p:cNvSpPr>
          <p:nvPr/>
        </p:nvSpPr>
        <p:spPr>
          <a:xfrm>
            <a:off x="874800" y="293525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14316A-93D4-4B10-894C-443AE1F73E5D}"/>
              </a:ext>
            </a:extLst>
          </p:cNvPr>
          <p:cNvSpPr>
            <a:spLocks noChangeAspect="1"/>
          </p:cNvSpPr>
          <p:nvPr/>
        </p:nvSpPr>
        <p:spPr>
          <a:xfrm>
            <a:off x="874800" y="408394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FDF2D-3507-43E8-AEE4-96E615F0EF5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CB4393E1-561F-46A0-9B80-0995FA7CC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9142" y="3731875"/>
            <a:ext cx="28021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/>
              <a:t>Jdi dopředu _ kroků</a:t>
            </a:r>
            <a:br>
              <a:rPr lang="cs-CZ" sz="2000" b="1" dirty="0"/>
            </a:br>
            <a:r>
              <a:rPr lang="cs-CZ" i="1" dirty="0"/>
              <a:t>zvolte malé číslo, např. 5</a:t>
            </a:r>
            <a:endParaRPr lang="cs-CZ" sz="20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178557" y="2045052"/>
            <a:ext cx="2792747" cy="122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cs-CZ" sz="2000" b="1" dirty="0"/>
              <a:t>Zatoč _ stupňů</a:t>
            </a:r>
          </a:p>
          <a:p>
            <a:pPr algn="r"/>
            <a:r>
              <a:rPr lang="cs-CZ" i="1" dirty="0"/>
              <a:t>promyslete si, jestli vpravo nebo vlevo, a o kolik stupňů</a:t>
            </a:r>
          </a:p>
        </p:txBody>
      </p:sp>
      <p:sp>
        <p:nvSpPr>
          <p:cNvPr id="25" name="Bent Arrow 24"/>
          <p:cNvSpPr/>
          <p:nvPr/>
        </p:nvSpPr>
        <p:spPr>
          <a:xfrm>
            <a:off x="4306811" y="2175331"/>
            <a:ext cx="498354" cy="493884"/>
          </a:xfrm>
          <a:prstGeom prst="bentArrow">
            <a:avLst>
              <a:gd name="adj1" fmla="val 12181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351708" y="2848164"/>
            <a:ext cx="0" cy="2246389"/>
          </a:xfrm>
          <a:prstGeom prst="straightConnector1">
            <a:avLst/>
          </a:prstGeom>
          <a:ln w="69850" cmpd="sng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721" y="2597291"/>
            <a:ext cx="3235924" cy="3284830"/>
          </a:xfrm>
          <a:prstGeom prst="rect">
            <a:avLst/>
          </a:prstGeom>
        </p:spPr>
      </p:pic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13</a:t>
            </a:fld>
            <a:endParaRPr lang="sk-SK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DB4464-61D3-4939-8514-697CDE97E271}"/>
              </a:ext>
            </a:extLst>
          </p:cNvPr>
          <p:cNvSpPr txBox="1"/>
          <p:nvPr/>
        </p:nvSpPr>
        <p:spPr>
          <a:xfrm>
            <a:off x="2856105" y="5784517"/>
            <a:ext cx="1872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Ins="36000" rtlCol="0">
            <a:spAutoFit/>
          </a:bodyPr>
          <a:lstStyle/>
          <a:p>
            <a:r>
              <a:rPr lang="cs-CZ" sz="2000" b="1" dirty="0"/>
              <a:t>Začátek/Konec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4261DB-A7EF-4D5F-A260-D34432C80E52}"/>
              </a:ext>
            </a:extLst>
          </p:cNvPr>
          <p:cNvSpPr>
            <a:spLocks noChangeAspect="1"/>
          </p:cNvSpPr>
          <p:nvPr/>
        </p:nvSpPr>
        <p:spPr>
          <a:xfrm>
            <a:off x="874800" y="16980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7F0456-7892-4D36-93B3-0E57A5998D89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480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589BE61-135E-4AE6-B7A8-99A707A22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765" y="2453722"/>
            <a:ext cx="3109711" cy="3109711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>
          <a:xfrm flipV="1">
            <a:off x="4214942" y="2464288"/>
            <a:ext cx="0" cy="1141436"/>
          </a:xfrm>
          <a:prstGeom prst="straightConnector1">
            <a:avLst/>
          </a:prstGeom>
          <a:ln w="69850" cmpd="sng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032531" y="2498702"/>
            <a:ext cx="15501" cy="1141436"/>
          </a:xfrm>
          <a:prstGeom prst="straightConnector1">
            <a:avLst/>
          </a:prstGeom>
          <a:ln w="69850" cmpd="sng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4467" y="2583650"/>
            <a:ext cx="30407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/>
              <a:t>Jdi dopředu _ kroků </a:t>
            </a:r>
            <a:r>
              <a:rPr lang="cs-CZ" i="1" dirty="0"/>
              <a:t>zvolte malé číslo, např. 5</a:t>
            </a:r>
            <a:endParaRPr lang="cs-CZ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00466" y="2588777"/>
            <a:ext cx="3403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Jdi zpět _ kroků</a:t>
            </a:r>
          </a:p>
          <a:p>
            <a:r>
              <a:rPr lang="cs-CZ" i="1" dirty="0"/>
              <a:t>promyslete si, o kolik kroků má hráč couvnout zpět</a:t>
            </a:r>
          </a:p>
        </p:txBody>
      </p:sp>
      <p:sp>
        <p:nvSpPr>
          <p:cNvPr id="34" name="Bent Arrow 33"/>
          <p:cNvSpPr/>
          <p:nvPr/>
        </p:nvSpPr>
        <p:spPr>
          <a:xfrm rot="10800000">
            <a:off x="4780885" y="4256890"/>
            <a:ext cx="354449" cy="413701"/>
          </a:xfrm>
          <a:prstGeom prst="bentArrow">
            <a:avLst>
              <a:gd name="adj1" fmla="val 13606"/>
              <a:gd name="adj2" fmla="val 25000"/>
              <a:gd name="adj3" fmla="val 25000"/>
              <a:gd name="adj4" fmla="val 4517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14</a:t>
            </a:fld>
            <a:endParaRPr lang="sk-SK" b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5E48BE-A45D-474F-8DB7-60DDA8FA1E81}"/>
              </a:ext>
            </a:extLst>
          </p:cNvPr>
          <p:cNvSpPr txBox="1"/>
          <p:nvPr/>
        </p:nvSpPr>
        <p:spPr>
          <a:xfrm>
            <a:off x="5237790" y="4257588"/>
            <a:ext cx="2942373" cy="122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2000" b="1" dirty="0"/>
              <a:t>Zatoč _ stupňů</a:t>
            </a:r>
          </a:p>
          <a:p>
            <a:r>
              <a:rPr lang="cs-CZ" i="1" dirty="0"/>
              <a:t>promyslete si, jestli vpravo nebo vlevo, a o kolik stupňů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DF1129-CFD5-4472-AACB-782B97E23401}"/>
              </a:ext>
            </a:extLst>
          </p:cNvPr>
          <p:cNvSpPr txBox="1"/>
          <p:nvPr/>
        </p:nvSpPr>
        <p:spPr>
          <a:xfrm>
            <a:off x="2494383" y="4557006"/>
            <a:ext cx="1872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Ins="36000" rtlCol="0">
            <a:spAutoFit/>
          </a:bodyPr>
          <a:lstStyle/>
          <a:p>
            <a:r>
              <a:rPr lang="cs-CZ" sz="2000" b="1" dirty="0"/>
              <a:t>Začátek/Konec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FD13CF6-44D3-4C30-8B89-ACB56E270F4E}"/>
              </a:ext>
            </a:extLst>
          </p:cNvPr>
          <p:cNvCxnSpPr/>
          <p:nvPr/>
        </p:nvCxnSpPr>
        <p:spPr>
          <a:xfrm flipV="1">
            <a:off x="3939438" y="4256890"/>
            <a:ext cx="407340" cy="30865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D5A78B8-19EB-49EE-85FF-2D09A7DED07F}"/>
              </a:ext>
            </a:extLst>
          </p:cNvPr>
          <p:cNvSpPr>
            <a:spLocks noChangeAspect="1"/>
          </p:cNvSpPr>
          <p:nvPr/>
        </p:nvSpPr>
        <p:spPr>
          <a:xfrm>
            <a:off x="874800" y="16980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207272-B7F8-437E-9725-7B8951B24CA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97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C4C2A9E-969A-47D4-A337-620F37F39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470473" y="2620375"/>
            <a:ext cx="4762104" cy="3123550"/>
            <a:chOff x="3152069" y="2620375"/>
            <a:chExt cx="4762104" cy="3123550"/>
          </a:xfrm>
        </p:grpSpPr>
        <p:sp>
          <p:nvSpPr>
            <p:cNvPr id="22" name="Bent Arrow 21"/>
            <p:cNvSpPr/>
            <p:nvPr/>
          </p:nvSpPr>
          <p:spPr>
            <a:xfrm>
              <a:off x="3152069" y="2620375"/>
              <a:ext cx="450777" cy="446735"/>
            </a:xfrm>
            <a:prstGeom prst="bentArrow">
              <a:avLst>
                <a:gd name="adj1" fmla="val 12181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3164954" y="3312243"/>
              <a:ext cx="0" cy="2031933"/>
            </a:xfrm>
            <a:prstGeom prst="straightConnector1">
              <a:avLst/>
            </a:prstGeom>
            <a:ln w="69850" cmpd="sng"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010" y="2997246"/>
              <a:ext cx="4676163" cy="2746679"/>
            </a:xfrm>
            <a:prstGeom prst="rect">
              <a:avLst/>
            </a:prstGeom>
          </p:spPr>
        </p:pic>
      </p:grp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15</a:t>
            </a:fld>
            <a:endParaRPr lang="sk-SK" b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393E1F-5DEC-48CA-ADD0-1AD492534F9C}"/>
              </a:ext>
            </a:extLst>
          </p:cNvPr>
          <p:cNvSpPr txBox="1"/>
          <p:nvPr/>
        </p:nvSpPr>
        <p:spPr>
          <a:xfrm>
            <a:off x="340671" y="4067406"/>
            <a:ext cx="30407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/>
              <a:t>Jdi dopředu _ kroků </a:t>
            </a:r>
            <a:r>
              <a:rPr lang="cs-CZ" i="1" dirty="0"/>
              <a:t>zvolte malé číslo, např. 5</a:t>
            </a:r>
            <a:endParaRPr lang="cs-CZ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2EF14-011A-4775-B2C3-C9BBD6559DEE}"/>
              </a:ext>
            </a:extLst>
          </p:cNvPr>
          <p:cNvSpPr txBox="1"/>
          <p:nvPr/>
        </p:nvSpPr>
        <p:spPr>
          <a:xfrm>
            <a:off x="547667" y="2294596"/>
            <a:ext cx="2792747" cy="122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cs-CZ" sz="2000" b="1" dirty="0"/>
              <a:t>Zatoč _ stupňů</a:t>
            </a:r>
          </a:p>
          <a:p>
            <a:pPr algn="r"/>
            <a:r>
              <a:rPr lang="cs-CZ" i="1" dirty="0"/>
              <a:t>promyslete si, jestli vpravo nebo vlevo, a o kolik stupňů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0BFE4E-A5FC-4196-AC08-ABEC745BF30C}"/>
              </a:ext>
            </a:extLst>
          </p:cNvPr>
          <p:cNvSpPr txBox="1"/>
          <p:nvPr/>
        </p:nvSpPr>
        <p:spPr>
          <a:xfrm>
            <a:off x="2049250" y="5692931"/>
            <a:ext cx="1872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Ins="36000" rtlCol="0">
            <a:spAutoFit/>
          </a:bodyPr>
          <a:lstStyle/>
          <a:p>
            <a:r>
              <a:rPr lang="cs-CZ" sz="2000" b="1" dirty="0"/>
              <a:t>Začátek/Konec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790F88-136B-4ADD-9C04-51876289B344}"/>
              </a:ext>
            </a:extLst>
          </p:cNvPr>
          <p:cNvSpPr>
            <a:spLocks noChangeAspect="1"/>
          </p:cNvSpPr>
          <p:nvPr/>
        </p:nvSpPr>
        <p:spPr>
          <a:xfrm>
            <a:off x="874800" y="16980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6B5D45-B999-48B5-9684-8EBFAFB01BE2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77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41BF1BD5-33D7-4D92-8F19-422D238D1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  <a:p>
            <a:pPr marL="377100">
              <a:spcAft>
                <a:spcPts val="600"/>
              </a:spcAft>
            </a:pPr>
            <a:endParaRPr lang="sk-SK" sz="2200" b="1">
              <a:latin typeface="+mj-lt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57722" y="2206469"/>
            <a:ext cx="4825668" cy="3942484"/>
            <a:chOff x="2557722" y="2059512"/>
            <a:chExt cx="4825668" cy="3942484"/>
          </a:xfrm>
        </p:grpSpPr>
        <p:cxnSp>
          <p:nvCxnSpPr>
            <p:cNvPr id="29" name="Straight Arrow Connector 28"/>
            <p:cNvCxnSpPr/>
            <p:nvPr/>
          </p:nvCxnSpPr>
          <p:spPr>
            <a:xfrm flipV="1">
              <a:off x="4346024" y="2457062"/>
              <a:ext cx="0" cy="1158399"/>
            </a:xfrm>
            <a:prstGeom prst="straightConnector1">
              <a:avLst/>
            </a:prstGeom>
            <a:ln w="57150" cmpd="sng"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854240" y="2457062"/>
              <a:ext cx="1" cy="1181489"/>
            </a:xfrm>
            <a:prstGeom prst="straightConnector1">
              <a:avLst/>
            </a:prstGeom>
            <a:ln w="57150" cmpd="sng"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669465" y="2059512"/>
              <a:ext cx="27139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/>
                <a:t>Jdi zpět _ kroků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3722" y="2419582"/>
              <a:ext cx="3618167" cy="3582414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2557722" y="4447118"/>
              <a:ext cx="18720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Ins="36000" rtlCol="0">
              <a:spAutoFit/>
            </a:bodyPr>
            <a:lstStyle/>
            <a:p>
              <a:r>
                <a:rPr lang="cs-CZ" sz="2000" b="1" dirty="0"/>
                <a:t>Začátek/Konec</a:t>
              </a:r>
            </a:p>
          </p:txBody>
        </p:sp>
      </p:grp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16</a:t>
            </a:fld>
            <a:endParaRPr lang="sk-SK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683E05-2CA2-43B9-8553-B352002E1E27}"/>
              </a:ext>
            </a:extLst>
          </p:cNvPr>
          <p:cNvSpPr txBox="1"/>
          <p:nvPr/>
        </p:nvSpPr>
        <p:spPr>
          <a:xfrm>
            <a:off x="1208258" y="2187962"/>
            <a:ext cx="30407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/>
              <a:t>Jdi dopředu _ kroků </a:t>
            </a:r>
            <a:r>
              <a:rPr lang="cs-CZ" i="1" dirty="0"/>
              <a:t>zvolte malé číslo, např. 5</a:t>
            </a:r>
            <a:endParaRPr lang="cs-CZ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6CF3C3-92FA-4807-B122-2081B17570A5}"/>
              </a:ext>
            </a:extLst>
          </p:cNvPr>
          <p:cNvSpPr txBox="1"/>
          <p:nvPr/>
        </p:nvSpPr>
        <p:spPr>
          <a:xfrm>
            <a:off x="5859783" y="2641295"/>
            <a:ext cx="2841278" cy="122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2000" b="1" dirty="0"/>
              <a:t>Zatoč _ stupňů</a:t>
            </a:r>
          </a:p>
          <a:p>
            <a:r>
              <a:rPr lang="cs-CZ" i="1" dirty="0"/>
              <a:t>promyslete si, jestli vpravo nebo vlevo, a o kolik stupňů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E117C9-2AB5-4057-AABF-4DE35C83D974}"/>
              </a:ext>
            </a:extLst>
          </p:cNvPr>
          <p:cNvSpPr>
            <a:spLocks noChangeAspect="1"/>
          </p:cNvSpPr>
          <p:nvPr/>
        </p:nvSpPr>
        <p:spPr>
          <a:xfrm>
            <a:off x="874800" y="16980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7F1A5F-8953-49B6-B068-460D72FC6257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[Rozšíření]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97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3ED2B62-1017-4EA8-89CC-E28930E3E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cs-CZ" sz="2800" b="1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Bef>
                <a:spcPts val="24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Zadával vždy hráč 2 správné a srozumitelné povely? Vykonával vždy hráč 1 povely správně? Jestli ne, proč asi?</a:t>
            </a:r>
          </a:p>
          <a:p>
            <a:pPr marL="720000">
              <a:spcAft>
                <a:spcPts val="4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Co je důležité proto, aby hráč 1 vždy věděl, co přesně má udělat?</a:t>
            </a:r>
          </a:p>
          <a:p>
            <a:pPr marL="720000">
              <a:spcAft>
                <a:spcPts val="2400"/>
              </a:spcAft>
              <a:buClr>
                <a:srgbClr val="C50004"/>
              </a:buClr>
            </a:pPr>
            <a:r>
              <a:rPr lang="cs-CZ" sz="2200" dirty="0">
                <a:latin typeface="+mj-lt"/>
                <a:cs typeface="Arial"/>
              </a:rPr>
              <a:t>Uhodl vždy hráč 1, jaký útvar právě „nakreslil“?</a:t>
            </a:r>
          </a:p>
          <a:p>
            <a:pPr marL="720000">
              <a:spcAft>
                <a:spcPts val="2400"/>
              </a:spcAft>
              <a:buClr>
                <a:srgbClr val="C50004"/>
              </a:buClr>
            </a:pPr>
            <a:r>
              <a:rPr lang="cs-CZ" sz="2200" dirty="0">
                <a:latin typeface="+mj-lt"/>
                <a:cs typeface="Arial"/>
              </a:rPr>
              <a:t>Které informace jsou pro něj u této úlohy důležité, co mu pomůže správně hádat?</a:t>
            </a:r>
            <a:endParaRPr lang="cs-CZ" sz="2200" dirty="0">
              <a:cs typeface="Arial"/>
            </a:endParaRP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17</a:t>
            </a:fld>
            <a:endParaRPr lang="sk-SK" b="1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296E145-5048-4151-BA27-8038C5478E12}"/>
              </a:ext>
            </a:extLst>
          </p:cNvPr>
          <p:cNvSpPr/>
          <p:nvPr/>
        </p:nvSpPr>
        <p:spPr>
          <a:xfrm>
            <a:off x="875098" y="256929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AF8D25-3E2E-4A2A-8344-927ECCBE64FC}"/>
              </a:ext>
            </a:extLst>
          </p:cNvPr>
          <p:cNvSpPr/>
          <p:nvPr/>
        </p:nvSpPr>
        <p:spPr>
          <a:xfrm>
            <a:off x="875098" y="340257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ED57D8F-C0A7-4A2E-AF14-CB9780B02DFD}"/>
              </a:ext>
            </a:extLst>
          </p:cNvPr>
          <p:cNvSpPr/>
          <p:nvPr/>
        </p:nvSpPr>
        <p:spPr>
          <a:xfrm>
            <a:off x="874949" y="4269288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B4ADA6C-EC7E-4C3A-80BD-0D327FC15455}"/>
              </a:ext>
            </a:extLst>
          </p:cNvPr>
          <p:cNvSpPr/>
          <p:nvPr/>
        </p:nvSpPr>
        <p:spPr>
          <a:xfrm>
            <a:off x="874949" y="4923634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E21C98-52E4-4E6B-ACED-02AB86365BF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Jsem pan Brouk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197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82A636E-AE8A-46C5-99C5-B12BB1EC7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cs-CZ" sz="2800" b="1" cap="small" dirty="0">
              <a:latin typeface="Calibri" panose="020F0502020204030204" pitchFamily="34" charset="0"/>
            </a:endParaRPr>
          </a:p>
          <a:p>
            <a:pPr algn="ctr"/>
            <a:endParaRPr lang="cs-CZ" sz="2800" b="1" cap="small" dirty="0">
              <a:latin typeface="Calibri" panose="020F0502020204030204" pitchFamily="34" charset="0"/>
            </a:endParaRPr>
          </a:p>
          <a:p>
            <a:pPr algn="ctr"/>
            <a:endParaRPr lang="cs-CZ" sz="20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2.1.4 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Dva algoritmy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pana</a:t>
            </a:r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Brouka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18</a:t>
            </a:fld>
            <a:endParaRPr lang="sk-SK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295479-2D00-4832-85F7-13FBBA5C6137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Zkoumáme pero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91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331B9ED4-6112-413D-8576-8D9E5744A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/>
            <a:endParaRPr lang="sk-SK" sz="800" dirty="0">
              <a:cs typeface="Arial"/>
            </a:endParaRPr>
          </a:p>
          <a:p>
            <a:pPr marL="720000"/>
            <a:r>
              <a:rPr lang="cs-CZ" sz="2200" dirty="0">
                <a:cs typeface="Arial"/>
              </a:rPr>
              <a:t>Pokračuj se svou kopií projektu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21-Přeházené bloky</a:t>
            </a:r>
            <a:endParaRPr lang="cs-CZ" sz="2200" dirty="0"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cs-CZ" sz="1000" dirty="0">
                <a:cs typeface="Arial"/>
              </a:rPr>
              <a:t>	</a:t>
            </a:r>
            <a:r>
              <a:rPr lang="cs-CZ" sz="1400" dirty="0">
                <a:cs typeface="Arial"/>
              </a:rPr>
              <a:t>					- </a:t>
            </a:r>
            <a:r>
              <a:rPr lang="cs-CZ" sz="1400" b="1" dirty="0">
                <a:cs typeface="Arial"/>
              </a:rPr>
              <a:t>Ulož jako kopii</a:t>
            </a:r>
            <a:r>
              <a:rPr lang="cs-CZ" sz="1400" dirty="0">
                <a:cs typeface="Arial"/>
              </a:rPr>
              <a:t> nebo </a:t>
            </a:r>
            <a:r>
              <a:rPr lang="cs-CZ" sz="1400" b="1" dirty="0">
                <a:cs typeface="Arial"/>
              </a:rPr>
              <a:t>Ulož do svého počítače </a:t>
            </a:r>
            <a:r>
              <a:rPr lang="cs-CZ" sz="1400" dirty="0">
                <a:cs typeface="Arial"/>
              </a:rPr>
              <a:t>a pozměň jméno projektu</a:t>
            </a:r>
            <a:endParaRPr lang="cs-CZ" sz="1000" dirty="0">
              <a:cs typeface="Arial"/>
            </a:endParaRPr>
          </a:p>
          <a:p>
            <a:pPr marL="720000">
              <a:spcBef>
                <a:spcPts val="30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Pracujte ve dvojicích. Každá dvojice si rozdělí tyto útvary a žák sestaví scénář, který nakreslí právě jeho útvar. 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2200" dirty="0">
                <a:latin typeface="+mj-lt"/>
                <a:cs typeface="Arial"/>
              </a:rPr>
            </a:br>
            <a:br>
              <a:rPr lang="sk-SK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Žáci si ve dvojicích navzájem vysvětlí, jak postupovali, a poradí svému spoluhráči, jak sestavit druhý scénář.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25" y="3511309"/>
            <a:ext cx="3486150" cy="1524000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19</a:t>
            </a:fld>
            <a:endParaRPr lang="sk-SK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306A0C-316E-45BF-9C10-6CAE568CBFA4}"/>
              </a:ext>
            </a:extLst>
          </p:cNvPr>
          <p:cNvSpPr>
            <a:spLocks noChangeAspect="1"/>
          </p:cNvSpPr>
          <p:nvPr/>
        </p:nvSpPr>
        <p:spPr>
          <a:xfrm>
            <a:off x="874800" y="149609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735359-33F9-48BF-9184-BAEDB2EE3BBB}"/>
              </a:ext>
            </a:extLst>
          </p:cNvPr>
          <p:cNvSpPr>
            <a:spLocks noChangeAspect="1"/>
          </p:cNvSpPr>
          <p:nvPr/>
        </p:nvSpPr>
        <p:spPr>
          <a:xfrm>
            <a:off x="874800" y="520585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FD0E10-4304-4396-BE3C-D4AF408F22E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Dva algoritmy pana Brouka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0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CC5B9A6E-1A2D-4F80-940F-3C105C546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cs-CZ" sz="1000" dirty="0">
              <a:latin typeface="+mj-lt"/>
              <a:cs typeface="Arial"/>
            </a:endParaRPr>
          </a:p>
          <a:p>
            <a:pPr marL="720000"/>
            <a:r>
              <a:rPr lang="cs-CZ" sz="2200" dirty="0">
                <a:latin typeface="Calibri" panose="020F0502020204030204" pitchFamily="34" charset="0"/>
                <a:cs typeface="Arial"/>
              </a:rPr>
              <a:t>Otevři projekt </a:t>
            </a:r>
            <a:r>
              <a:rPr lang="cs-CZ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20-Římské číslice</a:t>
            </a:r>
          </a:p>
          <a:p>
            <a:pPr marL="377100"/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online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jako kopii</a:t>
            </a:r>
            <a:r>
              <a:rPr lang="cs-CZ" sz="1400" dirty="0">
                <a:cs typeface="Arial"/>
              </a:rPr>
              <a:t> a k názvu projektu připiš své jméno</a:t>
            </a:r>
          </a:p>
          <a:p>
            <a:pPr marL="377100">
              <a:spcAft>
                <a:spcPts val="600"/>
              </a:spcAft>
            </a:pPr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off-line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a k názvu připiš své jméno</a:t>
            </a:r>
          </a:p>
          <a:p>
            <a:pPr marL="342900" indent="-342900">
              <a:buFont typeface="Wingdings" charset="2"/>
              <a:buChar char="u"/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Bef>
                <a:spcPts val="18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Přečti a promysli si </a:t>
            </a:r>
            <a:r>
              <a:rPr lang="cs-CZ" sz="2200" i="1" dirty="0">
                <a:latin typeface="+mj-lt"/>
                <a:cs typeface="Arial"/>
              </a:rPr>
              <a:t>úvodní scénář</a:t>
            </a:r>
            <a:br>
              <a:rPr lang="cs-CZ" sz="2200" i="1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a vysvětli, co přesně dělá:</a:t>
            </a:r>
            <a:br>
              <a:rPr lang="cs-CZ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(a) řádek po řádku,</a:t>
            </a:r>
            <a:br>
              <a:rPr lang="cs-CZ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(b) i jako celek.</a:t>
            </a:r>
            <a:br>
              <a:rPr lang="cs-CZ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Potom ho proveď.</a:t>
            </a:r>
          </a:p>
          <a:p>
            <a:pPr>
              <a:spcAft>
                <a:spcPts val="600"/>
              </a:spcAft>
            </a:pPr>
            <a:endParaRPr lang="cs-CZ" sz="2400" dirty="0">
              <a:latin typeface="+mj-lt"/>
              <a:cs typeface="Arial"/>
            </a:endParaRP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</a:t>
            </a:fld>
            <a:endParaRPr lang="sk-SK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CBB444-7733-4C41-8703-3BB4E67D612A}"/>
              </a:ext>
            </a:extLst>
          </p:cNvPr>
          <p:cNvSpPr>
            <a:spLocks noChangeAspect="1"/>
          </p:cNvSpPr>
          <p:nvPr/>
        </p:nvSpPr>
        <p:spPr>
          <a:xfrm>
            <a:off x="874800" y="299705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335A83-A0C1-464D-9FC4-8E9637119FA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543335" y="2635803"/>
            <a:ext cx="2725865" cy="35928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3DD84F4-0218-494E-A436-44B65D0D7121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Kreslíme římské číslice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90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B605E4BE-BDA2-4970-B46F-F2CFAA01F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1000" dirty="0">
                <a:latin typeface="+mj-lt"/>
                <a:cs typeface="Arial"/>
              </a:rPr>
            </a:b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[Rozšíření]</a:t>
            </a:r>
            <a:r>
              <a:rPr lang="cs-CZ" sz="2200" dirty="0">
                <a:latin typeface="+mj-lt"/>
                <a:cs typeface="Arial"/>
              </a:rPr>
              <a:t> Představme si, že se pan </a:t>
            </a:r>
            <a:r>
              <a:rPr lang="cs-CZ" sz="2200" b="1" dirty="0">
                <a:latin typeface="+mj-lt"/>
                <a:cs typeface="Arial"/>
              </a:rPr>
              <a:t>Brouk</a:t>
            </a:r>
            <a:r>
              <a:rPr lang="cs-CZ" sz="2200" dirty="0">
                <a:latin typeface="+mj-lt"/>
                <a:cs typeface="Arial"/>
              </a:rPr>
              <a:t> umí pohybovat „dopředu“ pouze couvacími kroky – sestavte scénář, který nakreslí obrázek (1).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[Rozšíření]</a:t>
            </a:r>
            <a:r>
              <a:rPr lang="cs-CZ" sz="2200" dirty="0">
                <a:latin typeface="+mj-lt"/>
                <a:cs typeface="Arial"/>
              </a:rPr>
              <a:t> Teď ať se umí pan </a:t>
            </a:r>
            <a:r>
              <a:rPr lang="cs-CZ" sz="2200" b="1" dirty="0">
                <a:latin typeface="+mj-lt"/>
                <a:cs typeface="Arial"/>
              </a:rPr>
              <a:t>Brouk</a:t>
            </a:r>
            <a:r>
              <a:rPr lang="cs-CZ" sz="2200" dirty="0">
                <a:latin typeface="+mj-lt"/>
                <a:cs typeface="Arial"/>
              </a:rPr>
              <a:t> pohybovat pouze kroky vpřed. </a:t>
            </a:r>
            <a:r>
              <a:rPr lang="cs-CZ" sz="2200" dirty="0">
                <a:cs typeface="Arial"/>
              </a:rPr>
              <a:t>Sestavte scénář, který nakreslí obrázek (2)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07"/>
          <a:stretch/>
        </p:blipFill>
        <p:spPr>
          <a:xfrm>
            <a:off x="3583724" y="2510777"/>
            <a:ext cx="1662316" cy="14478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65"/>
          <a:stretch/>
        </p:blipFill>
        <p:spPr>
          <a:xfrm>
            <a:off x="3729244" y="4973611"/>
            <a:ext cx="1371277" cy="1524000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20</a:t>
            </a:fld>
            <a:endParaRPr lang="sk-SK" b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A7D23A-17C0-453B-A590-9DC1E1EBBCF9}"/>
              </a:ext>
            </a:extLst>
          </p:cNvPr>
          <p:cNvSpPr>
            <a:spLocks noChangeAspect="1"/>
          </p:cNvSpPr>
          <p:nvPr/>
        </p:nvSpPr>
        <p:spPr>
          <a:xfrm>
            <a:off x="874800" y="159933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3B2577-3B10-4E78-954E-81B907B6B5B7}"/>
              </a:ext>
            </a:extLst>
          </p:cNvPr>
          <p:cNvSpPr>
            <a:spLocks noChangeAspect="1"/>
          </p:cNvSpPr>
          <p:nvPr/>
        </p:nvSpPr>
        <p:spPr>
          <a:xfrm>
            <a:off x="874800" y="401860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FB02F9-8662-45E7-B02A-B9D6D636239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Dva algoritmy pana Brouka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56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D2998F2-4A26-4511-8A0D-70E4600E7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sk-SK" sz="2800" b="1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kdo vysvětlil spolužákovi svůj postup a výsledný scénář? Měli jste nějaké problémy navzájem si porozumět?</a:t>
            </a:r>
          </a:p>
          <a:p>
            <a:pPr marL="720000">
              <a:spcAft>
                <a:spcPts val="24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Jaký je rozdíl mezi scénáři, které jste ve vaší dvojici vytvořili?</a:t>
            </a:r>
          </a:p>
          <a:p>
            <a:pPr marL="720000">
              <a:spcAft>
                <a:spcPts val="1800"/>
              </a:spcAft>
              <a:buClr>
                <a:srgbClr val="C50004"/>
              </a:buClr>
            </a:pPr>
            <a:r>
              <a:rPr lang="cs-CZ" sz="2200" dirty="0">
                <a:latin typeface="+mj-lt"/>
                <a:cs typeface="Arial"/>
              </a:rPr>
              <a:t>Jak byste u obrázku (1) vypočítali celkový počet kroků pana </a:t>
            </a:r>
            <a:r>
              <a:rPr lang="cs-CZ" sz="2200" b="1" dirty="0">
                <a:latin typeface="+mj-lt"/>
                <a:cs typeface="Arial"/>
              </a:rPr>
              <a:t>Brouka</a:t>
            </a:r>
            <a:r>
              <a:rPr lang="cs-CZ" sz="2200" dirty="0">
                <a:latin typeface="+mj-lt"/>
                <a:cs typeface="Arial"/>
              </a:rPr>
              <a:t>? Jak se tato délka označuje v matematice?</a:t>
            </a:r>
          </a:p>
          <a:p>
            <a:pPr marL="720000">
              <a:spcAft>
                <a:spcPts val="2400"/>
              </a:spcAft>
              <a:buClr>
                <a:srgbClr val="C50004"/>
              </a:buClr>
            </a:pPr>
            <a:r>
              <a:rPr lang="cs-CZ" sz="2200" dirty="0">
                <a:latin typeface="+mj-lt"/>
                <a:cs typeface="Arial"/>
              </a:rPr>
              <a:t>Jak byste u obrázku (1) vypočítali celkový úhel, o který se pan </a:t>
            </a:r>
            <a:r>
              <a:rPr lang="cs-CZ" sz="2200" b="1" dirty="0">
                <a:latin typeface="+mj-lt"/>
                <a:cs typeface="Arial"/>
              </a:rPr>
              <a:t>Brouk</a:t>
            </a:r>
            <a:r>
              <a:rPr lang="cs-CZ" sz="2200" dirty="0">
                <a:latin typeface="+mj-lt"/>
                <a:cs typeface="Arial"/>
              </a:rPr>
              <a:t> otočil při jeho kreslení?</a:t>
            </a:r>
            <a:endParaRPr lang="cs-CZ" sz="2200" dirty="0">
              <a:cs typeface="Arial"/>
            </a:endParaRP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21</a:t>
            </a:fld>
            <a:endParaRPr lang="sk-SK" b="1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DFAE564-52E7-4198-B2E7-F22FCDFBBD48}"/>
              </a:ext>
            </a:extLst>
          </p:cNvPr>
          <p:cNvSpPr/>
          <p:nvPr/>
        </p:nvSpPr>
        <p:spPr>
          <a:xfrm>
            <a:off x="875098" y="225957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C82F24-E051-441B-83BE-66080C831487}"/>
              </a:ext>
            </a:extLst>
          </p:cNvPr>
          <p:cNvSpPr/>
          <p:nvPr/>
        </p:nvSpPr>
        <p:spPr>
          <a:xfrm>
            <a:off x="875098" y="302649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F196A92-9D53-4DCB-9AE8-6100902BD704}"/>
              </a:ext>
            </a:extLst>
          </p:cNvPr>
          <p:cNvSpPr/>
          <p:nvPr/>
        </p:nvSpPr>
        <p:spPr>
          <a:xfrm>
            <a:off x="874949" y="3694105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17FA97-8A7A-4782-A045-04529DB7C3BF}"/>
              </a:ext>
            </a:extLst>
          </p:cNvPr>
          <p:cNvSpPr/>
          <p:nvPr/>
        </p:nvSpPr>
        <p:spPr>
          <a:xfrm>
            <a:off x="874949" y="4571632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1E2B4E-68A7-499D-8FCA-D7761D8D677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Dva algoritmy pana Brouka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35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6CC44884-07D6-4CEE-805D-FC2446A9D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Na konci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Bádání 1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 už umím:</a:t>
            </a:r>
            <a:endParaRPr lang="cs-CZ" sz="2200" b="1" dirty="0">
              <a:cs typeface="Arial"/>
            </a:endParaRPr>
          </a:p>
          <a:p>
            <a:pPr marL="720000">
              <a:spcBef>
                <a:spcPts val="2400"/>
              </a:spcBef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přečíst a vysvětlit bloky, tedy příkazy </a:t>
            </a:r>
            <a:r>
              <a:rPr lang="cs-CZ" sz="2200" i="1" dirty="0">
                <a:latin typeface="+mj-lt"/>
                <a:cs typeface="Arial"/>
              </a:rPr>
              <a:t>úvodního scénáře</a:t>
            </a:r>
            <a:r>
              <a:rPr lang="cs-CZ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nastavit a měnit barvu a tloušťku pera,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dovedu vytvořit scénář pro nakreslení římské číslice,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prozkoumat, jak plyne pořadí jednotlivých bloků pro výslednou kresbu na scéně,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dovedu si představit, že já sám jsem pan </a:t>
            </a:r>
            <a:r>
              <a:rPr lang="cs-CZ" sz="2200" b="1" dirty="0">
                <a:latin typeface="+mj-lt"/>
                <a:cs typeface="Arial"/>
              </a:rPr>
              <a:t>Brouk</a:t>
            </a:r>
            <a:r>
              <a:rPr lang="cs-CZ" sz="2200" dirty="0">
                <a:latin typeface="+mj-lt"/>
                <a:cs typeface="Arial"/>
              </a:rPr>
              <a:t> a vykonávám příkazy, které mi dává někdo jiný,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sestavit scénář, který nakreslí daný obrázek podle určitého algoritmu. Svůj scénář umím vysvětlit druhým.</a:t>
            </a: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22</a:t>
            </a:fld>
            <a:endParaRPr lang="sk-SK" b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B667CB-ECD4-48CC-9118-37FA95AE1397}"/>
              </a:ext>
            </a:extLst>
          </p:cNvPr>
          <p:cNvSpPr>
            <a:spLocks noChangeAspect="1"/>
          </p:cNvSpPr>
          <p:nvPr/>
        </p:nvSpPr>
        <p:spPr>
          <a:xfrm>
            <a:off x="874800" y="209991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73FE6F-44E7-4F9A-9C68-72327E16ACF4}"/>
              </a:ext>
            </a:extLst>
          </p:cNvPr>
          <p:cNvSpPr>
            <a:spLocks noChangeAspect="1"/>
          </p:cNvSpPr>
          <p:nvPr/>
        </p:nvSpPr>
        <p:spPr>
          <a:xfrm>
            <a:off x="874800" y="258784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49E6D0-B1C7-4DB7-9F87-B3EF724F27CA}"/>
              </a:ext>
            </a:extLst>
          </p:cNvPr>
          <p:cNvSpPr>
            <a:spLocks noChangeAspect="1"/>
          </p:cNvSpPr>
          <p:nvPr/>
        </p:nvSpPr>
        <p:spPr>
          <a:xfrm>
            <a:off x="874800" y="307576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3316F-8005-4D64-A26A-8169014F3ED1}"/>
              </a:ext>
            </a:extLst>
          </p:cNvPr>
          <p:cNvSpPr>
            <a:spLocks noChangeAspect="1"/>
          </p:cNvSpPr>
          <p:nvPr/>
        </p:nvSpPr>
        <p:spPr>
          <a:xfrm>
            <a:off x="874800" y="356369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F612A8-9364-473F-9894-FB7829D72A2F}"/>
              </a:ext>
            </a:extLst>
          </p:cNvPr>
          <p:cNvSpPr>
            <a:spLocks noChangeAspect="1"/>
          </p:cNvSpPr>
          <p:nvPr/>
        </p:nvSpPr>
        <p:spPr>
          <a:xfrm>
            <a:off x="874800" y="439083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9386033-546D-4147-840C-42EB9C1EC77A}"/>
              </a:ext>
            </a:extLst>
          </p:cNvPr>
          <p:cNvSpPr>
            <a:spLocks noChangeAspect="1"/>
          </p:cNvSpPr>
          <p:nvPr/>
        </p:nvSpPr>
        <p:spPr>
          <a:xfrm>
            <a:off x="874800" y="519584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858AD9-3382-412C-9FB2-61C57A3AFB5F}"/>
              </a:ext>
            </a:extLst>
          </p:cNvPr>
          <p:cNvSpPr txBox="1"/>
          <p:nvPr/>
        </p:nvSpPr>
        <p:spPr>
          <a:xfrm>
            <a:off x="1164102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BF7BA8FA-9E92-41B2-9DF3-E552A2C1A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684000" rIns="144000" bIns="144000" rtlCol="0">
            <a:noAutofit/>
          </a:bodyPr>
          <a:lstStyle/>
          <a:p>
            <a:pPr marL="720000">
              <a:lnSpc>
                <a:spcPts val="1800"/>
              </a:lnSpc>
              <a:spcAft>
                <a:spcPts val="1800"/>
              </a:spcAft>
            </a:pPr>
            <a:r>
              <a:rPr lang="cs-CZ" sz="2200" b="1" dirty="0">
                <a:solidFill>
                  <a:srgbClr val="C00000"/>
                </a:solidFill>
                <a:latin typeface="+mj-lt"/>
                <a:cs typeface="Arial"/>
              </a:rPr>
              <a:t>pero	</a:t>
            </a:r>
            <a:r>
              <a:rPr lang="cs-CZ" sz="2200" dirty="0">
                <a:latin typeface="+mj-lt"/>
                <a:cs typeface="Arial"/>
              </a:rPr>
              <a:t>		</a:t>
            </a:r>
            <a:r>
              <a:rPr lang="cs-CZ" dirty="0">
                <a:latin typeface="+mj-lt"/>
                <a:cs typeface="Arial"/>
              </a:rPr>
              <a:t>každá postava v jazyce Scratch má pero, kterým</a:t>
            </a:r>
            <a:br>
              <a:rPr lang="cs-CZ" dirty="0">
                <a:latin typeface="+mj-lt"/>
                <a:cs typeface="Arial"/>
              </a:rPr>
            </a:br>
            <a:r>
              <a:rPr lang="cs-CZ" dirty="0">
                <a:latin typeface="+mj-lt"/>
                <a:cs typeface="Arial"/>
              </a:rPr>
              <a:t>				může kreslit čáry, pokud je její </a:t>
            </a:r>
            <a:r>
              <a:rPr lang="cs-CZ" dirty="0">
                <a:solidFill>
                  <a:schemeClr val="tx1"/>
                </a:solidFill>
                <a:latin typeface="+mj-lt"/>
                <a:cs typeface="Arial"/>
              </a:rPr>
              <a:t>pero </a:t>
            </a:r>
            <a:r>
              <a:rPr lang="cs-CZ" b="1" dirty="0">
                <a:solidFill>
                  <a:srgbClr val="C00000"/>
                </a:solidFill>
                <a:latin typeface="+mj-lt"/>
                <a:cs typeface="Arial"/>
              </a:rPr>
              <a:t>zapnuté</a:t>
            </a:r>
            <a:endParaRPr lang="cs-CZ" sz="2000" b="1" dirty="0">
              <a:solidFill>
                <a:srgbClr val="C00000"/>
              </a:solidFill>
              <a:latin typeface="+mj-lt"/>
              <a:cs typeface="Arial"/>
            </a:endParaRPr>
          </a:p>
          <a:p>
            <a:pPr marL="612000">
              <a:lnSpc>
                <a:spcPts val="2000"/>
              </a:lnSpc>
              <a:spcAft>
                <a:spcPts val="1200"/>
              </a:spcAft>
            </a:pPr>
            <a:r>
              <a:rPr lang="cs-CZ" sz="2200" b="1" dirty="0">
                <a:solidFill>
                  <a:srgbClr val="C00000"/>
                </a:solidFill>
                <a:cs typeface="Arial"/>
              </a:rPr>
              <a:t>				</a:t>
            </a:r>
            <a:r>
              <a:rPr lang="cs-CZ" dirty="0">
                <a:solidFill>
                  <a:schemeClr val="tx1"/>
                </a:solidFill>
                <a:cs typeface="Arial"/>
              </a:rPr>
              <a:t>po vykonání tohoto bloku bude postava u každého pohybu 					zanechávat za sebou na scéně čáru zvolené barvy a tloušťky – 				pokud nepoužijeme blok </a:t>
            </a:r>
            <a:r>
              <a:rPr lang="cs-CZ" b="1" dirty="0">
                <a:solidFill>
                  <a:srgbClr val="007C3D"/>
                </a:solidFill>
                <a:cs typeface="Arial"/>
              </a:rPr>
              <a:t>pero vypni</a:t>
            </a:r>
            <a:endParaRPr lang="cs-CZ" b="1" dirty="0">
              <a:solidFill>
                <a:srgbClr val="007C3D"/>
              </a:solidFill>
              <a:latin typeface="+mj-lt"/>
              <a:cs typeface="Arial"/>
            </a:endParaRPr>
          </a:p>
          <a:p>
            <a:pPr marL="612000">
              <a:lnSpc>
                <a:spcPts val="2000"/>
              </a:lnSpc>
              <a:spcAft>
                <a:spcPts val="1800"/>
              </a:spcAft>
            </a:pPr>
            <a:r>
              <a:rPr lang="cs-CZ" dirty="0">
                <a:latin typeface="+mj-lt"/>
                <a:cs typeface="Arial"/>
              </a:rPr>
              <a:t>				po vykonání tohoto bloku postava přestane při pohybu 					kreslit čáru</a:t>
            </a:r>
          </a:p>
          <a:p>
            <a:pPr marL="612000">
              <a:lnSpc>
                <a:spcPts val="2000"/>
              </a:lnSpc>
              <a:spcBef>
                <a:spcPts val="600"/>
              </a:spcBef>
              <a:spcAft>
                <a:spcPts val="1800"/>
              </a:spcAft>
            </a:pPr>
            <a:r>
              <a:rPr lang="cs-CZ" sz="2200" dirty="0">
                <a:cs typeface="Arial"/>
              </a:rPr>
              <a:t>						</a:t>
            </a:r>
            <a:r>
              <a:rPr lang="en-US" sz="2200" dirty="0">
                <a:cs typeface="Arial"/>
              </a:rPr>
              <a:t>	</a:t>
            </a:r>
            <a:r>
              <a:rPr lang="cs-CZ" dirty="0">
                <a:cs typeface="Arial"/>
              </a:rPr>
              <a:t>tímto blokem nastavujeme postavě barvu pera </a:t>
            </a:r>
            <a:r>
              <a:rPr lang="en-US" dirty="0">
                <a:cs typeface="Arial"/>
              </a:rPr>
              <a:t>							</a:t>
            </a:r>
            <a:r>
              <a:rPr lang="cs-CZ" dirty="0">
                <a:cs typeface="Arial"/>
              </a:rPr>
              <a:t>pro kreslení čar</a:t>
            </a:r>
          </a:p>
          <a:p>
            <a:pPr marL="612000">
              <a:lnSpc>
                <a:spcPts val="2000"/>
              </a:lnSpc>
              <a:spcAft>
                <a:spcPts val="1200"/>
              </a:spcAft>
            </a:pPr>
            <a:r>
              <a:rPr lang="cs-CZ" sz="2000" dirty="0">
                <a:cs typeface="Arial"/>
              </a:rPr>
              <a:t>							tímto blokem nastavujeme postavě tloušťku 							pera pro kreslení čar</a:t>
            </a:r>
          </a:p>
          <a:p>
            <a:pPr marL="612000">
              <a:lnSpc>
                <a:spcPts val="2000"/>
              </a:lnSpc>
              <a:spcAft>
                <a:spcPts val="1200"/>
              </a:spcAft>
            </a:pPr>
            <a:endParaRPr lang="sk-SK" dirty="0">
              <a:latin typeface="+mj-lt"/>
              <a:cs typeface="Arial"/>
            </a:endParaRP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endParaRPr lang="sk-SK" dirty="0">
              <a:cs typeface="Arial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23</a:t>
            </a:fld>
            <a:endParaRPr lang="sk-SK" b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31529" y="2574760"/>
            <a:ext cx="1300163" cy="5646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231529" y="3431892"/>
            <a:ext cx="1300163" cy="5720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8415E4-6E99-42A7-92B6-85093304590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231530" y="4241858"/>
            <a:ext cx="2436876" cy="5646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6C57CA-FADB-4675-B63A-95F854E1D91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238815" y="5036323"/>
            <a:ext cx="2585466" cy="56464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4E6B507-D82B-441A-9712-24F0CFC0E1FA}"/>
              </a:ext>
            </a:extLst>
          </p:cNvPr>
          <p:cNvSpPr>
            <a:spLocks noChangeAspect="1"/>
          </p:cNvSpPr>
          <p:nvPr/>
        </p:nvSpPr>
        <p:spPr>
          <a:xfrm>
            <a:off x="874800" y="185656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45DE79C-5DCA-471A-94F6-48593B83ACDA}"/>
              </a:ext>
            </a:extLst>
          </p:cNvPr>
          <p:cNvSpPr>
            <a:spLocks noChangeAspect="1"/>
          </p:cNvSpPr>
          <p:nvPr/>
        </p:nvSpPr>
        <p:spPr>
          <a:xfrm>
            <a:off x="874800" y="267633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81B1B2-073A-4F08-B197-7E06145440A4}"/>
              </a:ext>
            </a:extLst>
          </p:cNvPr>
          <p:cNvSpPr>
            <a:spLocks noChangeAspect="1"/>
          </p:cNvSpPr>
          <p:nvPr/>
        </p:nvSpPr>
        <p:spPr>
          <a:xfrm>
            <a:off x="874800" y="352946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0852A5-66F6-4096-BF5D-3E3CC6589C19}"/>
              </a:ext>
            </a:extLst>
          </p:cNvPr>
          <p:cNvSpPr>
            <a:spLocks noChangeAspect="1"/>
          </p:cNvSpPr>
          <p:nvPr/>
        </p:nvSpPr>
        <p:spPr>
          <a:xfrm>
            <a:off x="874800" y="432962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9A99F9-8DD5-49B8-92A1-286719A00973}"/>
              </a:ext>
            </a:extLst>
          </p:cNvPr>
          <p:cNvSpPr>
            <a:spLocks noChangeAspect="1"/>
          </p:cNvSpPr>
          <p:nvPr/>
        </p:nvSpPr>
        <p:spPr>
          <a:xfrm>
            <a:off x="874800" y="513415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AF4EC-44AC-4B19-99A4-188FEC7853E5}"/>
              </a:ext>
            </a:extLst>
          </p:cNvPr>
          <p:cNvSpPr txBox="1"/>
          <p:nvPr/>
        </p:nvSpPr>
        <p:spPr>
          <a:xfrm>
            <a:off x="869007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Základní slovník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916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721D7957-3870-45A0-A02A-B222CE430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52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Prozkoumej jednotlivé bloky na ploše, </a:t>
            </a:r>
            <a:r>
              <a:rPr lang="cs-CZ" sz="2200" b="1" dirty="0">
                <a:latin typeface="+mj-lt"/>
                <a:cs typeface="Arial"/>
              </a:rPr>
              <a:t>zatím je nespojuj dohromady.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Prozkoumej, jak se v bloku </a:t>
            </a:r>
            <a:r>
              <a:rPr lang="cs-CZ" sz="2200" b="1" dirty="0">
                <a:solidFill>
                  <a:srgbClr val="007C3D"/>
                </a:solidFill>
              </a:rPr>
              <a:t>nastav barvu pera na _</a:t>
            </a:r>
            <a:r>
              <a:rPr lang="cs-CZ" sz="2200" b="1" dirty="0">
                <a:solidFill>
                  <a:srgbClr val="318A5C"/>
                </a:solidFill>
              </a:rPr>
              <a:t> </a:t>
            </a:r>
            <a:r>
              <a:rPr lang="cs-CZ" sz="2200" dirty="0"/>
              <a:t>určuje a mění </a:t>
            </a:r>
            <a:r>
              <a:rPr lang="cs-CZ" sz="2200" b="1" dirty="0"/>
              <a:t>barva pera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Vyzkoušej měnit </a:t>
            </a:r>
            <a:r>
              <a:rPr lang="cs-CZ" sz="2200" b="1" dirty="0">
                <a:latin typeface="+mj-lt"/>
                <a:cs typeface="Arial"/>
              </a:rPr>
              <a:t>tloušťku pera </a:t>
            </a:r>
            <a:r>
              <a:rPr lang="cs-CZ" sz="2200" dirty="0">
                <a:latin typeface="+mj-lt"/>
                <a:cs typeface="Arial"/>
              </a:rPr>
              <a:t>pomocí bloku </a:t>
            </a:r>
            <a:r>
              <a:rPr lang="cs-CZ" sz="2200" b="1" dirty="0">
                <a:solidFill>
                  <a:srgbClr val="007C3D"/>
                </a:solidFill>
              </a:rPr>
              <a:t>nastav tloušťku</a:t>
            </a:r>
            <a:br>
              <a:rPr lang="en-US" sz="2200" b="1" dirty="0">
                <a:solidFill>
                  <a:srgbClr val="007C3D"/>
                </a:solidFill>
              </a:rPr>
            </a:br>
            <a:r>
              <a:rPr lang="cs-CZ" sz="2200" b="1" dirty="0">
                <a:solidFill>
                  <a:srgbClr val="007C3D"/>
                </a:solidFill>
              </a:rPr>
              <a:t>pera na _</a:t>
            </a:r>
            <a:r>
              <a:rPr lang="cs-CZ" sz="2200" b="1" dirty="0">
                <a:solidFill>
                  <a:srgbClr val="318A5C"/>
                </a:solidFill>
              </a:rPr>
              <a:t> </a:t>
            </a:r>
            <a:r>
              <a:rPr lang="cs-CZ" sz="2200" dirty="0"/>
              <a:t>.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929435" y="2022164"/>
            <a:ext cx="5162741" cy="1116902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3</a:t>
            </a:fld>
            <a:endParaRPr lang="sk-SK" b="1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EA4A43-A046-477C-B9DD-12AF2506E92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929435" y="4193719"/>
            <a:ext cx="3733419" cy="52330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1C792DF8-E341-4626-A01F-B16D2DE6248D}"/>
              </a:ext>
            </a:extLst>
          </p:cNvPr>
          <p:cNvSpPr>
            <a:spLocks noChangeAspect="1"/>
          </p:cNvSpPr>
          <p:nvPr/>
        </p:nvSpPr>
        <p:spPr>
          <a:xfrm>
            <a:off x="874800" y="146872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D9E670-588A-4CF7-9549-7016686F6D8E}"/>
              </a:ext>
            </a:extLst>
          </p:cNvPr>
          <p:cNvSpPr>
            <a:spLocks noChangeAspect="1"/>
          </p:cNvSpPr>
          <p:nvPr/>
        </p:nvSpPr>
        <p:spPr>
          <a:xfrm>
            <a:off x="874800" y="352106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D2DA9A0-A247-4203-B750-A3D3C8335E14}"/>
              </a:ext>
            </a:extLst>
          </p:cNvPr>
          <p:cNvSpPr>
            <a:spLocks noChangeAspect="1"/>
          </p:cNvSpPr>
          <p:nvPr/>
        </p:nvSpPr>
        <p:spPr>
          <a:xfrm>
            <a:off x="874800" y="508130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20278A-837E-4CCB-927D-3E9E6AAA2E02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Kreslíme římské číslice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3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BFE4B359-06D3-48B0-9186-D8806500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Vyber si jednu nebo dvě z těchto římských číslic a sestav scénář, který je nakreslí.    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(první tři jsou jednodušší)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755" y="2889737"/>
            <a:ext cx="3496582" cy="13448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62" y="4680944"/>
            <a:ext cx="4867275" cy="1393508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4</a:t>
            </a:fld>
            <a:endParaRPr lang="sk-SK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E56C78-94F7-466A-8C07-0AA31C721CA3}"/>
              </a:ext>
            </a:extLst>
          </p:cNvPr>
          <p:cNvSpPr>
            <a:spLocks noChangeAspect="1"/>
          </p:cNvSpPr>
          <p:nvPr/>
        </p:nvSpPr>
        <p:spPr>
          <a:xfrm>
            <a:off x="874800" y="176528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7438B5-2314-4AA4-87DD-BC9DA1EA2EC0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Kreslíme římské číslice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E5560AC-C723-45C9-996E-B5A3B7C40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3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Co udělá blok </a:t>
            </a:r>
            <a:r>
              <a:rPr lang="cs-CZ" sz="2200" b="1" dirty="0">
                <a:solidFill>
                  <a:srgbClr val="007C3D"/>
                </a:solidFill>
              </a:rPr>
              <a:t>pero zapni</a:t>
            </a:r>
            <a:r>
              <a:rPr lang="cs-CZ" sz="2200" dirty="0">
                <a:latin typeface="+mj-lt"/>
                <a:cs typeface="Arial"/>
              </a:rPr>
              <a:t>? Co by se stalo, kdyby  tento blok nebyl v </a:t>
            </a:r>
            <a:r>
              <a:rPr lang="cs-CZ" sz="2200" i="1" dirty="0">
                <a:latin typeface="+mj-lt"/>
                <a:cs typeface="Arial"/>
              </a:rPr>
              <a:t>úvodním scénáři</a:t>
            </a:r>
            <a:r>
              <a:rPr lang="cs-CZ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se nastavuje a mění barva pera naší postavy?</a:t>
            </a:r>
          </a:p>
          <a:p>
            <a:pPr marL="720000">
              <a:spcAft>
                <a:spcPts val="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můžeme změnit tloušťku pera? Jaká je nejmenší možná?</a:t>
            </a:r>
            <a:br>
              <a:rPr lang="cs-CZ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A největší?</a:t>
            </a:r>
          </a:p>
          <a:p>
            <a:pPr marL="720000">
              <a:spcAft>
                <a:spcPts val="36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se vám podařilo nakreslit římské číslice? Které bloky jste použili?</a:t>
            </a:r>
            <a:endParaRPr lang="cs-CZ" sz="2200" dirty="0">
              <a:cs typeface="Arial"/>
            </a:endParaRPr>
          </a:p>
          <a:p>
            <a:pPr marL="720000">
              <a:spcAft>
                <a:spcPts val="2400"/>
              </a:spcAft>
              <a:buClr>
                <a:srgbClr val="C50004"/>
              </a:buClr>
            </a:pPr>
            <a:r>
              <a:rPr lang="cs-CZ" sz="2200" dirty="0">
                <a:cs typeface="Arial"/>
              </a:rPr>
              <a:t>Které číslice jste si vybrali? Co znamenají, jak a kde se používají?</a:t>
            </a:r>
            <a:br>
              <a:rPr lang="sk-SK" sz="2200" dirty="0">
                <a:cs typeface="Arial"/>
              </a:rPr>
            </a:br>
            <a:endParaRPr lang="sk-SK" sz="2200" dirty="0">
              <a:cs typeface="Arial"/>
            </a:endParaRP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5</a:t>
            </a:fld>
            <a:endParaRPr lang="sk-SK" b="1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A1F11C9-4CAE-432D-9F2F-BC3CA58076B2}"/>
              </a:ext>
            </a:extLst>
          </p:cNvPr>
          <p:cNvSpPr/>
          <p:nvPr/>
        </p:nvSpPr>
        <p:spPr>
          <a:xfrm>
            <a:off x="875098" y="224940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6E9B2E-3614-4A30-854E-79007D410766}"/>
              </a:ext>
            </a:extLst>
          </p:cNvPr>
          <p:cNvSpPr/>
          <p:nvPr/>
        </p:nvSpPr>
        <p:spPr>
          <a:xfrm>
            <a:off x="875098" y="300286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30690B0-3EBC-4AD4-813C-BA77376689CB}"/>
              </a:ext>
            </a:extLst>
          </p:cNvPr>
          <p:cNvSpPr/>
          <p:nvPr/>
        </p:nvSpPr>
        <p:spPr>
          <a:xfrm>
            <a:off x="875098" y="340072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5C64C28-C215-4E35-A43C-B3FDE7C30643}"/>
              </a:ext>
            </a:extLst>
          </p:cNvPr>
          <p:cNvSpPr/>
          <p:nvPr/>
        </p:nvSpPr>
        <p:spPr>
          <a:xfrm>
            <a:off x="875098" y="417451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F2AA855-D487-437D-BD59-4D9FB842BA7C}"/>
              </a:ext>
            </a:extLst>
          </p:cNvPr>
          <p:cNvSpPr/>
          <p:nvPr/>
        </p:nvSpPr>
        <p:spPr>
          <a:xfrm>
            <a:off x="874800" y="5286598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68761D-E82F-4EB0-B2C3-797E0255094D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Kreslíme římské číslice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4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sk-SK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2.1.2 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Přeházené bloky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6</a:t>
            </a:fld>
            <a:endParaRPr lang="sk-SK" b="1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819DDFE-5E4D-4509-9A91-CAD9E8BF8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475" y="4098655"/>
            <a:ext cx="628650" cy="714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790F70-5605-402E-BA0C-628DE12C9ACA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Zkoumáme pero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01BBF8-69DB-4B8E-AE78-A5C3609F8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2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400" dirty="0">
              <a:cs typeface="Arial"/>
            </a:endParaRPr>
          </a:p>
          <a:p>
            <a:pPr marL="720000"/>
            <a:r>
              <a:rPr lang="cs-CZ" sz="2200" dirty="0">
                <a:latin typeface="Calibri" panose="020F0502020204030204" pitchFamily="34" charset="0"/>
                <a:cs typeface="Arial"/>
              </a:rPr>
              <a:t>Otevři projekt </a:t>
            </a:r>
            <a:r>
              <a:rPr lang="cs-CZ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21-Přeházené bloky</a:t>
            </a:r>
          </a:p>
          <a:p>
            <a:pPr marL="377100"/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online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jako kopii</a:t>
            </a:r>
            <a:r>
              <a:rPr lang="cs-CZ" sz="1400" dirty="0">
                <a:cs typeface="Arial"/>
              </a:rPr>
              <a:t> a k názvu projektu připiš své jméno</a:t>
            </a:r>
          </a:p>
          <a:p>
            <a:pPr marL="377100">
              <a:spcAft>
                <a:spcPts val="600"/>
              </a:spcAft>
            </a:pPr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off-line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a k názvu připiš své jméno</a:t>
            </a:r>
          </a:p>
          <a:p>
            <a:pPr marL="720000">
              <a:spcBef>
                <a:spcPts val="12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Podíváme se na osm volných bloků na ploše a diskutujme o tom, co který dělá.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219650" y="3378927"/>
            <a:ext cx="5284470" cy="2850356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7</a:t>
            </a:fld>
            <a:endParaRPr lang="sk-SK" b="1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5610C51-3CD8-4A32-9511-786F8868C2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938CE97-F861-47A4-B97E-96DAD0F9E3C1}"/>
              </a:ext>
            </a:extLst>
          </p:cNvPr>
          <p:cNvSpPr>
            <a:spLocks noChangeAspect="1"/>
          </p:cNvSpPr>
          <p:nvPr/>
        </p:nvSpPr>
        <p:spPr>
          <a:xfrm>
            <a:off x="874800" y="263630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069018-69CD-4090-B8E1-DA83CAC291B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Přeházené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6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Proveďme </a:t>
            </a:r>
            <a:r>
              <a:rPr lang="cs-CZ" sz="2200" i="1" dirty="0">
                <a:latin typeface="+mj-lt"/>
                <a:cs typeface="Arial"/>
              </a:rPr>
              <a:t>úvodní scénář </a:t>
            </a:r>
            <a:r>
              <a:rPr lang="cs-CZ" sz="2200" dirty="0">
                <a:latin typeface="+mj-lt"/>
                <a:cs typeface="Arial"/>
              </a:rPr>
              <a:t>a prodiskutujme, co dělají jeho jednotlivé bloky.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998725" y="2504709"/>
            <a:ext cx="2718054" cy="3592830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8</a:t>
            </a:fld>
            <a:endParaRPr lang="sk-SK" b="1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E708DED-E9A6-4661-82FF-540C5FF3D3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15471F77-C41C-4482-B6F7-57CD120A04DC}"/>
              </a:ext>
            </a:extLst>
          </p:cNvPr>
          <p:cNvSpPr>
            <a:spLocks noChangeAspect="1"/>
          </p:cNvSpPr>
          <p:nvPr/>
        </p:nvSpPr>
        <p:spPr>
          <a:xfrm>
            <a:off x="874800" y="177778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16FEAD-2DB6-465A-A902-93966E80E7B7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Přeházené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23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A4CD7A00-9F2E-47A3-9E30-A0083E5A9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Bloky spoj libovolným způsobem do scénáře, musíš však dodržet tato pravidla:</a:t>
            </a:r>
          </a:p>
          <a:p>
            <a:pPr marL="1080000" lvl="1">
              <a:spcBef>
                <a:spcPts val="1800"/>
              </a:spcBef>
              <a:spcAft>
                <a:spcPts val="600"/>
              </a:spcAft>
              <a:buClr>
                <a:srgbClr val="0070C0"/>
              </a:buClr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Použít můžeš pouze tyto bloky a žádný jiný. Tyto bloky  nemůžeš ani duplikovat.</a:t>
            </a:r>
          </a:p>
          <a:p>
            <a:pPr marL="1080000" lvl="1">
              <a:spcAft>
                <a:spcPts val="600"/>
              </a:spcAft>
              <a:buClr>
                <a:srgbClr val="0070C0"/>
              </a:buClr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Nemusíš použít všech osm bloků.</a:t>
            </a:r>
          </a:p>
          <a:p>
            <a:pPr marL="1080000" lvl="1">
              <a:spcAft>
                <a:spcPts val="600"/>
              </a:spcAft>
              <a:buClr>
                <a:srgbClr val="0070C0"/>
              </a:buClr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 blocích nesmíš změnit žádné vstupní hodnoty.</a:t>
            </a: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Scénář potom </a:t>
            </a:r>
            <a:r>
              <a:rPr lang="cs-CZ" sz="2200" b="1" dirty="0">
                <a:latin typeface="+mj-lt"/>
                <a:cs typeface="Arial"/>
              </a:rPr>
              <a:t>proveď</a:t>
            </a:r>
            <a:r>
              <a:rPr lang="cs-CZ" sz="2200" dirty="0">
                <a:latin typeface="+mj-lt"/>
                <a:cs typeface="Arial"/>
              </a:rPr>
              <a:t>. Opakuj s jinak spojenými bloky.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9</a:t>
            </a:fld>
            <a:endParaRPr lang="sk-SK" b="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2E9AE6-10AA-4B25-8F9F-178361CE18A2}"/>
              </a:ext>
            </a:extLst>
          </p:cNvPr>
          <p:cNvSpPr>
            <a:spLocks noChangeAspect="1"/>
          </p:cNvSpPr>
          <p:nvPr/>
        </p:nvSpPr>
        <p:spPr>
          <a:xfrm>
            <a:off x="874800" y="176762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1F52711-1494-42F6-9D50-2791B09852E4}"/>
              </a:ext>
            </a:extLst>
          </p:cNvPr>
          <p:cNvSpPr/>
          <p:nvPr/>
        </p:nvSpPr>
        <p:spPr>
          <a:xfrm>
            <a:off x="1251018" y="272184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41F7D21-E0FC-423D-82A9-EC0CDCEAC067}"/>
              </a:ext>
            </a:extLst>
          </p:cNvPr>
          <p:cNvSpPr/>
          <p:nvPr/>
        </p:nvSpPr>
        <p:spPr>
          <a:xfrm>
            <a:off x="1251018" y="342958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16034D8-918B-4797-982B-BFEBF1B09F07}"/>
              </a:ext>
            </a:extLst>
          </p:cNvPr>
          <p:cNvSpPr/>
          <p:nvPr/>
        </p:nvSpPr>
        <p:spPr>
          <a:xfrm>
            <a:off x="1251018" y="379950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BA8043-C438-455C-84A4-7005F7A6068F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Přeházené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583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4801</TotalTime>
  <Words>1437</Words>
  <Application>Microsoft Office PowerPoint</Application>
  <PresentationFormat>On-screen Show (4:3)</PresentationFormat>
  <Paragraphs>207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331</cp:revision>
  <cp:lastPrinted>2016-07-18T19:29:05Z</cp:lastPrinted>
  <dcterms:created xsi:type="dcterms:W3CDTF">2015-02-19T13:35:50Z</dcterms:created>
  <dcterms:modified xsi:type="dcterms:W3CDTF">2020-06-21T19:55:08Z</dcterms:modified>
</cp:coreProperties>
</file>