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60" r:id="rId3"/>
    <p:sldId id="303" r:id="rId4"/>
    <p:sldId id="272" r:id="rId5"/>
    <p:sldId id="360" r:id="rId6"/>
    <p:sldId id="350" r:id="rId7"/>
    <p:sldId id="372" r:id="rId8"/>
    <p:sldId id="367" r:id="rId9"/>
    <p:sldId id="368" r:id="rId10"/>
    <p:sldId id="348" r:id="rId11"/>
    <p:sldId id="369" r:id="rId12"/>
    <p:sldId id="349" r:id="rId13"/>
    <p:sldId id="351" r:id="rId14"/>
    <p:sldId id="352" r:id="rId15"/>
    <p:sldId id="361" r:id="rId16"/>
    <p:sldId id="362" r:id="rId17"/>
    <p:sldId id="363" r:id="rId18"/>
    <p:sldId id="370" r:id="rId19"/>
    <p:sldId id="371" r:id="rId20"/>
    <p:sldId id="365" r:id="rId21"/>
    <p:sldId id="341" r:id="rId22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AA1"/>
    <a:srgbClr val="315683"/>
    <a:srgbClr val="FA1D31"/>
    <a:srgbClr val="FA6201"/>
    <a:srgbClr val="2D5FEF"/>
    <a:srgbClr val="4A6CD4"/>
    <a:srgbClr val="D7DDDF"/>
    <a:srgbClr val="3C176B"/>
    <a:srgbClr val="C50004"/>
    <a:srgbClr val="328B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63" autoAdjust="0"/>
    <p:restoredTop sz="99149" autoAdjust="0"/>
  </p:normalViewPr>
  <p:slideViewPr>
    <p:cSldViewPr snapToGrid="0" snapToObjects="1">
      <p:cViewPr varScale="1">
        <p:scale>
          <a:sx n="104" d="100"/>
          <a:sy n="104" d="100"/>
        </p:scale>
        <p:origin x="108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DEB09-D89A-7F4A-9789-BEA4FCB38606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79EFF-E901-EE42-A4EE-EF4A388745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40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0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9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43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3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4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7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0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0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A95F6-DFCD-0D49-BAA5-5436BA6195FE}" type="datetimeFigureOut">
              <a:rPr lang="en-US" smtClean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73486-4ADD-B842-9AD5-E4C25431CD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26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12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21.png"/><Relationship Id="rId4" Type="http://schemas.openxmlformats.org/officeDocument/2006/relationships/image" Target="../media/image7.png"/><Relationship Id="rId9" Type="http://schemas.openxmlformats.org/officeDocument/2006/relationships/image" Target="../media/image20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lvl="0" algn="ctr"/>
            <a:endParaRPr lang="sk-SK" sz="2400" b="1" cap="smal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/>
            <a:endParaRPr lang="cs-CZ" sz="2400" b="1" cap="small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2.2.1 </a:t>
            </a:r>
          </a:p>
          <a:p>
            <a:pPr lvl="0" algn="ctr"/>
            <a:r>
              <a:rPr lang="cs-CZ" sz="4800" b="1" dirty="0">
                <a:solidFill>
                  <a:srgbClr val="4F81BD">
                    <a:lumMod val="50000"/>
                  </a:srgbClr>
                </a:solidFill>
                <a:latin typeface="Calibri" panose="020F0502020204030204" pitchFamily="34" charset="0"/>
              </a:rPr>
              <a:t>Jak na mnohoúhelník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1325" y="3715428"/>
            <a:ext cx="1657350" cy="1666875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</a:t>
            </a:fld>
            <a:endParaRPr lang="sk-SK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94BA9B-E919-4AAB-BF3D-5058B88C640E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Kreslíme pravidelné mnohoúhelníky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01C75F-D2BB-41D9-A799-EAB1B9179F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04F25736-B1FE-4555-8C71-427D0CF6A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2.2.3 </a:t>
            </a:r>
          </a:p>
          <a:p>
            <a:pPr algn="ctr">
              <a:lnSpc>
                <a:spcPts val="6000"/>
              </a:lnSpc>
            </a:pPr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Vyrábíme a používáme</a:t>
            </a:r>
          </a:p>
          <a:p>
            <a:pPr algn="ctr">
              <a:lnSpc>
                <a:spcPts val="5400"/>
              </a:lnSpc>
            </a:pPr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vlastní bloky</a:t>
            </a:r>
          </a:p>
          <a:p>
            <a:pPr algn="ctr">
              <a:lnSpc>
                <a:spcPts val="5400"/>
              </a:lnSpc>
            </a:pPr>
            <a:endParaRPr lang="sk-SK" sz="54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720000" lvl="0"/>
            <a:r>
              <a:rPr lang="cs-CZ" sz="2200" dirty="0">
                <a:solidFill>
                  <a:prstClr val="black"/>
                </a:solidFill>
                <a:cs typeface="Arial"/>
              </a:rPr>
              <a:t>Pokračuj se svou kopií projektu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22-Mnohoúhelníky</a:t>
            </a:r>
            <a:endParaRPr lang="cs-CZ" sz="2200" dirty="0">
              <a:solidFill>
                <a:prstClr val="black"/>
              </a:solidFill>
              <a:cs typeface="Arial"/>
            </a:endParaRPr>
          </a:p>
          <a:p>
            <a:pPr marL="377100" lvl="0">
              <a:spcBef>
                <a:spcPts val="300"/>
              </a:spcBef>
            </a:pPr>
            <a:r>
              <a:rPr lang="cs-CZ" sz="1000" dirty="0">
                <a:solidFill>
                  <a:prstClr val="black"/>
                </a:solidFill>
                <a:cs typeface="Arial"/>
              </a:rPr>
              <a:t>	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					- </a:t>
            </a:r>
            <a:r>
              <a:rPr lang="cs-CZ" sz="1400" b="1" dirty="0">
                <a:solidFill>
                  <a:prstClr val="black"/>
                </a:solidFill>
                <a:cs typeface="Arial"/>
              </a:rPr>
              <a:t>Ulož jako kopii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 nebo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>
                <a:solidFill>
                  <a:prstClr val="black"/>
                </a:solidFill>
                <a:cs typeface="Arial"/>
              </a:rPr>
              <a:t>a pozměň název projektu</a:t>
            </a:r>
            <a:endParaRPr lang="cs-CZ" sz="2400" b="1" cap="small" dirty="0">
              <a:latin typeface="Calibri" panose="020F0502020204030204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10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1930B7-09EE-40E8-A952-02FAA98A81C4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Kreslíme pravidelné mnohoúhelníky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329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BBC93AB7-6993-46BF-BF97-6A64BCFA6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>
              <a:spcAft>
                <a:spcPts val="1200"/>
              </a:spcAft>
            </a:pPr>
            <a:r>
              <a:rPr lang="cs-CZ" sz="2000" dirty="0">
                <a:latin typeface="+mj-lt"/>
                <a:cs typeface="Arial"/>
              </a:rPr>
              <a:t>Dej nyní svému </a:t>
            </a:r>
            <a:r>
              <a:rPr lang="cs-CZ" sz="2000" i="1" dirty="0">
                <a:latin typeface="+mj-lt"/>
                <a:cs typeface="Arial"/>
              </a:rPr>
              <a:t>scénáři pro čtverec </a:t>
            </a:r>
            <a:r>
              <a:rPr lang="cs-CZ" sz="2000" dirty="0">
                <a:latin typeface="+mj-lt"/>
                <a:cs typeface="Arial"/>
              </a:rPr>
              <a:t>název: V skupině </a:t>
            </a:r>
            <a:r>
              <a:rPr lang="cs-CZ" sz="2000" b="1" dirty="0">
                <a:solidFill>
                  <a:srgbClr val="FA1D31"/>
                </a:solidFill>
                <a:latin typeface="+mj-lt"/>
                <a:cs typeface="Arial"/>
              </a:rPr>
              <a:t>Moje bloky </a:t>
            </a:r>
            <a:r>
              <a:rPr lang="cs-CZ" sz="2000" dirty="0">
                <a:latin typeface="+mj-lt"/>
                <a:cs typeface="Arial"/>
              </a:rPr>
              <a:t>klikni na </a:t>
            </a:r>
            <a:r>
              <a:rPr lang="cs-CZ" sz="2000" b="1" dirty="0">
                <a:latin typeface="+mj-lt"/>
                <a:cs typeface="Arial"/>
              </a:rPr>
              <a:t>Vytvořit blok</a:t>
            </a:r>
            <a:r>
              <a:rPr lang="cs-CZ" sz="2000" dirty="0">
                <a:latin typeface="+mj-lt"/>
                <a:cs typeface="Arial"/>
              </a:rPr>
              <a:t>       a zadej název, např. </a:t>
            </a:r>
            <a:r>
              <a:rPr lang="cs-CZ" sz="2000" b="1" dirty="0">
                <a:solidFill>
                  <a:schemeClr val="tx1"/>
                </a:solidFill>
                <a:latin typeface="+mj-lt"/>
                <a:cs typeface="Arial"/>
              </a:rPr>
              <a:t>čtverec</a:t>
            </a:r>
            <a:r>
              <a:rPr lang="cs-CZ" sz="2000" dirty="0">
                <a:latin typeface="+mj-lt"/>
                <a:cs typeface="Arial"/>
              </a:rPr>
              <a:t>, podívej se na      </a:t>
            </a:r>
            <a:r>
              <a:rPr lang="cs-CZ" sz="2000" i="1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1200"/>
              </a:spcAft>
            </a:pPr>
            <a:r>
              <a:rPr lang="cs-CZ" sz="2000" dirty="0">
                <a:latin typeface="+mj-lt"/>
                <a:cs typeface="Arial"/>
              </a:rPr>
              <a:t>Novou hlavičku      připoj k svému scénáři     . Nyní už používej pouze nový blok </a:t>
            </a:r>
            <a:r>
              <a:rPr lang="cs-CZ" sz="2000" b="1" dirty="0">
                <a:solidFill>
                  <a:srgbClr val="FA1D31"/>
                </a:solidFill>
                <a:latin typeface="+mj-lt"/>
                <a:cs typeface="Arial"/>
              </a:rPr>
              <a:t>čtverec</a:t>
            </a:r>
            <a:r>
              <a:rPr lang="cs-CZ" sz="2000" dirty="0">
                <a:latin typeface="+mj-lt"/>
                <a:cs typeface="Arial"/>
              </a:rPr>
              <a:t> </a:t>
            </a:r>
            <a:r>
              <a:rPr lang="cs-CZ" sz="2000" b="1" dirty="0">
                <a:latin typeface="+mj-lt"/>
                <a:cs typeface="Arial"/>
              </a:rPr>
              <a:t>     </a:t>
            </a:r>
            <a:r>
              <a:rPr lang="cs-CZ" sz="2000" dirty="0">
                <a:latin typeface="+mj-lt"/>
                <a:cs typeface="Arial"/>
              </a:rPr>
              <a:t>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11</a:t>
            </a:fld>
            <a:endParaRPr lang="sk-SK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15D596-FAED-4EA1-9F4D-981796AB1C11}"/>
              </a:ext>
            </a:extLst>
          </p:cNvPr>
          <p:cNvSpPr>
            <a:spLocks noChangeAspect="1"/>
          </p:cNvSpPr>
          <p:nvPr/>
        </p:nvSpPr>
        <p:spPr>
          <a:xfrm>
            <a:off x="874800" y="136553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1A23E6C-C86D-474B-96B8-2D964A19F0D2}"/>
              </a:ext>
            </a:extLst>
          </p:cNvPr>
          <p:cNvSpPr>
            <a:spLocks noChangeAspect="1"/>
          </p:cNvSpPr>
          <p:nvPr/>
        </p:nvSpPr>
        <p:spPr>
          <a:xfrm>
            <a:off x="874800" y="211191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8C2F29-EB7A-4BB2-8672-32A1B0C36DB2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a používáme vlastní bloky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4032511-4B52-454F-8D66-F635FF9AC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9866" y="1662531"/>
            <a:ext cx="251460" cy="251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AFB6F0DD-41FB-495C-8454-957C0B587F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8901" y="1640409"/>
            <a:ext cx="251460" cy="251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00468CE-AAD0-42B3-8923-8C12B34993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1997" y="2105710"/>
            <a:ext cx="251460" cy="251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17AF096-6CED-41D6-9C30-73F37FBAA34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9019" y="2109981"/>
            <a:ext cx="251460" cy="251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DF6A8B1-4C5C-4B62-9C6A-F4C01DC05A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73457" y="2425055"/>
            <a:ext cx="251460" cy="25146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BF17999F-0545-4ED7-9E23-851668C80E20}"/>
              </a:ext>
            </a:extLst>
          </p:cNvPr>
          <p:cNvGrpSpPr/>
          <p:nvPr/>
        </p:nvGrpSpPr>
        <p:grpSpPr>
          <a:xfrm>
            <a:off x="584914" y="2842012"/>
            <a:ext cx="8047889" cy="3481029"/>
            <a:chOff x="600154" y="2819152"/>
            <a:chExt cx="8047889" cy="348102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/>
            <a:srcRect/>
            <a:stretch/>
          </p:blipFill>
          <p:spPr>
            <a:xfrm>
              <a:off x="1141200" y="2926807"/>
              <a:ext cx="7506843" cy="3373374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BBEABCC-856D-4BEE-9734-5806F63971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77132" y="3317049"/>
              <a:ext cx="282893" cy="28289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8" name="Picture 7" descr="A close up of a sign&#10;&#10;Description automatically generated">
              <a:extLst>
                <a:ext uri="{FF2B5EF4-FFF2-40B4-BE49-F238E27FC236}">
                  <a16:creationId xmlns:a16="http://schemas.microsoft.com/office/drawing/2014/main" id="{FF90ED24-EBD1-4EF9-8795-12D79E3FC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0" y="4889911"/>
              <a:ext cx="282893" cy="28289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E1258EC-B83F-4EBC-858F-DD0979E7CF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1999" y="2819152"/>
              <a:ext cx="282893" cy="28289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94BCF627-0147-45B7-A12C-57439F1CFF6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344101" y="4457299"/>
              <a:ext cx="282893" cy="28289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0BCC2763-2874-4B6D-AB28-330C0333CE72}"/>
                </a:ext>
              </a:extLst>
            </p:cNvPr>
            <p:cNvCxnSpPr>
              <a:cxnSpLocks/>
            </p:cNvCxnSpPr>
            <p:nvPr/>
          </p:nvCxnSpPr>
          <p:spPr>
            <a:xfrm>
              <a:off x="741600" y="3657573"/>
              <a:ext cx="904320" cy="215927"/>
            </a:xfrm>
            <a:prstGeom prst="straightConnector1">
              <a:avLst/>
            </a:prstGeom>
            <a:ln>
              <a:solidFill>
                <a:srgbClr val="3D6AA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A0270A2-8D1F-4391-AAA8-26E2E343348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00154" y="3516127"/>
              <a:ext cx="282893" cy="28289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32040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BDBE3ED2-5BAB-4947-84BC-862D354467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  <a:p>
            <a:pPr marL="720000">
              <a:spcBef>
                <a:spcPts val="48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Prozkoumej ve skupině </a:t>
            </a:r>
            <a:r>
              <a:rPr lang="cs-CZ" sz="2200" b="1" dirty="0">
                <a:solidFill>
                  <a:srgbClr val="FA1D31"/>
                </a:solidFill>
                <a:cs typeface="Arial"/>
              </a:rPr>
              <a:t>Moje bloky</a:t>
            </a:r>
            <a:r>
              <a:rPr lang="cs-CZ" sz="2200" dirty="0">
                <a:latin typeface="+mj-lt"/>
                <a:cs typeface="Arial"/>
              </a:rPr>
              <a:t>, jaké další nové bloky tady můžeš najít.</a:t>
            </a:r>
          </a:p>
          <a:p>
            <a:pPr marL="720000">
              <a:spcBef>
                <a:spcPts val="4800"/>
              </a:spcBef>
              <a:spcAft>
                <a:spcPts val="600"/>
              </a:spcAft>
            </a:pPr>
            <a:br>
              <a:rPr lang="cs-CZ" sz="2200" dirty="0">
                <a:latin typeface="+mj-lt"/>
                <a:cs typeface="Arial"/>
              </a:rPr>
            </a:br>
            <a:br>
              <a:rPr lang="cs-CZ" sz="2200" dirty="0">
                <a:latin typeface="+mj-lt"/>
                <a:cs typeface="Arial"/>
              </a:rPr>
            </a:br>
            <a:r>
              <a:rPr lang="cs-CZ" sz="2200" dirty="0">
                <a:latin typeface="+mj-lt"/>
                <a:cs typeface="Arial"/>
              </a:rPr>
              <a:t>Prozkoumej tři nové bloky tak, že je postupně připneš před svůj blok </a:t>
            </a:r>
            <a:r>
              <a:rPr lang="cs-CZ" sz="2200" b="1" dirty="0">
                <a:solidFill>
                  <a:srgbClr val="FA1D31"/>
                </a:solidFill>
                <a:cs typeface="Arial"/>
              </a:rPr>
              <a:t>čtverec</a:t>
            </a:r>
            <a:r>
              <a:rPr lang="cs-CZ" sz="2200" dirty="0">
                <a:solidFill>
                  <a:schemeClr val="tx1"/>
                </a:solidFill>
                <a:cs typeface="Arial"/>
              </a:rPr>
              <a:t>, </a:t>
            </a:r>
            <a:r>
              <a:rPr lang="cs-CZ" sz="2200" dirty="0">
                <a:latin typeface="+mj-lt"/>
                <a:cs typeface="Arial"/>
              </a:rPr>
              <a:t>nebo dovnitř </a:t>
            </a:r>
            <a:r>
              <a:rPr lang="cs-CZ" sz="2200" b="1" dirty="0">
                <a:solidFill>
                  <a:srgbClr val="FA6201"/>
                </a:solidFill>
              </a:rPr>
              <a:t>opakuj</a:t>
            </a:r>
            <a:r>
              <a:rPr lang="cs-CZ" sz="2200" dirty="0">
                <a:solidFill>
                  <a:schemeClr val="tx1"/>
                </a:solidFill>
                <a:latin typeface="+mj-lt"/>
                <a:cs typeface="Arial"/>
              </a:rPr>
              <a:t>, který definuje, jak se kreslí čtverec.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75193" y="3123158"/>
            <a:ext cx="7415213" cy="574358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12</a:t>
            </a:fld>
            <a:endParaRPr lang="sk-SK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A9F845-8503-4E86-8EBF-DDBB473A6571}"/>
              </a:ext>
            </a:extLst>
          </p:cNvPr>
          <p:cNvSpPr>
            <a:spLocks noChangeAspect="1"/>
          </p:cNvSpPr>
          <p:nvPr/>
        </p:nvSpPr>
        <p:spPr>
          <a:xfrm>
            <a:off x="874800" y="218849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F4EC76-58B5-40B6-AD0E-CC40D514FDB7}"/>
              </a:ext>
            </a:extLst>
          </p:cNvPr>
          <p:cNvSpPr>
            <a:spLocks noChangeAspect="1"/>
          </p:cNvSpPr>
          <p:nvPr/>
        </p:nvSpPr>
        <p:spPr>
          <a:xfrm>
            <a:off x="874800" y="423347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405343-DBCC-4333-93B0-B3FA7CE0F47D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a používáme vlastní bloky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066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8480DCC2-CCE1-409C-AD1A-34D58A463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Táhni </a:t>
            </a:r>
            <a:r>
              <a:rPr lang="cs-CZ" sz="2200" b="1" dirty="0">
                <a:latin typeface="+mj-lt"/>
                <a:cs typeface="Arial"/>
              </a:rPr>
              <a:t>Brouka</a:t>
            </a:r>
            <a:r>
              <a:rPr lang="cs-CZ" sz="2200" dirty="0">
                <a:latin typeface="+mj-lt"/>
                <a:cs typeface="Arial"/>
              </a:rPr>
              <a:t> na různá místa scény a kliknutím na scénář vždy nakresli čtverec</a:t>
            </a:r>
            <a:r>
              <a:rPr lang="cs-CZ" sz="2200" i="1" dirty="0">
                <a:latin typeface="+mj-lt"/>
                <a:cs typeface="Arial"/>
              </a:rPr>
              <a:t> </a:t>
            </a:r>
            <a:r>
              <a:rPr lang="cs-CZ" sz="2200" dirty="0">
                <a:latin typeface="+mj-lt"/>
                <a:cs typeface="Arial"/>
              </a:rPr>
              <a:t>s náhodnou barvou, tloušťkou nebo odstínem.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102" y="3676320"/>
            <a:ext cx="6812280" cy="1943100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13</a:t>
            </a:fld>
            <a:endParaRPr lang="sk-SK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0BD0B-030F-45AA-A8DA-D0F093DF46EF}"/>
              </a:ext>
            </a:extLst>
          </p:cNvPr>
          <p:cNvSpPr>
            <a:spLocks noChangeAspect="1"/>
          </p:cNvSpPr>
          <p:nvPr/>
        </p:nvSpPr>
        <p:spPr>
          <a:xfrm>
            <a:off x="874800" y="217325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0BFD51-5D92-448E-BC80-1F94661E86E7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a používáme vlastní bloky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58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33496C4-E55E-4F23-88A5-EF27A7633E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sk-SK" sz="2800" b="1" dirty="0">
              <a:cs typeface="Arial"/>
            </a:endParaRPr>
          </a:p>
          <a:p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180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Jaký je rozdíl mezi </a:t>
            </a:r>
            <a:r>
              <a:rPr lang="cs-CZ" sz="2200" b="1" dirty="0">
                <a:solidFill>
                  <a:srgbClr val="C00000"/>
                </a:solidFill>
                <a:latin typeface="+mj-lt"/>
                <a:cs typeface="Arial"/>
              </a:rPr>
              <a:t>barvou pera</a:t>
            </a:r>
            <a:r>
              <a:rPr lang="cs-CZ" sz="2200" dirty="0">
                <a:latin typeface="+mj-lt"/>
                <a:cs typeface="Arial"/>
              </a:rPr>
              <a:t> a </a:t>
            </a:r>
            <a:r>
              <a:rPr lang="cs-CZ" sz="2200" b="1" dirty="0">
                <a:solidFill>
                  <a:srgbClr val="C00000"/>
                </a:solidFill>
                <a:latin typeface="+mj-lt"/>
                <a:cs typeface="Arial"/>
              </a:rPr>
              <a:t>odstínem pera</a:t>
            </a:r>
            <a:r>
              <a:rPr lang="cs-CZ" sz="2200" dirty="0">
                <a:latin typeface="+mj-lt"/>
                <a:cs typeface="Arial"/>
              </a:rPr>
              <a:t>?</a:t>
            </a:r>
          </a:p>
          <a:p>
            <a:pPr marL="720000"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Kam do svého scénáře jste připojili nové bloky k nastavení náhodné barvy, tloušťky a odstínu pera? Jak změnily výslednou kresbu?</a:t>
            </a:r>
          </a:p>
          <a:p>
            <a:pPr marL="720000"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Proč je dobré vytvářet v našich projektech vlastní nové bloky? </a:t>
            </a:r>
          </a:p>
          <a:p>
            <a:pPr marL="720000">
              <a:spcAft>
                <a:spcPts val="24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Proč je důležité dát novému bloku srozumitelný název?</a:t>
            </a: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14</a:t>
            </a:fld>
            <a:endParaRPr lang="sk-SK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C647138-D005-4DD8-902C-CBB1CB8F9AAD}"/>
              </a:ext>
            </a:extLst>
          </p:cNvPr>
          <p:cNvSpPr/>
          <p:nvPr/>
        </p:nvSpPr>
        <p:spPr>
          <a:xfrm>
            <a:off x="875098" y="243482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DA62A96-5F2F-4B46-80BB-7E358C0FAB60}"/>
              </a:ext>
            </a:extLst>
          </p:cNvPr>
          <p:cNvSpPr/>
          <p:nvPr/>
        </p:nvSpPr>
        <p:spPr>
          <a:xfrm>
            <a:off x="875098" y="2921584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6F0DDFB-CF5D-4743-9C43-BB290DF87BB9}"/>
              </a:ext>
            </a:extLst>
          </p:cNvPr>
          <p:cNvSpPr/>
          <p:nvPr/>
        </p:nvSpPr>
        <p:spPr>
          <a:xfrm>
            <a:off x="875098" y="4081447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1FC8D05-6365-4075-9BEB-802C1934A5BE}"/>
              </a:ext>
            </a:extLst>
          </p:cNvPr>
          <p:cNvSpPr/>
          <p:nvPr/>
        </p:nvSpPr>
        <p:spPr>
          <a:xfrm>
            <a:off x="875098" y="4565670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FF175C-50A2-4896-91F9-BB5B777B7843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2.2.3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Vytváříme a používáme vlastní bloky 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16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56E40BE-1D96-46F8-997A-51FB9B744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3200" b="1" cap="small" dirty="0">
              <a:latin typeface="Calibri" panose="020F0502020204030204" pitchFamily="34" charset="0"/>
            </a:endParaRPr>
          </a:p>
          <a:p>
            <a:pPr algn="ctr"/>
            <a:endParaRPr lang="sk-SK" sz="3200" b="1" cap="small" dirty="0">
              <a:latin typeface="Calibri" panose="020F0502020204030204" pitchFamily="34" charset="0"/>
            </a:endParaRPr>
          </a:p>
          <a:p>
            <a:pPr algn="ctr"/>
            <a:endParaRPr lang="sk-SK" sz="32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cs-CZ" sz="28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2.1.4 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Kombinujeme vlastní</a:t>
            </a:r>
          </a:p>
          <a:p>
            <a:pPr algn="ctr">
              <a:lnSpc>
                <a:spcPts val="5400"/>
              </a:lnSpc>
            </a:pPr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bloky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15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FD5DF1-2945-4895-9482-8812A2ADA78B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Kreslíme pravidelné mnohoúhelníky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291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CF0E3291-4501-463A-B27D-A30B8C70F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1000" dirty="0">
              <a:latin typeface="+mj-lt"/>
              <a:cs typeface="Arial"/>
            </a:endParaRPr>
          </a:p>
          <a:p>
            <a:pPr marL="720000"/>
            <a:r>
              <a:rPr lang="cs-CZ" sz="2200" dirty="0">
                <a:cs typeface="Arial"/>
              </a:rPr>
              <a:t>Pokračuj se svou kopií projektu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22-Mnohoúhelníky</a:t>
            </a:r>
            <a:endParaRPr lang="cs-CZ" sz="2200" dirty="0">
              <a:cs typeface="Arial"/>
            </a:endParaRPr>
          </a:p>
          <a:p>
            <a:pPr marL="377100">
              <a:spcBef>
                <a:spcPts val="300"/>
              </a:spcBef>
            </a:pPr>
            <a:r>
              <a:rPr lang="cs-CZ" sz="1400" dirty="0">
                <a:cs typeface="Arial"/>
              </a:rPr>
              <a:t>						- </a:t>
            </a:r>
            <a:r>
              <a:rPr lang="cs-CZ" sz="1400" b="1" dirty="0">
                <a:cs typeface="Arial"/>
              </a:rPr>
              <a:t>Ulož jako kopii</a:t>
            </a:r>
            <a:r>
              <a:rPr lang="cs-CZ" sz="1400" dirty="0">
                <a:cs typeface="Arial"/>
              </a:rPr>
              <a:t> nebo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a pozměň název projektu</a:t>
            </a:r>
          </a:p>
          <a:p>
            <a:pPr marL="720000">
              <a:spcBef>
                <a:spcPts val="48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Použij svůj nový blok </a:t>
            </a:r>
            <a:r>
              <a:rPr lang="cs-CZ" sz="2200" b="1" dirty="0">
                <a:solidFill>
                  <a:srgbClr val="FA1D31"/>
                </a:solidFill>
              </a:rPr>
              <a:t>čtverec</a:t>
            </a:r>
            <a:r>
              <a:rPr lang="cs-CZ" sz="2200" dirty="0"/>
              <a:t> ve scénáři</a:t>
            </a:r>
            <a:r>
              <a:rPr lang="cs-CZ" sz="2200" dirty="0">
                <a:cs typeface="Arial"/>
              </a:rPr>
              <a:t>, který nakreslí „věž“ ze dvou nebo i třech čtverců.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2200" dirty="0">
                <a:latin typeface="+mj-lt"/>
                <a:cs typeface="Arial"/>
              </a:rPr>
            </a:b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347" y="3705346"/>
            <a:ext cx="5381625" cy="2066925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16</a:t>
            </a:fld>
            <a:endParaRPr lang="sk-SK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CD07D28-1122-4FA2-909F-12E278F66777}"/>
              </a:ext>
            </a:extLst>
          </p:cNvPr>
          <p:cNvSpPr>
            <a:spLocks noChangeAspect="1"/>
          </p:cNvSpPr>
          <p:nvPr/>
        </p:nvSpPr>
        <p:spPr>
          <a:xfrm>
            <a:off x="874800" y="277572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A899A5-3BA7-4EE2-8FA4-BEB6D0CF09C2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Kombinujeme vlastní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04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F4948708-0743-4F61-8593-EA2CAAC2F1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1000" dirty="0">
                <a:latin typeface="+mj-lt"/>
                <a:cs typeface="Arial"/>
              </a:rPr>
            </a:br>
            <a:endParaRPr lang="sk-SK" sz="10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cs-CZ" sz="2200" dirty="0"/>
              <a:t>Udělej si další nový blok – </a:t>
            </a:r>
            <a:r>
              <a:rPr lang="cs-CZ" sz="2200" b="1" dirty="0">
                <a:solidFill>
                  <a:srgbClr val="FA1D31"/>
                </a:solidFill>
              </a:rPr>
              <a:t>trojúhelník</a:t>
            </a:r>
            <a:r>
              <a:rPr lang="cs-CZ" sz="2200" dirty="0">
                <a:solidFill>
                  <a:schemeClr val="tx1"/>
                </a:solidFill>
              </a:rPr>
              <a:t>, kterého strana bude stejně velká, jako strana tvého čtverce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2200" dirty="0">
                <a:latin typeface="+mj-lt"/>
                <a:cs typeface="Arial"/>
              </a:rPr>
            </a:b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987" y="3760470"/>
            <a:ext cx="2486025" cy="1333500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17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D768532-357E-4CE4-81D0-082CAA31DB9D}"/>
              </a:ext>
            </a:extLst>
          </p:cNvPr>
          <p:cNvSpPr>
            <a:spLocks noChangeAspect="1"/>
          </p:cNvSpPr>
          <p:nvPr/>
        </p:nvSpPr>
        <p:spPr>
          <a:xfrm>
            <a:off x="874800" y="227231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E4D76-3C55-4229-9783-3D38D3B5953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Kombinujeme vlastní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56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04E1DAB-B218-42A3-9A57-939783251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1000" dirty="0">
                <a:latin typeface="+mj-lt"/>
                <a:cs typeface="Arial"/>
              </a:rPr>
            </a:br>
            <a:endParaRPr lang="sk-SK" sz="10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Zkombinuj svůj </a:t>
            </a:r>
            <a:r>
              <a:rPr lang="cs-CZ" sz="2200" b="1" dirty="0">
                <a:solidFill>
                  <a:srgbClr val="FA1D31"/>
                </a:solidFill>
              </a:rPr>
              <a:t>čtverec</a:t>
            </a:r>
            <a:r>
              <a:rPr lang="cs-CZ" sz="2200" b="1" dirty="0">
                <a:solidFill>
                  <a:srgbClr val="7030A0"/>
                </a:solidFill>
              </a:rPr>
              <a:t> </a:t>
            </a:r>
            <a:r>
              <a:rPr lang="cs-CZ" sz="2200" dirty="0">
                <a:latin typeface="+mj-lt"/>
                <a:cs typeface="Arial"/>
              </a:rPr>
              <a:t>a </a:t>
            </a:r>
            <a:r>
              <a:rPr lang="cs-CZ" sz="2200" b="1" dirty="0">
                <a:solidFill>
                  <a:srgbClr val="FA1D31"/>
                </a:solidFill>
              </a:rPr>
              <a:t>trojúhelník</a:t>
            </a:r>
            <a:r>
              <a:rPr lang="cs-CZ" sz="2200" dirty="0">
                <a:solidFill>
                  <a:schemeClr val="tx1"/>
                </a:solidFill>
              </a:rPr>
              <a:t> v jediném scénáři, který </a:t>
            </a:r>
            <a:r>
              <a:rPr lang="cs-CZ" sz="2200" dirty="0">
                <a:latin typeface="+mj-lt"/>
                <a:cs typeface="Arial"/>
              </a:rPr>
              <a:t> nakreslí domeček.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2200" dirty="0">
                <a:latin typeface="+mj-lt"/>
                <a:cs typeface="Arial"/>
              </a:rPr>
            </a:b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62" y="3454272"/>
            <a:ext cx="6924675" cy="1952625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18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AA6C7F4-A7F5-4785-8C4D-B929653FB88B}"/>
              </a:ext>
            </a:extLst>
          </p:cNvPr>
          <p:cNvSpPr>
            <a:spLocks noChangeAspect="1"/>
          </p:cNvSpPr>
          <p:nvPr/>
        </p:nvSpPr>
        <p:spPr>
          <a:xfrm>
            <a:off x="874800" y="227231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8D5610-C234-4472-8B4E-B32E458D652A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Kombinujeme vlastní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737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2B75D38-8156-445C-9DB6-9AD7C52EE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1000" dirty="0">
                <a:latin typeface="+mj-lt"/>
                <a:cs typeface="Arial"/>
              </a:rPr>
            </a:br>
            <a:br>
              <a:rPr lang="sk-SK" sz="1000" dirty="0">
                <a:latin typeface="+mj-lt"/>
                <a:cs typeface="Arial"/>
              </a:rPr>
            </a:b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/>
              </a:rPr>
              <a:t>[Rozšíření]</a:t>
            </a:r>
            <a:r>
              <a:rPr lang="cs-CZ" sz="2200" dirty="0">
                <a:latin typeface="+mj-lt"/>
                <a:cs typeface="Arial"/>
              </a:rPr>
              <a:t> Vytvoř scénáře, které nakreslí tyto nebo podobné obrázky. Využij u toho svůj vlastní blok </a:t>
            </a:r>
            <a:r>
              <a:rPr lang="cs-CZ" sz="2200" b="1" dirty="0">
                <a:solidFill>
                  <a:srgbClr val="FA1D31"/>
                </a:solidFill>
              </a:rPr>
              <a:t>čtverec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Bef>
                <a:spcPts val="3600"/>
              </a:spcBef>
              <a:spcAft>
                <a:spcPts val="600"/>
              </a:spcAft>
            </a:pPr>
            <a:br>
              <a:rPr lang="sk-SK" sz="2200" dirty="0">
                <a:latin typeface="+mj-lt"/>
                <a:cs typeface="Arial"/>
              </a:rPr>
            </a:b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762" y="3177959"/>
            <a:ext cx="6848475" cy="2257425"/>
          </a:xfrm>
          <a:prstGeom prst="rect">
            <a:avLst/>
          </a:prstGeom>
        </p:spPr>
      </p:pic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19</a:t>
            </a:fld>
            <a:endParaRPr lang="sk-SK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A1AA26-572C-4DEC-AE31-F571F7374A8A}"/>
              </a:ext>
            </a:extLst>
          </p:cNvPr>
          <p:cNvSpPr>
            <a:spLocks noChangeAspect="1"/>
          </p:cNvSpPr>
          <p:nvPr/>
        </p:nvSpPr>
        <p:spPr>
          <a:xfrm>
            <a:off x="874800" y="175415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1E8B51-DFE6-407F-B220-A37B1E5ED969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[Rozšíření]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 Kombinujeme vlastní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46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A5CA908F-66FF-45D8-8489-F20D48C9D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216000" rIns="144000" bIns="144000" rtlCol="0">
            <a:noAutofit/>
          </a:bodyPr>
          <a:lstStyle/>
          <a:p>
            <a:pPr algn="ctr"/>
            <a:endParaRPr lang="sk-SK" sz="800" dirty="0">
              <a:cs typeface="Arial"/>
            </a:endParaRPr>
          </a:p>
          <a:p>
            <a:pPr marL="720000"/>
            <a:r>
              <a:rPr lang="cs-CZ" sz="2200" dirty="0">
                <a:latin typeface="Calibri" panose="020F0502020204030204" pitchFamily="34" charset="0"/>
                <a:cs typeface="Arial"/>
              </a:rPr>
              <a:t>Otevři projekt </a:t>
            </a:r>
            <a:r>
              <a:rPr lang="cs-CZ" sz="2200" b="1" dirty="0">
                <a:solidFill>
                  <a:srgbClr val="C00000"/>
                </a:solidFill>
                <a:latin typeface="Calibri" panose="020F0502020204030204" pitchFamily="34" charset="0"/>
                <a:cs typeface="Arial"/>
              </a:rPr>
              <a:t>22-Mnohoúhelníky</a:t>
            </a:r>
          </a:p>
          <a:p>
            <a:pPr marL="377100"/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online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jako kopii</a:t>
            </a:r>
            <a:r>
              <a:rPr lang="cs-CZ" sz="1400" dirty="0">
                <a:cs typeface="Arial"/>
              </a:rPr>
              <a:t> a k názvu projektu připiš své jméno</a:t>
            </a:r>
          </a:p>
          <a:p>
            <a:pPr marL="377100">
              <a:spcAft>
                <a:spcPts val="600"/>
              </a:spcAft>
            </a:pPr>
            <a:r>
              <a:rPr lang="cs-CZ" sz="1400" dirty="0">
                <a:cs typeface="Arial"/>
              </a:rPr>
              <a:t>						- jestli jsi </a:t>
            </a:r>
            <a:r>
              <a:rPr lang="cs-CZ" sz="1400" u="sng" dirty="0">
                <a:cs typeface="Arial"/>
              </a:rPr>
              <a:t>off-line</a:t>
            </a:r>
            <a:r>
              <a:rPr lang="cs-CZ" sz="1400" dirty="0">
                <a:cs typeface="Arial"/>
              </a:rPr>
              <a:t>, </a:t>
            </a:r>
            <a:r>
              <a:rPr lang="cs-CZ" sz="1400" b="1" dirty="0">
                <a:cs typeface="Arial"/>
              </a:rPr>
              <a:t>Ulož </a:t>
            </a:r>
            <a:r>
              <a:rPr lang="en-US" sz="1400" b="1" dirty="0">
                <a:cs typeface="Arial"/>
              </a:rPr>
              <a:t>do </a:t>
            </a:r>
            <a:r>
              <a:rPr lang="en-US" sz="1400" b="1" dirty="0" err="1">
                <a:cs typeface="Arial"/>
              </a:rPr>
              <a:t>sv</a:t>
            </a:r>
            <a:r>
              <a:rPr lang="sk-SK" sz="1400" b="1" dirty="0" err="1">
                <a:cs typeface="Arial"/>
              </a:rPr>
              <a:t>ého</a:t>
            </a:r>
            <a:r>
              <a:rPr lang="sk-SK" sz="1400" b="1" dirty="0">
                <a:cs typeface="Arial"/>
              </a:rPr>
              <a:t> počítače</a:t>
            </a:r>
            <a:r>
              <a:rPr lang="cs-CZ" sz="1400" dirty="0">
                <a:cs typeface="Arial"/>
              </a:rPr>
              <a:t> a k názvu připiš své jméno</a:t>
            </a:r>
          </a:p>
          <a:p>
            <a:pPr marL="720000">
              <a:spcBef>
                <a:spcPts val="24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Proveď </a:t>
            </a:r>
            <a:r>
              <a:rPr lang="cs-CZ" sz="2200" i="1" dirty="0">
                <a:latin typeface="+mj-lt"/>
                <a:cs typeface="Arial"/>
              </a:rPr>
              <a:t>úvodní scénář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 marL="720000">
              <a:spcBef>
                <a:spcPts val="1800"/>
              </a:spcBef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Spoj dohromady jeden blok </a:t>
            </a:r>
            <a:r>
              <a:rPr lang="cs-CZ" sz="2200" b="1" dirty="0">
                <a:solidFill>
                  <a:srgbClr val="2D5FEF"/>
                </a:solidFill>
              </a:rPr>
              <a:t>dopředu</a:t>
            </a:r>
            <a:r>
              <a:rPr lang="cs-CZ" sz="2200" dirty="0">
                <a:latin typeface="+mj-lt"/>
                <a:cs typeface="Arial"/>
              </a:rPr>
              <a:t> a jeden blok </a:t>
            </a:r>
            <a:r>
              <a:rPr lang="cs-CZ" sz="2200" b="1" dirty="0">
                <a:solidFill>
                  <a:srgbClr val="2D5FEF"/>
                </a:solidFill>
              </a:rPr>
              <a:t>otoč </a:t>
            </a:r>
            <a:r>
              <a:rPr lang="cs-CZ" sz="2200" b="1" dirty="0">
                <a:solidFill>
                  <a:srgbClr val="2D5FEF"/>
                </a:solidFill>
                <a:cs typeface="Arial"/>
              </a:rPr>
              <a:t>se</a:t>
            </a:r>
            <a:r>
              <a:rPr lang="cs-CZ" sz="2200" b="1" dirty="0">
                <a:solidFill>
                  <a:srgbClr val="4A6CD4"/>
                </a:solidFill>
                <a:cs typeface="Arial"/>
              </a:rPr>
              <a:t> </a:t>
            </a:r>
            <a:r>
              <a:rPr lang="cs-CZ" sz="2200" dirty="0">
                <a:cs typeface="Arial"/>
              </a:rPr>
              <a:t>(vlevo nebo vpravo)</a:t>
            </a:r>
            <a:r>
              <a:rPr lang="cs-CZ" sz="2200" dirty="0">
                <a:latin typeface="+mj-lt"/>
                <a:cs typeface="Arial"/>
              </a:rPr>
              <a:t>. Zvol vstupní hodnoty a opakovaně klikej na tento krátký scénář </a:t>
            </a:r>
            <a:r>
              <a:rPr lang="cs-CZ" dirty="0">
                <a:solidFill>
                  <a:schemeClr val="tx1"/>
                </a:solidFill>
                <a:latin typeface="+mj-lt"/>
                <a:cs typeface="Arial"/>
              </a:rPr>
              <a:t>(</a:t>
            </a:r>
            <a:r>
              <a:rPr lang="cs-CZ" b="1" dirty="0">
                <a:solidFill>
                  <a:schemeClr val="tx1"/>
                </a:solidFill>
                <a:latin typeface="+mj-lt"/>
                <a:cs typeface="Arial"/>
              </a:rPr>
              <a:t>zatím bez </a:t>
            </a:r>
            <a:r>
              <a:rPr lang="cs-CZ" sz="2000" b="1" dirty="0">
                <a:solidFill>
                  <a:srgbClr val="FA6201"/>
                </a:solidFill>
              </a:rPr>
              <a:t>opakuj _ krát</a:t>
            </a:r>
            <a:r>
              <a:rPr lang="cs-CZ" dirty="0">
                <a:solidFill>
                  <a:schemeClr val="tx1"/>
                </a:solidFill>
                <a:latin typeface="+mj-lt"/>
                <a:cs typeface="Arial"/>
              </a:rPr>
              <a:t>)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>
              <a:spcAft>
                <a:spcPts val="600"/>
              </a:spcAft>
            </a:pPr>
            <a:endParaRPr lang="sk-SK" sz="24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538" y="4584273"/>
            <a:ext cx="3777615" cy="1765935"/>
          </a:xfrm>
          <a:prstGeom prst="rect">
            <a:avLst/>
          </a:prstGeom>
        </p:spPr>
      </p:pic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</a:t>
            </a:fld>
            <a:endParaRPr lang="sk-SK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EB0280-3B91-4AA3-9217-FFA8E4CD74EE}"/>
              </a:ext>
            </a:extLst>
          </p:cNvPr>
          <p:cNvSpPr>
            <a:spLocks noChangeAspect="1"/>
          </p:cNvSpPr>
          <p:nvPr/>
        </p:nvSpPr>
        <p:spPr>
          <a:xfrm>
            <a:off x="874800" y="268792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F6FA5A-CE00-4244-B2BC-9E4B53F50A63}"/>
              </a:ext>
            </a:extLst>
          </p:cNvPr>
          <p:cNvSpPr>
            <a:spLocks noChangeAspect="1"/>
          </p:cNvSpPr>
          <p:nvPr/>
        </p:nvSpPr>
        <p:spPr>
          <a:xfrm>
            <a:off x="874800" y="333056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EB7011-2306-4441-B3B1-2396D5AFB471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Jak na mnohoúhelníky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3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03B819FB-7BCD-4B91-B1FE-C6A0895182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sk-SK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sk-SK" sz="2800" b="1" dirty="0">
              <a:cs typeface="Arial"/>
            </a:endParaRPr>
          </a:p>
          <a:p>
            <a:pPr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Měl někdo problémy u programování scénáře pro nakreslení věžičky ze dvou (nebo tří) čtverců? Jak jste je vyřešili?</a:t>
            </a:r>
          </a:p>
          <a:p>
            <a:pPr marL="720000">
              <a:spcAft>
                <a:spcPts val="1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jste použili své vlastní nové bloky u programování domečku?</a:t>
            </a:r>
          </a:p>
          <a:p>
            <a:pPr marL="720000">
              <a:spcAft>
                <a:spcPts val="30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Bylo programování domečku pomocí vlastních bloků </a:t>
            </a:r>
            <a:r>
              <a:rPr lang="cs-CZ" sz="2200" b="1" dirty="0">
                <a:solidFill>
                  <a:srgbClr val="FA1D31"/>
                </a:solidFill>
              </a:rPr>
              <a:t>čtverec</a:t>
            </a:r>
            <a:r>
              <a:rPr lang="cs-CZ" sz="2200" dirty="0">
                <a:latin typeface="+mj-lt"/>
                <a:cs typeface="Arial"/>
              </a:rPr>
              <a:t> a </a:t>
            </a:r>
            <a:r>
              <a:rPr lang="cs-CZ" sz="2200" b="1" dirty="0">
                <a:solidFill>
                  <a:srgbClr val="FA1D31"/>
                </a:solidFill>
              </a:rPr>
              <a:t>trojúhelník</a:t>
            </a:r>
            <a:r>
              <a:rPr lang="cs-CZ" sz="2200" dirty="0">
                <a:solidFill>
                  <a:schemeClr val="tx1"/>
                </a:solidFill>
              </a:rPr>
              <a:t> jednodušší? </a:t>
            </a:r>
            <a:r>
              <a:rPr lang="cs-CZ" sz="2200" dirty="0">
                <a:latin typeface="+mj-lt"/>
                <a:cs typeface="Arial"/>
              </a:rPr>
              <a:t>Jestli ano, proč?</a:t>
            </a:r>
          </a:p>
          <a:p>
            <a:pPr marL="720000">
              <a:spcAft>
                <a:spcPts val="2400"/>
              </a:spcAft>
              <a:buClr>
                <a:srgbClr val="C50004"/>
              </a:buClr>
            </a:pPr>
            <a:r>
              <a:rPr lang="cs-CZ" sz="2200" dirty="0">
                <a:latin typeface="+mj-lt"/>
                <a:cs typeface="Arial"/>
              </a:rPr>
              <a:t>Jak jste uvažovali při </a:t>
            </a:r>
            <a:r>
              <a:rPr lang="cs-CZ" sz="2200" b="1" dirty="0">
                <a:solidFill>
                  <a:schemeClr val="tx1"/>
                </a:solidFill>
                <a:latin typeface="+mj-lt"/>
                <a:cs typeface="Arial"/>
              </a:rPr>
              <a:t>hledání úhlu</a:t>
            </a:r>
            <a:r>
              <a:rPr lang="cs-CZ" sz="2200" dirty="0">
                <a:latin typeface="+mj-lt"/>
                <a:cs typeface="Arial"/>
              </a:rPr>
              <a:t>, o který je třeba zatočit před nakreslením střechy?</a:t>
            </a:r>
            <a:endParaRPr lang="cs-CZ" sz="2200" dirty="0">
              <a:cs typeface="Arial"/>
            </a:endParaRP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20</a:t>
            </a:fld>
            <a:endParaRPr lang="sk-SK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8CE7D16-AF09-4964-882F-563BA5768A11}"/>
              </a:ext>
            </a:extLst>
          </p:cNvPr>
          <p:cNvSpPr/>
          <p:nvPr/>
        </p:nvSpPr>
        <p:spPr>
          <a:xfrm>
            <a:off x="875098" y="3095316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1FE904E-76E7-48F4-91F0-3E5A42D9F9FC}"/>
              </a:ext>
            </a:extLst>
          </p:cNvPr>
          <p:cNvSpPr/>
          <p:nvPr/>
        </p:nvSpPr>
        <p:spPr>
          <a:xfrm>
            <a:off x="875098" y="3610196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4AA828-F52B-4548-B792-185D8D616850}"/>
              </a:ext>
            </a:extLst>
          </p:cNvPr>
          <p:cNvSpPr/>
          <p:nvPr/>
        </p:nvSpPr>
        <p:spPr>
          <a:xfrm>
            <a:off x="874949" y="4651472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CAD015D-7CCD-407D-A0DA-C2B68661CF99}"/>
              </a:ext>
            </a:extLst>
          </p:cNvPr>
          <p:cNvSpPr/>
          <p:nvPr/>
        </p:nvSpPr>
        <p:spPr>
          <a:xfrm>
            <a:off x="875098" y="2283872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7923047-F943-4EF1-B3B0-B9E3567F7525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2.2.4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Kombinujeme vlastní bloky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435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639161E6-9E74-4695-A474-F0A2F902D7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600"/>
              </a:spcAft>
            </a:pP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Na konci </a:t>
            </a:r>
            <a:r>
              <a:rPr lang="cs-CZ" sz="2200" b="1" dirty="0">
                <a:solidFill>
                  <a:srgbClr val="C00000"/>
                </a:solidFill>
                <a:cs typeface="Arial"/>
              </a:rPr>
              <a:t>Bádaní 2</a:t>
            </a:r>
            <a:r>
              <a:rPr lang="cs-CZ" sz="22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 už dovedu toto:</a:t>
            </a:r>
            <a:r>
              <a:rPr lang="cs-CZ" sz="2200" b="1" dirty="0">
                <a:cs typeface="Arial"/>
              </a:rPr>
              <a:t> </a:t>
            </a:r>
          </a:p>
          <a:p>
            <a:pPr marL="720000">
              <a:spcBef>
                <a:spcPts val="1800"/>
              </a:spcBef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naprogramovat scénář pro nakreslení čtverce,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naprogramovat scénář pro rovnostranný trojúhelník,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podařilo se mi promyslet, jaké mnohoúhelníky nakreslí různě zadané scénáře,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 použít připravené nové bloky pro kreslení čtverců s náhodnou barvou a tloušťkou pera,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Umím, udělat nové bloky, např. </a:t>
            </a:r>
            <a:r>
              <a:rPr lang="cs-CZ" sz="2200" b="1" dirty="0">
                <a:solidFill>
                  <a:srgbClr val="FA1D31"/>
                </a:solidFill>
                <a:latin typeface="+mj-lt"/>
                <a:cs typeface="Arial"/>
              </a:rPr>
              <a:t>čtverec</a:t>
            </a:r>
            <a:r>
              <a:rPr lang="cs-CZ" sz="2200" dirty="0">
                <a:latin typeface="+mj-lt"/>
                <a:cs typeface="Arial"/>
              </a:rPr>
              <a:t> a </a:t>
            </a:r>
            <a:r>
              <a:rPr lang="cs-CZ" sz="2200" b="1" dirty="0">
                <a:solidFill>
                  <a:srgbClr val="FA1D31"/>
                </a:solidFill>
                <a:latin typeface="+mj-lt"/>
                <a:cs typeface="Arial"/>
              </a:rPr>
              <a:t>trojúhelník</a:t>
            </a:r>
            <a:r>
              <a:rPr lang="cs-CZ" sz="2200" dirty="0">
                <a:latin typeface="+mj-lt"/>
                <a:cs typeface="Arial"/>
              </a:rPr>
              <a:t>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dovedu použít svůj </a:t>
            </a:r>
            <a:r>
              <a:rPr lang="cs-CZ" sz="2200" b="1" dirty="0">
                <a:solidFill>
                  <a:srgbClr val="FA1D31"/>
                </a:solidFill>
                <a:latin typeface="+mj-lt"/>
                <a:cs typeface="Arial"/>
              </a:rPr>
              <a:t>čtverec</a:t>
            </a:r>
            <a:r>
              <a:rPr lang="cs-CZ" sz="2200" dirty="0">
                <a:latin typeface="+mj-lt"/>
                <a:cs typeface="Arial"/>
              </a:rPr>
              <a:t> pro nakreslení věžičky,</a:t>
            </a:r>
          </a:p>
          <a:p>
            <a:pPr marL="720000">
              <a:spcAft>
                <a:spcPts val="1200"/>
              </a:spcAft>
            </a:pPr>
            <a:r>
              <a:rPr lang="cs-CZ" sz="2200" dirty="0">
                <a:latin typeface="+mj-lt"/>
                <a:cs typeface="Arial"/>
              </a:rPr>
              <a:t>dovedu použít svůj </a:t>
            </a:r>
            <a:r>
              <a:rPr lang="cs-CZ" sz="2200" b="1" dirty="0">
                <a:solidFill>
                  <a:srgbClr val="FA1D31"/>
                </a:solidFill>
                <a:latin typeface="+mj-lt"/>
                <a:cs typeface="Arial"/>
              </a:rPr>
              <a:t>čtverec</a:t>
            </a:r>
            <a:r>
              <a:rPr lang="cs-CZ" sz="2200" dirty="0">
                <a:latin typeface="+mj-lt"/>
                <a:cs typeface="Arial"/>
              </a:rPr>
              <a:t> a </a:t>
            </a:r>
            <a:r>
              <a:rPr lang="cs-CZ" sz="2200" b="1" dirty="0">
                <a:solidFill>
                  <a:srgbClr val="FA1D31"/>
                </a:solidFill>
                <a:latin typeface="+mj-lt"/>
                <a:cs typeface="Arial"/>
              </a:rPr>
              <a:t>trojúhelník</a:t>
            </a:r>
            <a:r>
              <a:rPr lang="cs-CZ" sz="2200" dirty="0">
                <a:latin typeface="+mj-lt"/>
                <a:cs typeface="Arial"/>
              </a:rPr>
              <a:t> pro nakreslení domečku.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92504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21</a:t>
            </a:fld>
            <a:endParaRPr lang="sk-SK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EE08B3C-EDB3-4C77-979C-0FF0E3AC42B0}"/>
              </a:ext>
            </a:extLst>
          </p:cNvPr>
          <p:cNvSpPr>
            <a:spLocks noChangeAspect="1"/>
          </p:cNvSpPr>
          <p:nvPr/>
        </p:nvSpPr>
        <p:spPr>
          <a:xfrm>
            <a:off x="874800" y="202371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E08F9CF-23BC-4376-A06D-9DEDFC04673D}"/>
              </a:ext>
            </a:extLst>
          </p:cNvPr>
          <p:cNvSpPr>
            <a:spLocks noChangeAspect="1"/>
          </p:cNvSpPr>
          <p:nvPr/>
        </p:nvSpPr>
        <p:spPr>
          <a:xfrm>
            <a:off x="874800" y="251164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72F3E99-FC85-44B5-893A-2BC598EDA97F}"/>
              </a:ext>
            </a:extLst>
          </p:cNvPr>
          <p:cNvSpPr>
            <a:spLocks noChangeAspect="1"/>
          </p:cNvSpPr>
          <p:nvPr/>
        </p:nvSpPr>
        <p:spPr>
          <a:xfrm>
            <a:off x="874800" y="299956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D17B30A-868A-4018-9159-DDE027658B60}"/>
              </a:ext>
            </a:extLst>
          </p:cNvPr>
          <p:cNvSpPr>
            <a:spLocks noChangeAspect="1"/>
          </p:cNvSpPr>
          <p:nvPr/>
        </p:nvSpPr>
        <p:spPr>
          <a:xfrm>
            <a:off x="874800" y="382277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0B72744-FDCE-44F3-83BD-37F402C48045}"/>
              </a:ext>
            </a:extLst>
          </p:cNvPr>
          <p:cNvSpPr>
            <a:spLocks noChangeAspect="1"/>
          </p:cNvSpPr>
          <p:nvPr/>
        </p:nvSpPr>
        <p:spPr>
          <a:xfrm>
            <a:off x="874800" y="4649912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43A9006-2E97-4103-882F-F39D59F723E8}"/>
              </a:ext>
            </a:extLst>
          </p:cNvPr>
          <p:cNvSpPr>
            <a:spLocks noChangeAspect="1"/>
          </p:cNvSpPr>
          <p:nvPr/>
        </p:nvSpPr>
        <p:spPr>
          <a:xfrm>
            <a:off x="874800" y="5607328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D42A5A-E6F1-4338-BFDE-BBBDAC2CBBF8}"/>
              </a:ext>
            </a:extLst>
          </p:cNvPr>
          <p:cNvSpPr txBox="1"/>
          <p:nvPr/>
        </p:nvSpPr>
        <p:spPr>
          <a:xfrm>
            <a:off x="1164102" y="137236"/>
            <a:ext cx="6563474" cy="837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 </a:t>
            </a:r>
            <a:r>
              <a:rPr lang="cs-CZ" sz="36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Bádání</a:t>
            </a:r>
            <a:r>
              <a:rPr lang="cs-CZ" sz="3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55992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CBBC48F1-27C0-4788-88F7-BC43B65E6B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720000" indent="-342900">
              <a:spcAft>
                <a:spcPts val="600"/>
              </a:spcAft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4200"/>
              </a:spcAft>
            </a:pPr>
            <a:r>
              <a:rPr lang="cs-CZ" sz="2200" dirty="0">
                <a:latin typeface="+mj-lt"/>
                <a:cs typeface="Arial"/>
              </a:rPr>
              <a:t>Přidej kolem svého scénáře blok </a:t>
            </a:r>
            <a:r>
              <a:rPr lang="cs-CZ" sz="2200" b="1" dirty="0">
                <a:solidFill>
                  <a:srgbClr val="FA6201"/>
                </a:solidFill>
              </a:rPr>
              <a:t>opakuj _ krát</a:t>
            </a:r>
            <a:r>
              <a:rPr lang="cs-CZ" sz="2200" b="1" dirty="0">
                <a:solidFill>
                  <a:srgbClr val="CC9900"/>
                </a:solidFill>
              </a:rPr>
              <a:t> </a:t>
            </a:r>
            <a:r>
              <a:rPr lang="cs-CZ" sz="2200" dirty="0">
                <a:latin typeface="+mj-lt"/>
                <a:cs typeface="Arial"/>
              </a:rPr>
              <a:t>a nastav v něm </a:t>
            </a:r>
            <a:r>
              <a:rPr lang="cs-CZ" sz="2200" b="1" dirty="0">
                <a:solidFill>
                  <a:schemeClr val="tx1"/>
                </a:solidFill>
                <a:latin typeface="+mj-lt"/>
                <a:cs typeface="Arial"/>
              </a:rPr>
              <a:t>nejmenší počet opakovaní</a:t>
            </a:r>
            <a:r>
              <a:rPr lang="cs-CZ" sz="2200" dirty="0">
                <a:latin typeface="+mj-lt"/>
                <a:cs typeface="Arial"/>
              </a:rPr>
              <a:t>, aby pan </a:t>
            </a:r>
            <a:r>
              <a:rPr lang="cs-CZ" sz="2200" b="1" dirty="0">
                <a:latin typeface="+mj-lt"/>
                <a:cs typeface="Arial"/>
              </a:rPr>
              <a:t>Brouk</a:t>
            </a:r>
            <a:r>
              <a:rPr lang="cs-CZ" sz="2200" dirty="0">
                <a:latin typeface="+mj-lt"/>
                <a:cs typeface="Arial"/>
              </a:rPr>
              <a:t> na jedno kliknutí nakreslil celý mnohoúhelník. </a:t>
            </a: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Sestav scénář pro nakreslení </a:t>
            </a:r>
            <a:r>
              <a:rPr lang="cs-CZ" sz="2200" b="1" dirty="0">
                <a:latin typeface="+mj-lt"/>
                <a:cs typeface="Arial"/>
              </a:rPr>
              <a:t>čtverce</a:t>
            </a:r>
            <a:r>
              <a:rPr lang="cs-CZ" sz="2200" dirty="0">
                <a:latin typeface="+mj-lt"/>
                <a:cs typeface="Arial"/>
              </a:rPr>
              <a:t>.</a:t>
            </a:r>
          </a:p>
          <a:p>
            <a:pPr marL="720000"/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cs-CZ" sz="2200" dirty="0">
              <a:latin typeface="+mj-lt"/>
              <a:cs typeface="Arial"/>
            </a:endParaRPr>
          </a:p>
          <a:p>
            <a:pPr marL="720000"/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r>
              <a:rPr lang="cs-CZ" sz="2200" dirty="0">
                <a:latin typeface="+mj-lt"/>
                <a:cs typeface="Arial"/>
              </a:rPr>
              <a:t>Sestav scénář pro nakreslení </a:t>
            </a:r>
            <a:r>
              <a:rPr lang="cs-CZ" sz="2200" b="1" dirty="0">
                <a:latin typeface="+mj-lt"/>
                <a:cs typeface="Arial"/>
              </a:rPr>
              <a:t>trojúhelníku.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62" y="2974341"/>
            <a:ext cx="1465898" cy="1508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562" y="4758405"/>
            <a:ext cx="1311593" cy="1517333"/>
          </a:xfrm>
          <a:prstGeom prst="rect">
            <a:avLst/>
          </a:prstGeom>
        </p:spPr>
      </p:pic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3</a:t>
            </a:fld>
            <a:endParaRPr lang="sk-SK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B93A1C-4C40-41F5-A46A-9A84B03BBDA1}"/>
              </a:ext>
            </a:extLst>
          </p:cNvPr>
          <p:cNvSpPr>
            <a:spLocks noChangeAspect="1"/>
          </p:cNvSpPr>
          <p:nvPr/>
        </p:nvSpPr>
        <p:spPr>
          <a:xfrm>
            <a:off x="874800" y="1765905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F01F48-3CC4-4D81-B7A2-4239DD789892}"/>
              </a:ext>
            </a:extLst>
          </p:cNvPr>
          <p:cNvSpPr>
            <a:spLocks noChangeAspect="1"/>
          </p:cNvSpPr>
          <p:nvPr/>
        </p:nvSpPr>
        <p:spPr>
          <a:xfrm>
            <a:off x="874800" y="331532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53923C-0F09-4176-B65D-18E531390449}"/>
              </a:ext>
            </a:extLst>
          </p:cNvPr>
          <p:cNvSpPr>
            <a:spLocks noChangeAspect="1"/>
          </p:cNvSpPr>
          <p:nvPr/>
        </p:nvSpPr>
        <p:spPr>
          <a:xfrm>
            <a:off x="874800" y="4806981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1BB884-C68E-4F1F-8F1B-BFF585428861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Jak na mnohoúhelníky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373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9EBA5AD-DF84-4687-88B1-BEF7B37684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rIns="144000" bIns="144000" rtlCol="0">
            <a:noAutofit/>
          </a:bodyPr>
          <a:lstStyle/>
          <a:p>
            <a:pPr marL="108000">
              <a:spcAft>
                <a:spcPts val="3600"/>
              </a:spcAft>
            </a:pPr>
            <a:r>
              <a:rPr lang="cs-CZ" sz="2800" b="1" dirty="0">
                <a:solidFill>
                  <a:schemeClr val="accent1">
                    <a:lumMod val="50000"/>
                  </a:schemeClr>
                </a:solidFill>
                <a:cs typeface="Arial"/>
              </a:rPr>
              <a:t>Diskutujeme</a:t>
            </a:r>
            <a:endParaRPr lang="cs-CZ" sz="2200" dirty="0">
              <a:cs typeface="Arial"/>
            </a:endParaRPr>
          </a:p>
          <a:p>
            <a:pPr marL="720000">
              <a:spcAft>
                <a:spcPts val="4200"/>
              </a:spcAft>
              <a:buClr>
                <a:schemeClr val="accent1"/>
              </a:buClr>
            </a:pPr>
            <a:r>
              <a:rPr lang="cs-CZ" sz="2200" dirty="0">
                <a:latin typeface="+mj-lt"/>
                <a:cs typeface="Arial"/>
              </a:rPr>
              <a:t>Jak se ti podařilo naprogramovat čtverec a trojúhelník?</a:t>
            </a:r>
            <a:endParaRPr lang="cs-CZ" sz="2200" dirty="0">
              <a:cs typeface="Arial"/>
            </a:endParaRPr>
          </a:p>
          <a:p>
            <a:pPr marL="720000">
              <a:spcAft>
                <a:spcPts val="1200"/>
              </a:spcAft>
              <a:buClr>
                <a:srgbClr val="C50004"/>
              </a:buClr>
            </a:pPr>
            <a:r>
              <a:rPr lang="cs-CZ" sz="2200" dirty="0">
                <a:cs typeface="Arial"/>
              </a:rPr>
              <a:t>Kolik stran měl tvůj mnohoúhelník? Jak se jmenuje tento útvar?</a:t>
            </a:r>
          </a:p>
          <a:p>
            <a:pPr marL="720000">
              <a:spcAft>
                <a:spcPts val="1200"/>
              </a:spcAft>
              <a:buClr>
                <a:srgbClr val="C50004"/>
              </a:buClr>
            </a:pPr>
            <a:r>
              <a:rPr lang="cs-CZ" sz="2200" dirty="0">
                <a:cs typeface="Arial"/>
              </a:rPr>
              <a:t>O kolik stupňů se musel pan </a:t>
            </a:r>
            <a:r>
              <a:rPr lang="cs-CZ" sz="2200" b="1" dirty="0">
                <a:cs typeface="Arial"/>
              </a:rPr>
              <a:t>Brouk</a:t>
            </a:r>
            <a:r>
              <a:rPr lang="cs-CZ" sz="2200" dirty="0">
                <a:cs typeface="Arial"/>
              </a:rPr>
              <a:t> celkem otočit, aby nakreslil uzavřený tvar? Kolik kroků dohromady ušel?</a:t>
            </a:r>
          </a:p>
          <a:p>
            <a:pPr marL="720000">
              <a:spcAft>
                <a:spcPts val="1200"/>
              </a:spcAft>
              <a:buClr>
                <a:srgbClr val="C50004"/>
              </a:buClr>
            </a:pPr>
            <a:r>
              <a:rPr lang="cs-CZ" sz="2200" dirty="0">
                <a:cs typeface="Arial"/>
              </a:rPr>
              <a:t>Jak ve tvém scénáři pro mnohoúhelník spolu souvisí hodnoty        v blocích </a:t>
            </a:r>
            <a:r>
              <a:rPr lang="cs-CZ" sz="2200" b="1" dirty="0">
                <a:solidFill>
                  <a:srgbClr val="2D5FEF"/>
                </a:solidFill>
              </a:rPr>
              <a:t>dopředu</a:t>
            </a:r>
            <a:r>
              <a:rPr lang="cs-CZ" sz="2200" dirty="0">
                <a:cs typeface="Arial"/>
              </a:rPr>
              <a:t> a </a:t>
            </a:r>
            <a:r>
              <a:rPr lang="cs-CZ" sz="2200" b="1" dirty="0">
                <a:solidFill>
                  <a:srgbClr val="FA6201"/>
                </a:solidFill>
              </a:rPr>
              <a:t>opakuj</a:t>
            </a:r>
            <a:r>
              <a:rPr lang="cs-CZ" sz="2200" dirty="0">
                <a:cs typeface="Arial"/>
              </a:rPr>
              <a:t>?</a:t>
            </a:r>
          </a:p>
          <a:p>
            <a:pPr marL="720000">
              <a:spcAft>
                <a:spcPts val="1200"/>
              </a:spcAft>
              <a:buClr>
                <a:srgbClr val="C50004"/>
              </a:buClr>
            </a:pPr>
            <a:r>
              <a:rPr lang="cs-CZ" sz="2200" dirty="0">
                <a:cs typeface="Arial"/>
              </a:rPr>
              <a:t>Povedl se ti také rovnostranný trojúhelník? Jak víš, že je skutečně rovnostranný?</a:t>
            </a:r>
          </a:p>
          <a:p>
            <a:pPr marL="342900" indent="-342900">
              <a:spcAft>
                <a:spcPts val="2400"/>
              </a:spcAft>
              <a:buClr>
                <a:schemeClr val="accent1"/>
              </a:buClr>
              <a:buFont typeface="Wingdings" charset="2"/>
              <a:buChar char="u"/>
            </a:pPr>
            <a:endParaRPr lang="sk-SK" sz="2200" dirty="0">
              <a:latin typeface="+mj-lt"/>
              <a:cs typeface="Arial"/>
            </a:endParaRPr>
          </a:p>
          <a:p>
            <a:pPr>
              <a:spcAft>
                <a:spcPts val="2400"/>
              </a:spcAft>
              <a:buClr>
                <a:schemeClr val="accent1"/>
              </a:buClr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4</a:t>
            </a:fld>
            <a:endParaRPr lang="sk-SK" b="1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F64EA55-B2C2-46BD-836C-C74E5293687D}"/>
              </a:ext>
            </a:extLst>
          </p:cNvPr>
          <p:cNvSpPr/>
          <p:nvPr/>
        </p:nvSpPr>
        <p:spPr>
          <a:xfrm>
            <a:off x="875098" y="2257021"/>
            <a:ext cx="210816" cy="205630"/>
          </a:xfrm>
          <a:prstGeom prst="ellipse">
            <a:avLst/>
          </a:prstGeom>
          <a:solidFill>
            <a:srgbClr val="4A6CD4"/>
          </a:solidFill>
          <a:ln w="34925">
            <a:solidFill>
              <a:srgbClr val="4A6CD4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D7FE9A-5236-4D90-91CE-B36349E32CD6}"/>
              </a:ext>
            </a:extLst>
          </p:cNvPr>
          <p:cNvSpPr/>
          <p:nvPr/>
        </p:nvSpPr>
        <p:spPr>
          <a:xfrm>
            <a:off x="874800" y="3122518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05C8C4E-4C3E-4C14-9689-01787310D942}"/>
              </a:ext>
            </a:extLst>
          </p:cNvPr>
          <p:cNvSpPr/>
          <p:nvPr/>
        </p:nvSpPr>
        <p:spPr>
          <a:xfrm>
            <a:off x="874800" y="3595237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EDAF1D49-DE59-4760-B6F1-F13B4F340F46}"/>
              </a:ext>
            </a:extLst>
          </p:cNvPr>
          <p:cNvSpPr/>
          <p:nvPr/>
        </p:nvSpPr>
        <p:spPr>
          <a:xfrm>
            <a:off x="875098" y="4418095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E035990-37E2-4EB0-8BF4-F303577E420F}"/>
              </a:ext>
            </a:extLst>
          </p:cNvPr>
          <p:cNvSpPr/>
          <p:nvPr/>
        </p:nvSpPr>
        <p:spPr>
          <a:xfrm>
            <a:off x="880424" y="5249323"/>
            <a:ext cx="210816" cy="205630"/>
          </a:xfrm>
          <a:prstGeom prst="ellipse">
            <a:avLst/>
          </a:prstGeom>
          <a:solidFill>
            <a:srgbClr val="C00000"/>
          </a:solidFill>
          <a:ln w="34925">
            <a:solidFill>
              <a:srgbClr val="C00000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26EE3D-B6D1-46B3-B700-9F16D9A77489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2.2.1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Jak na mnohoúhelníky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813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14CDA5C5-E99F-4BD4-AC01-C6150751E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 w="25400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44000" bIns="144000" rtlCol="0">
            <a:noAutofit/>
          </a:bodyPr>
          <a:lstStyle/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/>
            <a:endParaRPr lang="sk-SK" sz="2800" b="1" cap="small" dirty="0">
              <a:latin typeface="Calibri" panose="020F0502020204030204" pitchFamily="34" charset="0"/>
            </a:endParaRPr>
          </a:p>
          <a:p>
            <a:pPr algn="ctr">
              <a:spcAft>
                <a:spcPts val="1200"/>
              </a:spcAft>
            </a:pPr>
            <a:endParaRPr lang="sk-SK" sz="2000" b="1" cap="small" dirty="0">
              <a:latin typeface="Calibri" panose="020F0502020204030204" pitchFamily="34" charset="0"/>
            </a:endParaRPr>
          </a:p>
          <a:p>
            <a:pPr algn="ctr">
              <a:spcBef>
                <a:spcPts val="1200"/>
              </a:spcBef>
            </a:pPr>
            <a:r>
              <a:rPr lang="cs-CZ" sz="2400" b="1" cap="small" dirty="0">
                <a:solidFill>
                  <a:srgbClr val="C00000"/>
                </a:solidFill>
                <a:latin typeface="Calibri" panose="020F0502020204030204" pitchFamily="34" charset="0"/>
              </a:rPr>
              <a:t>Aktivita 2.2.2: Bez klávesnice </a:t>
            </a:r>
          </a:p>
          <a:p>
            <a:pPr algn="ctr"/>
            <a:r>
              <a:rPr lang="cs-CZ" sz="48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Scénáře mnohoúhelníků</a:t>
            </a: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endParaRPr lang="sk-SK" sz="2400" b="1" cap="small" dirty="0">
              <a:latin typeface="Calibri" panose="020F0502020204030204" pitchFamily="34" charset="0"/>
            </a:endParaRP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5</a:t>
            </a:fld>
            <a:endParaRPr lang="sk-SK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BBD67B-D944-48A0-96BB-B2A99E5EE5B7}"/>
              </a:ext>
            </a:extLst>
          </p:cNvPr>
          <p:cNvSpPr txBox="1"/>
          <p:nvPr/>
        </p:nvSpPr>
        <p:spPr>
          <a:xfrm>
            <a:off x="252000" y="396000"/>
            <a:ext cx="6474975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</a:t>
            </a:r>
            <a:r>
              <a:rPr lang="cs-CZ" sz="1600" b="1" cap="small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 2 	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Grafika pana Brouka</a:t>
            </a:r>
            <a:endParaRPr lang="cs-CZ" sz="24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defTabSz="393700">
              <a:lnSpc>
                <a:spcPts val="1800"/>
              </a:lnSpc>
              <a:tabLst>
                <a:tab pos="1249363" algn="l"/>
              </a:tabLst>
            </a:pPr>
            <a:r>
              <a:rPr lang="cs-CZ" sz="1600" b="1" dirty="0">
                <a:solidFill>
                  <a:srgbClr val="0C3B6A"/>
                </a:solidFill>
                <a:latin typeface="Calibri" panose="020F0502020204030204" pitchFamily="34" charset="0"/>
              </a:rPr>
              <a:t>Bádání 2	Kreslíme pravidelné mnohoúhelníky</a:t>
            </a:r>
            <a:endParaRPr lang="cs-CZ" sz="1600" b="1" cap="small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55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8ED699DE-94A7-4876-9D06-2DE1FA1C8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cs-CZ" sz="2000" dirty="0">
                <a:latin typeface="+mj-lt"/>
                <a:cs typeface="Arial"/>
              </a:rPr>
              <a:t>Každý scénář </a:t>
            </a:r>
            <a:r>
              <a:rPr lang="en-US" sz="2000" dirty="0" err="1">
                <a:latin typeface="+mj-lt"/>
                <a:cs typeface="Arial"/>
              </a:rPr>
              <a:t>dopl</a:t>
            </a:r>
            <a:r>
              <a:rPr lang="sk-SK" sz="2000" dirty="0">
                <a:latin typeface="+mj-lt"/>
                <a:cs typeface="Arial"/>
              </a:rPr>
              <a:t>ň a </a:t>
            </a:r>
            <a:r>
              <a:rPr lang="cs-CZ" sz="2000" dirty="0">
                <a:latin typeface="+mj-lt"/>
                <a:cs typeface="Arial"/>
              </a:rPr>
              <a:t>spoj čarou s jeho výsledným mnohoúhelníkem.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5814" y="5305624"/>
            <a:ext cx="876300" cy="89535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50872" y="5401491"/>
            <a:ext cx="1066800" cy="8001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80916" y="5305624"/>
            <a:ext cx="781050" cy="89534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799272" y="4966303"/>
            <a:ext cx="1362075" cy="1390650"/>
          </a:xfrm>
          <a:prstGeom prst="rect">
            <a:avLst/>
          </a:prstGeom>
        </p:spPr>
      </p:pic>
      <p:sp>
        <p:nvSpPr>
          <p:cNvPr id="4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6</a:t>
            </a:fld>
            <a:endParaRPr lang="sk-SK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484C86-F9E3-42D5-A9EC-709D0CF89F33}"/>
              </a:ext>
            </a:extLst>
          </p:cNvPr>
          <p:cNvSpPr>
            <a:spLocks noChangeAspect="1"/>
          </p:cNvSpPr>
          <p:nvPr/>
        </p:nvSpPr>
        <p:spPr>
          <a:xfrm>
            <a:off x="874800" y="137387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7F5B8C-71B1-495E-A2AE-CB3C288C59F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Scénáře mnohoúhelníků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77EA56-6880-4508-AE46-C93DBD6AE1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9162" y="1892407"/>
            <a:ext cx="1922526" cy="22816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C12527-B338-4757-BA2E-41AD58CFA3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78850" y="1892407"/>
            <a:ext cx="1922526" cy="22816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F8847A-F88A-4369-A53E-1EF4365C0F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58538" y="1892407"/>
            <a:ext cx="1922526" cy="22816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FB45857-307E-4DB1-B209-A4BBAEABB6C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38226" y="1892407"/>
            <a:ext cx="1922526" cy="29003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827770-F53D-48F4-9324-D6411E932C0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73966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8DE003-32A6-4CF0-8418-736F8CD3374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1138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D74CC6-4832-417C-932F-1775EE162C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13209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FFC7CD-B228-44D9-B1D8-D6545A7CF31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67017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923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>
            <a:extLst>
              <a:ext uri="{FF2B5EF4-FFF2-40B4-BE49-F238E27FC236}">
                <a16:creationId xmlns:a16="http://schemas.microsoft.com/office/drawing/2014/main" id="{8ED699DE-94A7-4876-9D06-2DE1FA1C83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cs-CZ" sz="2000" dirty="0">
                <a:latin typeface="+mj-lt"/>
                <a:cs typeface="Arial"/>
              </a:rPr>
              <a:t>Každý scénář </a:t>
            </a:r>
            <a:r>
              <a:rPr lang="en-US" sz="2000" dirty="0" err="1">
                <a:latin typeface="+mj-lt"/>
                <a:cs typeface="Arial"/>
              </a:rPr>
              <a:t>dopl</a:t>
            </a:r>
            <a:r>
              <a:rPr lang="sk-SK" sz="2000" dirty="0">
                <a:latin typeface="+mj-lt"/>
                <a:cs typeface="Arial"/>
              </a:rPr>
              <a:t>ň a </a:t>
            </a:r>
            <a:r>
              <a:rPr lang="cs-CZ" sz="2000" dirty="0">
                <a:latin typeface="+mj-lt"/>
                <a:cs typeface="Arial"/>
              </a:rPr>
              <a:t>spoj čarou s jeho výsledným mnohoúhelníkem.</a:t>
            </a: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95814" y="5305624"/>
            <a:ext cx="876300" cy="895350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50872" y="5401491"/>
            <a:ext cx="1066800" cy="8001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80916" y="5305624"/>
            <a:ext cx="781050" cy="89534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799272" y="4966303"/>
            <a:ext cx="1362075" cy="1390650"/>
          </a:xfrm>
          <a:prstGeom prst="rect">
            <a:avLst/>
          </a:prstGeom>
        </p:spPr>
      </p:pic>
      <p:sp>
        <p:nvSpPr>
          <p:cNvPr id="4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7</a:t>
            </a:fld>
            <a:endParaRPr lang="sk-SK" b="1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484C86-F9E3-42D5-A9EC-709D0CF89F33}"/>
              </a:ext>
            </a:extLst>
          </p:cNvPr>
          <p:cNvSpPr>
            <a:spLocks noChangeAspect="1"/>
          </p:cNvSpPr>
          <p:nvPr/>
        </p:nvSpPr>
        <p:spPr>
          <a:xfrm>
            <a:off x="874800" y="1373873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97F5B8C-71B1-495E-A2AE-CB3C288C59F8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Scénáře mnohoúhelníků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77EA56-6880-4508-AE46-C93DBD6AE12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499162" y="1892407"/>
            <a:ext cx="1922526" cy="22816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C12527-B338-4757-BA2E-41AD58CFA321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2578850" y="1892407"/>
            <a:ext cx="1922526" cy="22816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FF8847A-F88A-4369-A53E-1EF4365C0FF8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4658538" y="1892407"/>
            <a:ext cx="1922526" cy="22816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FB45857-307E-4DB1-B209-A4BBAEABB6C3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6738226" y="1892407"/>
            <a:ext cx="1922526" cy="29003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827770-F53D-48F4-9324-D6411E932C0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673966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78DE003-32A6-4CF0-8418-736F8CD3374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1138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D74CC6-4832-417C-932F-1775EE162CB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513209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FFC7CD-B228-44D9-B1D8-D6545A7CF31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67017" y="1770033"/>
            <a:ext cx="314325" cy="314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6D22650-7AC3-4316-BF7F-6F7723A0DA46}"/>
              </a:ext>
            </a:extLst>
          </p:cNvPr>
          <p:cNvCxnSpPr>
            <a:cxnSpLocks/>
          </p:cNvCxnSpPr>
          <p:nvPr/>
        </p:nvCxnSpPr>
        <p:spPr>
          <a:xfrm>
            <a:off x="1090800" y="4018935"/>
            <a:ext cx="302923" cy="1465192"/>
          </a:xfrm>
          <a:prstGeom prst="line">
            <a:avLst/>
          </a:prstGeom>
          <a:ln w="3175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38808A-DFB0-462B-BB58-14908AFB3B8A}"/>
              </a:ext>
            </a:extLst>
          </p:cNvPr>
          <p:cNvCxnSpPr>
            <a:cxnSpLocks/>
          </p:cNvCxnSpPr>
          <p:nvPr/>
        </p:nvCxnSpPr>
        <p:spPr>
          <a:xfrm>
            <a:off x="3134032" y="4018935"/>
            <a:ext cx="2114243" cy="1515591"/>
          </a:xfrm>
          <a:prstGeom prst="line">
            <a:avLst/>
          </a:prstGeom>
          <a:ln w="3175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9D1FFA-C5BE-473E-836E-8BB25D5269B5}"/>
              </a:ext>
            </a:extLst>
          </p:cNvPr>
          <p:cNvCxnSpPr>
            <a:cxnSpLocks/>
          </p:cNvCxnSpPr>
          <p:nvPr/>
        </p:nvCxnSpPr>
        <p:spPr>
          <a:xfrm>
            <a:off x="5302045" y="4018935"/>
            <a:ext cx="1961536" cy="1465192"/>
          </a:xfrm>
          <a:prstGeom prst="line">
            <a:avLst/>
          </a:prstGeom>
          <a:ln w="3175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CCCAB91-76CE-40B6-8AB0-DED8621F83FD}"/>
              </a:ext>
            </a:extLst>
          </p:cNvPr>
          <p:cNvCxnSpPr>
            <a:cxnSpLocks/>
          </p:cNvCxnSpPr>
          <p:nvPr/>
        </p:nvCxnSpPr>
        <p:spPr>
          <a:xfrm flipH="1">
            <a:off x="3782961" y="4638368"/>
            <a:ext cx="3134033" cy="896158"/>
          </a:xfrm>
          <a:prstGeom prst="line">
            <a:avLst/>
          </a:prstGeom>
          <a:ln w="3175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32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FF579049-65AE-4936-8423-0DF02DCBF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cs-CZ" sz="2000" b="1" dirty="0">
                <a:latin typeface="+mj-lt"/>
                <a:cs typeface="Arial"/>
              </a:rPr>
              <a:t>Doplň chybějící části textu</a:t>
            </a:r>
            <a:r>
              <a:rPr lang="cs-CZ" sz="2000" dirty="0">
                <a:latin typeface="+mj-lt"/>
                <a:cs typeface="Arial"/>
              </a:rPr>
              <a:t>, abys ukázal, jak jsi přemýšlel u řešení předcházejících úloh.</a:t>
            </a:r>
            <a:endParaRPr lang="cs-CZ" sz="2000" b="1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981157" y="2405435"/>
            <a:ext cx="5280526" cy="1423467"/>
          </a:xfrm>
          <a:prstGeom prst="rect">
            <a:avLst/>
          </a:prstGeom>
          <a:noFill/>
        </p:spPr>
        <p:txBody>
          <a:bodyPr wrap="square" lIns="72000" tIns="0" rIns="7200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1400" dirty="0"/>
              <a:t>Toto je správný mnohoúhelník, protože:</a:t>
            </a:r>
          </a:p>
          <a:p>
            <a:pPr marL="279450" indent="-171450">
              <a:lnSpc>
                <a:spcPct val="110000"/>
              </a:lnSpc>
              <a:spcAft>
                <a:spcPts val="3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má ____ stejné strany a _____ pravé úhly</a:t>
            </a:r>
          </a:p>
          <a:p>
            <a:pPr marL="279450" indent="-171450">
              <a:lnSpc>
                <a:spcPct val="110000"/>
              </a:lnSpc>
              <a:spcAft>
                <a:spcPts val="3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pan </a:t>
            </a:r>
            <a:r>
              <a:rPr lang="cs-CZ" sz="1400" b="1" dirty="0"/>
              <a:t>Brouk</a:t>
            </a:r>
            <a:r>
              <a:rPr lang="cs-CZ" sz="1400" dirty="0"/>
              <a:t> u každého </a:t>
            </a:r>
            <a:r>
              <a:rPr lang="cs-CZ" sz="1400" b="1" dirty="0">
                <a:solidFill>
                  <a:srgbClr val="2D5FEF"/>
                </a:solidFill>
              </a:rPr>
              <a:t>dopředu</a:t>
            </a:r>
            <a:r>
              <a:rPr lang="cs-CZ" sz="1400" dirty="0"/>
              <a:t> projde _____ kroků</a:t>
            </a:r>
          </a:p>
          <a:p>
            <a:pPr marL="279450" indent="-171450">
              <a:lnSpc>
                <a:spcPct val="110000"/>
              </a:lnSpc>
              <a:spcAft>
                <a:spcPts val="3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a vždy se otočí </a:t>
            </a:r>
            <a:r>
              <a:rPr lang="cs-CZ" sz="1400" b="1" dirty="0">
                <a:solidFill>
                  <a:srgbClr val="2D5FEF"/>
                </a:solidFill>
              </a:rPr>
              <a:t>vpravo</a:t>
            </a:r>
            <a:r>
              <a:rPr lang="cs-CZ" sz="1400" dirty="0">
                <a:solidFill>
                  <a:srgbClr val="2D5FEF"/>
                </a:solidFill>
              </a:rPr>
              <a:t> </a:t>
            </a:r>
            <a:r>
              <a:rPr lang="cs-CZ" sz="1400" b="1" dirty="0">
                <a:solidFill>
                  <a:srgbClr val="2D5FEF"/>
                </a:solidFill>
              </a:rPr>
              <a:t>o</a:t>
            </a:r>
            <a:r>
              <a:rPr lang="cs-CZ" sz="1400" dirty="0">
                <a:solidFill>
                  <a:srgbClr val="4A6CD4"/>
                </a:solidFill>
              </a:rPr>
              <a:t> </a:t>
            </a:r>
            <a:r>
              <a:rPr lang="cs-CZ" sz="1400" dirty="0"/>
              <a:t>_____ stupňů</a:t>
            </a:r>
          </a:p>
          <a:p>
            <a:pPr marL="279450" indent="-171450">
              <a:lnSpc>
                <a:spcPct val="110000"/>
              </a:lnSpc>
              <a:spcAft>
                <a:spcPts val="3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bloky vložené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se opakovaně provedou _____ krát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81157" y="4165134"/>
            <a:ext cx="5280526" cy="2121606"/>
          </a:xfrm>
          <a:prstGeom prst="rect">
            <a:avLst/>
          </a:prstGeom>
          <a:noFill/>
        </p:spPr>
        <p:txBody>
          <a:bodyPr wrap="square" lIns="72000" tIns="0" rIns="7200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1400" dirty="0"/>
              <a:t>Toto je správný mnohoúhelník, protože: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má _____ páry stejných protilehlých stran, jeden pár kratších stran a jeden pár delších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má _____ pravé úhly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bloky vložené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se opakovaně provedou _____ krát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mezi bloky vloženými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jsou _____ bloky </a:t>
            </a:r>
            <a:r>
              <a:rPr lang="cs-CZ" sz="1400" b="1" dirty="0">
                <a:solidFill>
                  <a:srgbClr val="2D5FEF"/>
                </a:solidFill>
              </a:rPr>
              <a:t>dopředu</a:t>
            </a:r>
          </a:p>
          <a:p>
            <a:pPr marL="279450" indent="-171450">
              <a:lnSpc>
                <a:spcPct val="11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mezi bloky vloženými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jsou _____ bloky </a:t>
            </a:r>
            <a:r>
              <a:rPr lang="cs-CZ" sz="1400" b="1" dirty="0">
                <a:solidFill>
                  <a:srgbClr val="2D5FEF"/>
                </a:solidFill>
              </a:rPr>
              <a:t>otoč se o _ </a:t>
            </a:r>
            <a:br>
              <a:rPr lang="cs-CZ" sz="1400" b="1" dirty="0">
                <a:solidFill>
                  <a:srgbClr val="4A6CD4"/>
                </a:solidFill>
              </a:rPr>
            </a:br>
            <a:r>
              <a:rPr lang="cs-CZ" sz="1400" dirty="0"/>
              <a:t>a </a:t>
            </a:r>
            <a:r>
              <a:rPr lang="cs-CZ" sz="1400" b="1" dirty="0"/>
              <a:t>Brouk</a:t>
            </a:r>
            <a:r>
              <a:rPr lang="cs-CZ" sz="1400" dirty="0"/>
              <a:t> vždy zahne o _____ stupňů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22" y="2249727"/>
            <a:ext cx="1481614" cy="148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409" y="4625646"/>
            <a:ext cx="1805464" cy="1343978"/>
          </a:xfrm>
          <a:prstGeom prst="rect">
            <a:avLst/>
          </a:prstGeom>
        </p:spPr>
      </p:pic>
      <p:sp>
        <p:nvSpPr>
          <p:cNvPr id="1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8</a:t>
            </a:fld>
            <a:endParaRPr lang="sk-SK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470FA3D-0DDB-4644-A7EC-0E0C378BE620}"/>
              </a:ext>
            </a:extLst>
          </p:cNvPr>
          <p:cNvSpPr>
            <a:spLocks noChangeAspect="1"/>
          </p:cNvSpPr>
          <p:nvPr/>
        </p:nvSpPr>
        <p:spPr>
          <a:xfrm>
            <a:off x="874800" y="137519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8A586D-38E5-4444-86EC-D37711084E03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Scénáře mnohoúhelníků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2B3081-0857-4891-B329-476C08DBE4E1}"/>
              </a:ext>
            </a:extLst>
          </p:cNvPr>
          <p:cNvCxnSpPr/>
          <p:nvPr/>
        </p:nvCxnSpPr>
        <p:spPr>
          <a:xfrm>
            <a:off x="523568" y="3974692"/>
            <a:ext cx="8141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399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42000" y="1166400"/>
            <a:ext cx="8481600" cy="5313600"/>
          </a:xfrm>
          <a:prstGeom prst="rect">
            <a:avLst/>
          </a:prstGeom>
          <a:solidFill>
            <a:srgbClr val="D7DDDF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44000" tIns="180000" rIns="144000" bIns="144000" rtlCol="0">
            <a:noAutofit/>
          </a:bodyPr>
          <a:lstStyle/>
          <a:p>
            <a:pPr marL="720000">
              <a:spcAft>
                <a:spcPts val="600"/>
              </a:spcAft>
            </a:pPr>
            <a:r>
              <a:rPr lang="cs-CZ" sz="2000" b="1" dirty="0">
                <a:cs typeface="Arial"/>
              </a:rPr>
              <a:t>Doplň chybějící části textu</a:t>
            </a:r>
            <a:r>
              <a:rPr lang="cs-CZ" sz="2000" dirty="0">
                <a:cs typeface="Arial"/>
              </a:rPr>
              <a:t>, abys ukázal, jak jsi uvažoval při řešení předcházejících úloh.</a:t>
            </a:r>
            <a:endParaRPr lang="cs-CZ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  <a:p>
            <a:pPr marL="720000">
              <a:spcAft>
                <a:spcPts val="600"/>
              </a:spcAft>
            </a:pPr>
            <a:endParaRPr lang="sk-SK" sz="2200" dirty="0">
              <a:latin typeface="+mj-lt"/>
              <a:cs typeface="Arial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024296B-E324-49C0-BE48-F595A455E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407" y="192962"/>
            <a:ext cx="639837" cy="727087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981157" y="2442759"/>
            <a:ext cx="5280526" cy="1384995"/>
          </a:xfrm>
          <a:prstGeom prst="rect">
            <a:avLst/>
          </a:prstGeom>
          <a:noFill/>
        </p:spPr>
        <p:txBody>
          <a:bodyPr wrap="square" lIns="72000" tIns="0" rIns="72000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1400" dirty="0"/>
              <a:t>Toto je správný mnohoúhelník, protože: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má _____ stejné strany a _____ stejné úhly 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bloky vložené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se provedou _____ krát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Brouk</a:t>
            </a:r>
            <a:r>
              <a:rPr lang="cs-CZ" sz="1400" dirty="0"/>
              <a:t> u každého </a:t>
            </a:r>
            <a:r>
              <a:rPr lang="cs-CZ" sz="1400" b="1" dirty="0">
                <a:solidFill>
                  <a:srgbClr val="2D5FEF"/>
                </a:solidFill>
              </a:rPr>
              <a:t>dopředu</a:t>
            </a:r>
            <a:r>
              <a:rPr lang="cs-CZ" sz="1400" dirty="0"/>
              <a:t> udělá _____ kroků</a:t>
            </a:r>
          </a:p>
          <a:p>
            <a:pPr marL="279450" indent="-171450">
              <a:lnSpc>
                <a:spcPct val="11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a vždy se otočí </a:t>
            </a:r>
            <a:r>
              <a:rPr lang="cs-CZ" sz="1400" b="1" dirty="0">
                <a:solidFill>
                  <a:srgbClr val="2D5FEF"/>
                </a:solidFill>
              </a:rPr>
              <a:t>vpravo</a:t>
            </a:r>
            <a:r>
              <a:rPr lang="cs-CZ" sz="1400" dirty="0">
                <a:solidFill>
                  <a:srgbClr val="2D5FEF"/>
                </a:solidFill>
              </a:rPr>
              <a:t> </a:t>
            </a:r>
            <a:r>
              <a:rPr lang="cs-CZ" sz="1400" b="1" dirty="0">
                <a:solidFill>
                  <a:srgbClr val="2D5FEF"/>
                </a:solidFill>
              </a:rPr>
              <a:t>o</a:t>
            </a:r>
            <a:r>
              <a:rPr lang="cs-CZ" sz="1400" dirty="0">
                <a:solidFill>
                  <a:srgbClr val="4A6CD4"/>
                </a:solidFill>
              </a:rPr>
              <a:t> </a:t>
            </a:r>
            <a:r>
              <a:rPr lang="cs-CZ" sz="1400" dirty="0"/>
              <a:t>_____ stupňů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81157" y="4548298"/>
            <a:ext cx="5280526" cy="1404000"/>
          </a:xfrm>
          <a:prstGeom prst="rect">
            <a:avLst/>
          </a:prstGeom>
          <a:noFill/>
        </p:spPr>
        <p:txBody>
          <a:bodyPr wrap="square" lIns="72000" tIns="0" rIns="72000" rtlCol="0"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cs-CZ" sz="1400" dirty="0"/>
              <a:t>Toto je správný mnohoúhelník, protože: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má _____ stejných stran a _____ stejných úhlů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bloky vložené v </a:t>
            </a:r>
            <a:r>
              <a:rPr lang="cs-CZ" sz="1400" b="1" dirty="0">
                <a:solidFill>
                  <a:srgbClr val="FA6201"/>
                </a:solidFill>
              </a:rPr>
              <a:t>opakuj</a:t>
            </a:r>
            <a:r>
              <a:rPr lang="cs-CZ" sz="1400" dirty="0"/>
              <a:t> se opakovaně provedou _____krát 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dirty="0"/>
              <a:t>pohyb </a:t>
            </a:r>
            <a:r>
              <a:rPr lang="cs-CZ" sz="1400" b="1" dirty="0">
                <a:solidFill>
                  <a:srgbClr val="2D5FEF"/>
                </a:solidFill>
              </a:rPr>
              <a:t>dopředu</a:t>
            </a:r>
            <a:r>
              <a:rPr lang="cs-CZ" sz="1400" dirty="0"/>
              <a:t> je o _____ kroků</a:t>
            </a:r>
          </a:p>
          <a:p>
            <a:pPr marL="279450" indent="-171450">
              <a:lnSpc>
                <a:spcPct val="110000"/>
              </a:lnSpc>
              <a:spcAft>
                <a:spcPts val="200"/>
              </a:spcAft>
              <a:buSzPct val="120000"/>
              <a:buFont typeface="Wingdings" panose="05000000000000000000" pitchFamily="2" charset="2"/>
              <a:buChar char="§"/>
            </a:pPr>
            <a:r>
              <a:rPr lang="cs-CZ" sz="1400" b="1" dirty="0"/>
              <a:t>Brouk</a:t>
            </a:r>
            <a:r>
              <a:rPr lang="cs-CZ" sz="1400" dirty="0"/>
              <a:t> se u každého </a:t>
            </a:r>
            <a:r>
              <a:rPr lang="cs-CZ" sz="1400" b="1" dirty="0">
                <a:solidFill>
                  <a:srgbClr val="2D5FEF"/>
                </a:solidFill>
              </a:rPr>
              <a:t>otoč se</a:t>
            </a:r>
            <a:r>
              <a:rPr lang="cs-CZ" sz="1400" dirty="0">
                <a:solidFill>
                  <a:srgbClr val="2D5FEF"/>
                </a:solidFill>
              </a:rPr>
              <a:t> </a:t>
            </a:r>
            <a:r>
              <a:rPr lang="cs-CZ" sz="1400" dirty="0"/>
              <a:t>otočí o _____ stupňů</a:t>
            </a:r>
          </a:p>
          <a:p>
            <a:pPr marL="108000">
              <a:lnSpc>
                <a:spcPct val="110000"/>
              </a:lnSpc>
              <a:buSzPct val="120000"/>
            </a:pPr>
            <a:endParaRPr lang="sk-SK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83" y="4284086"/>
            <a:ext cx="1882434" cy="19063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270" y="2341347"/>
            <a:ext cx="1303496" cy="1465421"/>
          </a:xfrm>
          <a:prstGeom prst="rect">
            <a:avLst/>
          </a:prstGeom>
        </p:spPr>
      </p:pic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F7F0E558-6A65-4E95-AB41-B695B114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5800" y="6474984"/>
            <a:ext cx="1600200" cy="250717"/>
          </a:xfrm>
        </p:spPr>
        <p:txBody>
          <a:bodyPr/>
          <a:lstStyle/>
          <a:p>
            <a:fld id="{D9076724-0349-49A4-87F6-74FEE3C80CA5}" type="slidenum">
              <a:rPr lang="sk-SK" b="1" smtClean="0"/>
              <a:t>9</a:t>
            </a:fld>
            <a:endParaRPr lang="sk-SK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2C51B7-673A-459D-A419-7556D24D2BB1}"/>
              </a:ext>
            </a:extLst>
          </p:cNvPr>
          <p:cNvSpPr>
            <a:spLocks noChangeAspect="1"/>
          </p:cNvSpPr>
          <p:nvPr/>
        </p:nvSpPr>
        <p:spPr>
          <a:xfrm>
            <a:off x="874800" y="1375196"/>
            <a:ext cx="216000" cy="216000"/>
          </a:xfrm>
          <a:prstGeom prst="rect">
            <a:avLst/>
          </a:prstGeom>
          <a:solidFill>
            <a:srgbClr val="0E9A6C"/>
          </a:solidFill>
          <a:ln>
            <a:solidFill>
              <a:srgbClr val="0E9A6C"/>
            </a:solidFill>
          </a:ln>
          <a:effectLst>
            <a:outerShdw blurRad="40000" dist="38100" dir="3600000" rotWithShape="0">
              <a:srgbClr val="000000">
                <a:alpha val="41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1246A9-1BCB-4549-AA05-79C1DDB67A92}"/>
              </a:ext>
            </a:extLst>
          </p:cNvPr>
          <p:cNvSpPr txBox="1"/>
          <p:nvPr/>
        </p:nvSpPr>
        <p:spPr>
          <a:xfrm>
            <a:off x="1141200" y="292296"/>
            <a:ext cx="6867174" cy="774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82588">
              <a:tabLst>
                <a:tab pos="1249363" algn="l"/>
              </a:tabLst>
            </a:pP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Modul 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Bádání 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</a:rPr>
              <a:t>2  </a:t>
            </a:r>
            <a:r>
              <a:rPr lang="cs-CZ" sz="1200" b="1" dirty="0">
                <a:solidFill>
                  <a:srgbClr val="C00000"/>
                </a:solidFill>
                <a:latin typeface="Calibri" panose="020F0502020204030204" pitchFamily="34" charset="0"/>
                <a:cs typeface="Century Gothic"/>
                <a:sym typeface="Wingdings" panose="05000000000000000000" pitchFamily="2" charset="2"/>
              </a:rPr>
              <a:t></a:t>
            </a:r>
            <a:r>
              <a:rPr lang="cs-CZ" sz="1600" b="1" dirty="0">
                <a:solidFill>
                  <a:srgbClr val="C00000"/>
                </a:solidFill>
                <a:latin typeface="Calibri" panose="020F0502020204030204" pitchFamily="34" charset="0"/>
              </a:rPr>
              <a:t>  Aktivita 2.2.2</a:t>
            </a:r>
            <a:endParaRPr lang="cs-CZ" sz="1600" b="1" dirty="0">
              <a:solidFill>
                <a:srgbClr val="C00000"/>
              </a:solidFill>
              <a:latin typeface="Calibri" panose="020F0502020204030204" pitchFamily="34" charset="0"/>
              <a:cs typeface="Century Gothic"/>
            </a:endParaRPr>
          </a:p>
          <a:p>
            <a:pPr algn="ctr" defTabSz="393700">
              <a:lnSpc>
                <a:spcPts val="3200"/>
              </a:lnSpc>
              <a:tabLst>
                <a:tab pos="1249363" algn="l"/>
              </a:tabLst>
            </a:pPr>
            <a:r>
              <a:rPr lang="cs-CZ" sz="2200" b="1" dirty="0">
                <a:solidFill>
                  <a:srgbClr val="0C3B6A"/>
                </a:solidFill>
                <a:latin typeface="Calibri" panose="020F0502020204030204" pitchFamily="34" charset="0"/>
              </a:rPr>
              <a:t>Bez klávesnice: </a:t>
            </a:r>
            <a:r>
              <a:rPr lang="cs-CZ" sz="2800" b="1" dirty="0">
                <a:solidFill>
                  <a:srgbClr val="0C3B6A"/>
                </a:solidFill>
                <a:latin typeface="Calibri" panose="020F0502020204030204" pitchFamily="34" charset="0"/>
              </a:rPr>
              <a:t>Scénáře mnohoúhelníků</a:t>
            </a:r>
            <a:endParaRPr lang="cs-CZ" sz="2000" b="1" dirty="0">
              <a:solidFill>
                <a:srgbClr val="0C3B6A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D9F3CD-9EC8-4625-AF52-A27C99A12466}"/>
              </a:ext>
            </a:extLst>
          </p:cNvPr>
          <p:cNvCxnSpPr/>
          <p:nvPr/>
        </p:nvCxnSpPr>
        <p:spPr>
          <a:xfrm>
            <a:off x="523568" y="4077928"/>
            <a:ext cx="8141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661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4405</TotalTime>
  <Words>1162</Words>
  <Application>Microsoft Office PowerPoint</Application>
  <PresentationFormat>On-screen Show (4:3)</PresentationFormat>
  <Paragraphs>195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Benton</dc:creator>
  <cp:lastModifiedBy>Kalaš Ivan</cp:lastModifiedBy>
  <cp:revision>333</cp:revision>
  <cp:lastPrinted>2015-09-05T15:11:50Z</cp:lastPrinted>
  <dcterms:created xsi:type="dcterms:W3CDTF">2015-02-19T13:35:50Z</dcterms:created>
  <dcterms:modified xsi:type="dcterms:W3CDTF">2020-06-21T19:56:04Z</dcterms:modified>
</cp:coreProperties>
</file>