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303" r:id="rId4"/>
    <p:sldId id="373" r:id="rId5"/>
    <p:sldId id="272" r:id="rId6"/>
    <p:sldId id="381" r:id="rId7"/>
    <p:sldId id="390" r:id="rId8"/>
    <p:sldId id="383" r:id="rId9"/>
    <p:sldId id="391" r:id="rId10"/>
    <p:sldId id="384" r:id="rId11"/>
    <p:sldId id="385" r:id="rId12"/>
    <p:sldId id="360" r:id="rId13"/>
    <p:sldId id="349" r:id="rId14"/>
    <p:sldId id="369" r:id="rId15"/>
    <p:sldId id="378" r:id="rId16"/>
    <p:sldId id="352" r:id="rId17"/>
    <p:sldId id="386" r:id="rId18"/>
    <p:sldId id="387" r:id="rId19"/>
    <p:sldId id="388" r:id="rId20"/>
    <p:sldId id="389" r:id="rId21"/>
    <p:sldId id="34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201"/>
    <a:srgbClr val="007C3D"/>
    <a:srgbClr val="2D5FEF"/>
    <a:srgbClr val="FA1D31"/>
    <a:srgbClr val="632D99"/>
    <a:srgbClr val="F4F4F4"/>
    <a:srgbClr val="EEEEEE"/>
    <a:srgbClr val="4A6CD4"/>
    <a:srgbClr val="0E9A6C"/>
    <a:srgbClr val="622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1B58DD-ADFB-4CE5-8F1F-398568A21551}" v="22" dt="2018-08-13T15:12:01.025"/>
  </p1510:revLst>
</p1510:revInfo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36" autoAdjust="0"/>
    <p:restoredTop sz="99149" autoAdjust="0"/>
  </p:normalViewPr>
  <p:slideViewPr>
    <p:cSldViewPr snapToGrid="0" snapToObjects="1">
      <p:cViewPr varScale="1">
        <p:scale>
          <a:sx n="104" d="100"/>
          <a:sy n="104" d="100"/>
        </p:scale>
        <p:origin x="1171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DEB09-D89A-7F4A-9789-BEA4FCB38606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79EFF-E901-EE42-A4EE-EF4A388745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04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95F6-DFCD-0D49-BAA5-5436BA6195FE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3486-4ADD-B842-9AD5-E4C25431C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10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95F6-DFCD-0D49-BAA5-5436BA6195FE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3486-4ADD-B842-9AD5-E4C25431C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24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95F6-DFCD-0D49-BAA5-5436BA6195FE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3486-4ADD-B842-9AD5-E4C25431C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4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95F6-DFCD-0D49-BAA5-5436BA6195FE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3486-4ADD-B842-9AD5-E4C25431C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4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95F6-DFCD-0D49-BAA5-5436BA6195FE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3486-4ADD-B842-9AD5-E4C25431C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4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95F6-DFCD-0D49-BAA5-5436BA6195FE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3486-4ADD-B842-9AD5-E4C25431C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35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95F6-DFCD-0D49-BAA5-5436BA6195FE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3486-4ADD-B842-9AD5-E4C25431C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53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95F6-DFCD-0D49-BAA5-5436BA6195FE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3486-4ADD-B842-9AD5-E4C25431C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49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95F6-DFCD-0D49-BAA5-5436BA6195FE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3486-4ADD-B842-9AD5-E4C25431C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97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95F6-DFCD-0D49-BAA5-5436BA6195FE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3486-4ADD-B842-9AD5-E4C25431C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09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95F6-DFCD-0D49-BAA5-5436BA6195FE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3486-4ADD-B842-9AD5-E4C25431C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A95F6-DFCD-0D49-BAA5-5436BA6195FE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486-4ADD-B842-9AD5-E4C25431C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22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2000" y="1166400"/>
            <a:ext cx="8481600" cy="5313600"/>
          </a:xfrm>
          <a:prstGeom prst="rect">
            <a:avLst/>
          </a:prstGeom>
          <a:solidFill>
            <a:srgbClr val="D7DDD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144000" rIns="144000" bIns="144000" rtlCol="0">
            <a:noAutofit/>
          </a:bodyPr>
          <a:lstStyle/>
          <a:p>
            <a:pPr>
              <a:spcAft>
                <a:spcPts val="600"/>
              </a:spcAft>
            </a:pPr>
            <a:endParaRPr lang="sk-SK" sz="2400" dirty="0">
              <a:latin typeface="+mj-lt"/>
              <a:cs typeface="Arial"/>
            </a:endParaRPr>
          </a:p>
          <a:p>
            <a:pPr>
              <a:spcAft>
                <a:spcPts val="1800"/>
              </a:spcAft>
            </a:pPr>
            <a:endParaRPr lang="sk-SK" sz="2400" dirty="0">
              <a:latin typeface="+mj-lt"/>
              <a:cs typeface="Arial"/>
            </a:endParaRPr>
          </a:p>
          <a:p>
            <a:pPr algn="ctr">
              <a:spcBef>
                <a:spcPts val="1200"/>
              </a:spcBef>
            </a:pPr>
            <a:r>
              <a:rPr lang="sk-SK" sz="2400" b="1" cap="small" dirty="0">
                <a:solidFill>
                  <a:srgbClr val="C00000"/>
                </a:solidFill>
                <a:latin typeface="Calibri" panose="020F0502020204030204" pitchFamily="34" charset="0"/>
              </a:rPr>
              <a:t>Aktivita 2.4.1 </a:t>
            </a:r>
          </a:p>
          <a:p>
            <a:pPr algn="ctr"/>
            <a:r>
              <a:rPr lang="sk-SK" sz="6000" b="1" dirty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</a:rPr>
              <a:t>Kreslíme stromy</a:t>
            </a:r>
          </a:p>
          <a:p>
            <a:pPr algn="ctr">
              <a:spcAft>
                <a:spcPts val="600"/>
              </a:spcAft>
            </a:pPr>
            <a:endParaRPr lang="sk-SK" sz="2400" dirty="0">
              <a:latin typeface="+mj-lt"/>
              <a:cs typeface="Arial"/>
            </a:endParaRPr>
          </a:p>
          <a:p>
            <a:pPr algn="ctr">
              <a:spcAft>
                <a:spcPts val="600"/>
              </a:spcAft>
            </a:pPr>
            <a:endParaRPr lang="sk-SK" sz="2400" dirty="0">
              <a:latin typeface="+mj-lt"/>
              <a:cs typeface="Arial"/>
            </a:endParaRPr>
          </a:p>
          <a:p>
            <a:pPr>
              <a:spcAft>
                <a:spcPts val="600"/>
              </a:spcAft>
            </a:pPr>
            <a:endParaRPr lang="sk-SK" sz="2400" dirty="0">
              <a:latin typeface="+mj-lt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122" y="3939470"/>
            <a:ext cx="2095756" cy="996763"/>
          </a:xfrm>
          <a:prstGeom prst="rect">
            <a:avLst/>
          </a:prstGeom>
        </p:spPr>
      </p:pic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435800" y="6474984"/>
            <a:ext cx="1600200" cy="250717"/>
          </a:xfrm>
        </p:spPr>
        <p:txBody>
          <a:bodyPr/>
          <a:lstStyle/>
          <a:p>
            <a:fld id="{D9076724-0349-49A4-87F6-74FEE3C80CA5}" type="slidenum">
              <a:rPr lang="sk-SK" b="1" smtClean="0"/>
              <a:t>1</a:t>
            </a:fld>
            <a:endParaRPr lang="sk-SK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BE8C97-C259-4BEC-9337-01EB43ED8461}"/>
              </a:ext>
            </a:extLst>
          </p:cNvPr>
          <p:cNvSpPr txBox="1"/>
          <p:nvPr/>
        </p:nvSpPr>
        <p:spPr>
          <a:xfrm>
            <a:off x="252000" y="396000"/>
            <a:ext cx="647497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2588">
              <a:tabLst>
                <a:tab pos="1249363" algn="l"/>
              </a:tabLst>
            </a:pP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Modul</a:t>
            </a:r>
            <a:r>
              <a:rPr lang="cs-CZ" sz="1600" b="1" cap="small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 2 	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Grafika pana Brouka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  <a:cs typeface="Century Gothic"/>
            </a:endParaRPr>
          </a:p>
          <a:p>
            <a:pPr defTabSz="393700">
              <a:lnSpc>
                <a:spcPts val="1800"/>
              </a:lnSpc>
              <a:tabLst>
                <a:tab pos="1249363" algn="l"/>
              </a:tabLst>
            </a:pPr>
            <a:r>
              <a:rPr lang="cs-CZ" sz="1600" b="1" dirty="0">
                <a:solidFill>
                  <a:srgbClr val="0C3B6A"/>
                </a:solidFill>
                <a:latin typeface="Calibri" panose="020F0502020204030204" pitchFamily="34" charset="0"/>
              </a:rPr>
              <a:t>Bádání </a:t>
            </a:r>
            <a:r>
              <a:rPr lang="en-US" sz="1600" b="1" dirty="0">
                <a:solidFill>
                  <a:srgbClr val="0C3B6A"/>
                </a:solidFill>
                <a:latin typeface="Calibri" panose="020F0502020204030204" pitchFamily="34" charset="0"/>
              </a:rPr>
              <a:t>4</a:t>
            </a:r>
            <a:r>
              <a:rPr lang="cs-CZ" sz="1600" b="1" dirty="0">
                <a:solidFill>
                  <a:srgbClr val="0C3B6A"/>
                </a:solidFill>
                <a:latin typeface="Calibri" panose="020F0502020204030204" pitchFamily="34" charset="0"/>
              </a:rPr>
              <a:t>	Projekty pana Brouka: Přírodní scenérie</a:t>
            </a:r>
            <a:endParaRPr lang="cs-CZ" sz="1600" b="1" cap="small" dirty="0">
              <a:solidFill>
                <a:srgbClr val="0C3B6A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E21DD1-B456-4801-9EAD-70225DAB7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479" y="356116"/>
            <a:ext cx="764381" cy="5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4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96BD779-B971-4B68-85AA-69A8F4A7E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479" y="356116"/>
            <a:ext cx="764381" cy="5500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000" y="1166400"/>
            <a:ext cx="8481600" cy="5313600"/>
          </a:xfrm>
          <a:prstGeom prst="rect">
            <a:avLst/>
          </a:prstGeom>
          <a:solidFill>
            <a:srgbClr val="D7DDD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144000" rIns="144000" bIns="144000" rtlCol="0">
            <a:noAutofit/>
          </a:bodyPr>
          <a:lstStyle/>
          <a:p>
            <a:pPr marL="720000">
              <a:spcAft>
                <a:spcPts val="600"/>
              </a:spcAft>
            </a:pPr>
            <a:endParaRPr lang="sk-SK" sz="2200" dirty="0">
              <a:latin typeface="+mj-lt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78929" y="1492699"/>
            <a:ext cx="1777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Možné tloušťky pera jsou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83446" y="1858607"/>
            <a:ext cx="243477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k-SK" sz="1200" b="1" dirty="0"/>
          </a:p>
          <a:p>
            <a:endParaRPr lang="sk-SK" sz="120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82017" y="1840315"/>
            <a:ext cx="4203954" cy="5280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09946" y="4139881"/>
            <a:ext cx="1687068" cy="1680319"/>
          </a:xfrm>
          <a:prstGeom prst="rect">
            <a:avLst/>
          </a:prstGeom>
        </p:spPr>
      </p:pic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EB05E63B-27A0-4A5E-8EA3-715A0A984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35800" y="6474984"/>
            <a:ext cx="1600200" cy="250717"/>
          </a:xfrm>
        </p:spPr>
        <p:txBody>
          <a:bodyPr/>
          <a:lstStyle/>
          <a:p>
            <a:fld id="{D9076724-0349-49A4-87F6-74FEE3C80CA5}" type="slidenum">
              <a:rPr lang="sk-SK" b="1" smtClean="0"/>
              <a:t>10</a:t>
            </a:fld>
            <a:endParaRPr lang="sk-SK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91CE84-AE7A-4B5D-B525-4E7E4F42F5A5}"/>
              </a:ext>
            </a:extLst>
          </p:cNvPr>
          <p:cNvSpPr txBox="1"/>
          <p:nvPr/>
        </p:nvSpPr>
        <p:spPr>
          <a:xfrm>
            <a:off x="882017" y="292296"/>
            <a:ext cx="6867174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2588">
              <a:tabLst>
                <a:tab pos="1249363" algn="l"/>
              </a:tabLst>
            </a:pP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Modul 2  </a:t>
            </a:r>
            <a:r>
              <a:rPr lang="cs-CZ" sz="12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  <a:sym typeface="Wingdings" panose="05000000000000000000" pitchFamily="2" charset="2"/>
              </a:rPr>
              <a:t>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 Bádání 4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  </a:t>
            </a:r>
            <a:r>
              <a:rPr lang="cs-CZ" sz="12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  <a:sym typeface="Wingdings" panose="05000000000000000000" pitchFamily="2" charset="2"/>
              </a:rPr>
              <a:t>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 Aktivita 2.4.2</a:t>
            </a:r>
            <a:endParaRPr lang="cs-CZ" sz="1600" b="1" dirty="0">
              <a:solidFill>
                <a:srgbClr val="C00000"/>
              </a:solidFill>
              <a:latin typeface="Calibri" panose="020F0502020204030204" pitchFamily="34" charset="0"/>
              <a:cs typeface="Century Gothic"/>
            </a:endParaRPr>
          </a:p>
          <a:p>
            <a:pPr algn="ctr" defTabSz="393700">
              <a:lnSpc>
                <a:spcPts val="3200"/>
              </a:lnSpc>
              <a:tabLst>
                <a:tab pos="1249363" algn="l"/>
              </a:tabLst>
            </a:pPr>
            <a:r>
              <a:rPr lang="cs-CZ" sz="2800" b="1" dirty="0">
                <a:solidFill>
                  <a:srgbClr val="0C3B6A"/>
                </a:solidFill>
                <a:latin typeface="Calibri" panose="020F0502020204030204" pitchFamily="34" charset="0"/>
              </a:rPr>
              <a:t>Bez klávesnice: Čteme scénáře</a:t>
            </a:r>
            <a:endParaRPr lang="cs-CZ" sz="2000" b="1" dirty="0">
              <a:solidFill>
                <a:srgbClr val="0C3B6A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A2E146-DD6E-4599-ADE4-970ABFF85416}"/>
              </a:ext>
            </a:extLst>
          </p:cNvPr>
          <p:cNvSpPr txBox="1"/>
          <p:nvPr/>
        </p:nvSpPr>
        <p:spPr>
          <a:xfrm>
            <a:off x="441395" y="1306800"/>
            <a:ext cx="5207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buFont typeface="+mj-lt"/>
              <a:buAutoNum type="arabicPeriod" startAt="7"/>
            </a:pPr>
            <a:r>
              <a:rPr lang="cs-CZ" sz="1200" dirty="0"/>
              <a:t>Jaké různé </a:t>
            </a:r>
            <a:r>
              <a:rPr lang="cs-CZ" sz="1200" b="1" dirty="0"/>
              <a:t>tloušťky pera </a:t>
            </a:r>
            <a:r>
              <a:rPr lang="cs-CZ" sz="1200" dirty="0"/>
              <a:t>může mít pan </a:t>
            </a:r>
            <a:r>
              <a:rPr lang="cs-CZ" sz="1200" b="1" dirty="0"/>
              <a:t>Brouk</a:t>
            </a:r>
            <a:r>
              <a:rPr lang="cs-CZ" sz="1200" dirty="0"/>
              <a:t>, jestli klikneme na tento blok?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70E2D1-BD08-463F-91FF-BB9595428E8F}"/>
              </a:ext>
            </a:extLst>
          </p:cNvPr>
          <p:cNvSpPr txBox="1"/>
          <p:nvPr/>
        </p:nvSpPr>
        <p:spPr>
          <a:xfrm>
            <a:off x="441395" y="2981286"/>
            <a:ext cx="3010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buFont typeface="+mj-lt"/>
              <a:buAutoNum type="arabicPeriod" startAt="8"/>
              <a:defRPr/>
            </a:pPr>
            <a:r>
              <a:rPr lang="cs-CZ" sz="1200" dirty="0"/>
              <a:t>Označ ten ze </a:t>
            </a:r>
            <a:r>
              <a:rPr lang="cs-CZ" sz="1200" b="1" dirty="0"/>
              <a:t>scénářů</a:t>
            </a:r>
            <a:r>
              <a:rPr lang="cs-CZ" sz="1200" dirty="0"/>
              <a:t>, který vytvoří přibližně tento obrázek.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CB41F5-9DDE-48E9-9097-50B512414989}"/>
              </a:ext>
            </a:extLst>
          </p:cNvPr>
          <p:cNvCxnSpPr>
            <a:cxnSpLocks/>
          </p:cNvCxnSpPr>
          <p:nvPr/>
        </p:nvCxnSpPr>
        <p:spPr>
          <a:xfrm>
            <a:off x="541020" y="2811780"/>
            <a:ext cx="8130540" cy="29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B358E7-E6C0-4D48-80C5-065006645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3823" y="3896336"/>
            <a:ext cx="1827657" cy="238487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422CA4-34EF-42F1-98F1-A0910DD5BF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7236" y="3896336"/>
            <a:ext cx="1946529" cy="238487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E3CEE7B-09CC-4CE2-B6CD-801B2A45CD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8562" y="3896336"/>
            <a:ext cx="1946529" cy="238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70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000" y="1166400"/>
            <a:ext cx="8481600" cy="5313600"/>
          </a:xfrm>
          <a:prstGeom prst="rect">
            <a:avLst/>
          </a:prstGeom>
          <a:solidFill>
            <a:srgbClr val="D7DDD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144000" rIns="144000" bIns="144000" rtlCol="0">
            <a:noAutofit/>
          </a:bodyPr>
          <a:lstStyle/>
          <a:p>
            <a:pPr marL="720000">
              <a:spcAft>
                <a:spcPts val="600"/>
              </a:spcAft>
            </a:pPr>
            <a:endParaRPr lang="sk-SK" sz="2200" dirty="0">
              <a:latin typeface="+mj-lt"/>
              <a:cs typeface="Arial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0191DF9-ADDB-4D9D-BD69-9734B7AD0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479" y="356116"/>
            <a:ext cx="764381" cy="55006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7967" y="5975297"/>
            <a:ext cx="1708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Celkový počet kroků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39159" y="5862944"/>
            <a:ext cx="92045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k-SK" sz="1200" b="1" dirty="0"/>
          </a:p>
          <a:p>
            <a:endParaRPr lang="sk-SK" sz="1200" b="1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52265" y="2070737"/>
            <a:ext cx="4238244" cy="237972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79DC44A-AB23-40B4-B392-AFBCE97937CB}"/>
              </a:ext>
            </a:extLst>
          </p:cNvPr>
          <p:cNvGrpSpPr/>
          <p:nvPr/>
        </p:nvGrpSpPr>
        <p:grpSpPr>
          <a:xfrm>
            <a:off x="6840957" y="4634891"/>
            <a:ext cx="1789806" cy="1709985"/>
            <a:chOff x="6525654" y="4109720"/>
            <a:chExt cx="1789806" cy="1709985"/>
          </a:xfrm>
        </p:grpSpPr>
        <p:sp>
          <p:nvSpPr>
            <p:cNvPr id="32" name="Rectangle 31"/>
            <p:cNvSpPr/>
            <p:nvPr/>
          </p:nvSpPr>
          <p:spPr>
            <a:xfrm>
              <a:off x="6525654" y="4109720"/>
              <a:ext cx="1769212" cy="1681795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19F3F62-2D63-45BC-BB3D-9564F7CE90CA}"/>
                </a:ext>
              </a:extLst>
            </p:cNvPr>
            <p:cNvGrpSpPr/>
            <p:nvPr/>
          </p:nvGrpSpPr>
          <p:grpSpPr>
            <a:xfrm>
              <a:off x="7795849" y="5284951"/>
              <a:ext cx="519611" cy="534754"/>
              <a:chOff x="7795849" y="5284951"/>
              <a:chExt cx="519611" cy="534754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7795849" y="5542706"/>
                <a:ext cx="5196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sz="1200" dirty="0"/>
                  <a:t>Start</a:t>
                </a:r>
              </a:p>
            </p:txBody>
          </p:sp>
          <p:pic>
            <p:nvPicPr>
              <p:cNvPr id="41" name="Picture 40" descr="Screen Shot 2015-04-30 at 17.49.36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7029"/>
              <a:stretch/>
            </p:blipFill>
            <p:spPr>
              <a:xfrm>
                <a:off x="7868473" y="5284951"/>
                <a:ext cx="354509" cy="345801"/>
              </a:xfrm>
              <a:prstGeom prst="rect">
                <a:avLst/>
              </a:prstGeom>
            </p:spPr>
          </p:pic>
        </p:grpSp>
      </p:grp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492504" y="6474984"/>
            <a:ext cx="1600200" cy="250717"/>
          </a:xfrm>
        </p:spPr>
        <p:txBody>
          <a:bodyPr/>
          <a:lstStyle/>
          <a:p>
            <a:fld id="{D9076724-0349-49A4-87F6-74FEE3C80CA5}" type="slidenum">
              <a:rPr lang="sk-SK" b="1" smtClean="0"/>
              <a:t>11</a:t>
            </a:fld>
            <a:endParaRPr lang="sk-SK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DB5568-DD6D-4C45-8E49-015759869C5B}"/>
              </a:ext>
            </a:extLst>
          </p:cNvPr>
          <p:cNvSpPr txBox="1"/>
          <p:nvPr/>
        </p:nvSpPr>
        <p:spPr>
          <a:xfrm>
            <a:off x="4915018" y="5513879"/>
            <a:ext cx="1360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200"/>
              </a:lnSpc>
            </a:pPr>
            <a:r>
              <a:rPr lang="cs-CZ" sz="1200" dirty="0"/>
              <a:t>Pokud klikneme na tento scénář</a:t>
            </a:r>
          </a:p>
          <a:p>
            <a:pPr algn="r">
              <a:lnSpc>
                <a:spcPts val="1200"/>
              </a:lnSpc>
            </a:pPr>
            <a:endParaRPr lang="sk-SK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F05784-FD98-4172-8133-EC6337D2DDE0}"/>
              </a:ext>
            </a:extLst>
          </p:cNvPr>
          <p:cNvSpPr txBox="1"/>
          <p:nvPr/>
        </p:nvSpPr>
        <p:spPr>
          <a:xfrm>
            <a:off x="882017" y="292296"/>
            <a:ext cx="6867174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2588">
              <a:tabLst>
                <a:tab pos="1249363" algn="l"/>
              </a:tabLst>
            </a:pP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Modul 2  </a:t>
            </a:r>
            <a:r>
              <a:rPr lang="cs-CZ" sz="12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  <a:sym typeface="Wingdings" panose="05000000000000000000" pitchFamily="2" charset="2"/>
              </a:rPr>
              <a:t>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 Bádání 4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  </a:t>
            </a:r>
            <a:r>
              <a:rPr lang="cs-CZ" sz="12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  <a:sym typeface="Wingdings" panose="05000000000000000000" pitchFamily="2" charset="2"/>
              </a:rPr>
              <a:t>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 Aktivita 2.4.2</a:t>
            </a:r>
            <a:endParaRPr lang="cs-CZ" sz="1600" b="1" dirty="0">
              <a:solidFill>
                <a:srgbClr val="C00000"/>
              </a:solidFill>
              <a:latin typeface="Calibri" panose="020F0502020204030204" pitchFamily="34" charset="0"/>
              <a:cs typeface="Century Gothic"/>
            </a:endParaRPr>
          </a:p>
          <a:p>
            <a:pPr algn="ctr" defTabSz="393700">
              <a:lnSpc>
                <a:spcPts val="3200"/>
              </a:lnSpc>
              <a:tabLst>
                <a:tab pos="1249363" algn="l"/>
              </a:tabLst>
            </a:pPr>
            <a:r>
              <a:rPr lang="cs-CZ" sz="2800" b="1" dirty="0">
                <a:solidFill>
                  <a:srgbClr val="0C3B6A"/>
                </a:solidFill>
                <a:latin typeface="Calibri" panose="020F0502020204030204" pitchFamily="34" charset="0"/>
              </a:rPr>
              <a:t>Bez klávesnice: Čteme scénáře</a:t>
            </a:r>
            <a:endParaRPr lang="cs-CZ" sz="2000" b="1" dirty="0">
              <a:solidFill>
                <a:srgbClr val="0C3B6A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692A36-CF45-4D75-AB70-1C857414F0E8}"/>
              </a:ext>
            </a:extLst>
          </p:cNvPr>
          <p:cNvSpPr txBox="1"/>
          <p:nvPr/>
        </p:nvSpPr>
        <p:spPr>
          <a:xfrm>
            <a:off x="400740" y="1306800"/>
            <a:ext cx="3515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+mj-lt"/>
              <a:buAutoNum type="arabicPeriod" startAt="9"/>
              <a:defRPr/>
            </a:pPr>
            <a:r>
              <a:rPr lang="cs-CZ" sz="1200" dirty="0"/>
              <a:t>Vytvořili jsme si tento</a:t>
            </a:r>
            <a:r>
              <a:rPr lang="en-US" sz="1200" dirty="0"/>
              <a:t> </a:t>
            </a:r>
            <a:r>
              <a:rPr lang="cs-CZ" sz="1200" dirty="0"/>
              <a:t>nový blok </a:t>
            </a:r>
            <a:r>
              <a:rPr lang="cs-CZ" sz="1200" b="1" dirty="0">
                <a:solidFill>
                  <a:srgbClr val="FA1D31"/>
                </a:solidFill>
              </a:rPr>
              <a:t>čtverec</a:t>
            </a:r>
            <a:r>
              <a:rPr lang="cs-CZ" sz="1200" dirty="0"/>
              <a:t>. </a:t>
            </a:r>
            <a:r>
              <a:rPr lang="cs-CZ" sz="1200" b="1" dirty="0"/>
              <a:t>Kolik</a:t>
            </a:r>
            <a:r>
              <a:rPr lang="en-US" sz="1200" b="1" dirty="0"/>
              <a:t> </a:t>
            </a:r>
            <a:r>
              <a:rPr lang="cs-CZ" sz="1200" b="1" dirty="0"/>
              <a:t>kroků dohromady </a:t>
            </a:r>
            <a:r>
              <a:rPr lang="cs-CZ" sz="1200" dirty="0"/>
              <a:t>projde pan </a:t>
            </a:r>
            <a:r>
              <a:rPr lang="cs-CZ" sz="1200" b="1" dirty="0"/>
              <a:t>Brouk</a:t>
            </a:r>
            <a:r>
              <a:rPr lang="cs-CZ" sz="1200" dirty="0"/>
              <a:t>, jestli provedeme scénář vpravo</a:t>
            </a:r>
            <a:r>
              <a:rPr lang="en-US" sz="1200" dirty="0"/>
              <a:t> dole</a:t>
            </a:r>
            <a:r>
              <a:rPr lang="cs-CZ" sz="1200" dirty="0"/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DB59A1-47BC-4C3B-93B3-C675E52C7A91}"/>
              </a:ext>
            </a:extLst>
          </p:cNvPr>
          <p:cNvSpPr txBox="1"/>
          <p:nvPr/>
        </p:nvSpPr>
        <p:spPr>
          <a:xfrm>
            <a:off x="4351568" y="1303166"/>
            <a:ext cx="4279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10"/>
            </a:pPr>
            <a:r>
              <a:rPr lang="cs-CZ" sz="1200" b="1" dirty="0"/>
              <a:t>[Rozšíření]</a:t>
            </a:r>
            <a:r>
              <a:rPr lang="cs-CZ" sz="1200" dirty="0"/>
              <a:t> Vytvořili jsme</a:t>
            </a:r>
            <a:r>
              <a:rPr lang="en-US" sz="1200" dirty="0"/>
              <a:t> </a:t>
            </a:r>
            <a:r>
              <a:rPr lang="cs-CZ" sz="1200" dirty="0"/>
              <a:t>si nový blok s názvem</a:t>
            </a:r>
            <a:r>
              <a:rPr lang="en-US" sz="1200" dirty="0"/>
              <a:t> </a:t>
            </a:r>
            <a:r>
              <a:rPr lang="cs-CZ" sz="1200" b="1" dirty="0">
                <a:solidFill>
                  <a:srgbClr val="FA1D31"/>
                </a:solidFill>
              </a:rPr>
              <a:t>překvapení</a:t>
            </a:r>
            <a:r>
              <a:rPr lang="cs-CZ" sz="1200" dirty="0"/>
              <a:t>. Přečti</a:t>
            </a:r>
            <a:r>
              <a:rPr lang="en-US" sz="1200" dirty="0"/>
              <a:t> </a:t>
            </a:r>
            <a:r>
              <a:rPr lang="cs-CZ" sz="1200" dirty="0"/>
              <a:t>oba scénáře a do rámečku</a:t>
            </a:r>
            <a:r>
              <a:rPr lang="en-US" sz="1200" dirty="0"/>
              <a:t> </a:t>
            </a:r>
            <a:r>
              <a:rPr lang="cs-CZ" sz="1200" dirty="0"/>
              <a:t>nakresli, co by asi vytvořil</a:t>
            </a:r>
            <a:r>
              <a:rPr lang="en-US" sz="1200" dirty="0"/>
              <a:t> </a:t>
            </a:r>
            <a:r>
              <a:rPr lang="cs-CZ" sz="1200" dirty="0"/>
              <a:t>pan </a:t>
            </a:r>
            <a:r>
              <a:rPr lang="cs-CZ" sz="1200" b="1" dirty="0"/>
              <a:t>Brouk</a:t>
            </a:r>
            <a:r>
              <a:rPr lang="cs-CZ" sz="1200" dirty="0"/>
              <a:t>, jestli bychom klikli na scénář vpravo.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5E048F-F847-412A-A3D1-3DA6B8C776E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66138" y="4279841"/>
            <a:ext cx="2050542" cy="148818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6B379C8-2692-4438-818A-601AB24659A0}"/>
              </a:ext>
            </a:extLst>
          </p:cNvPr>
          <p:cNvSpPr txBox="1"/>
          <p:nvPr/>
        </p:nvSpPr>
        <p:spPr>
          <a:xfrm>
            <a:off x="2626471" y="3219976"/>
            <a:ext cx="1464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cs-CZ" sz="1200" dirty="0"/>
              <a:t>Pokud klikneme na tento scénář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AED770D-6F3B-444E-8A36-3EEFCE4A66B5}"/>
              </a:ext>
            </a:extLst>
          </p:cNvPr>
          <p:cNvCxnSpPr>
            <a:cxnSpLocks/>
          </p:cNvCxnSpPr>
          <p:nvPr/>
        </p:nvCxnSpPr>
        <p:spPr>
          <a:xfrm>
            <a:off x="3050518" y="3605976"/>
            <a:ext cx="0" cy="78577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277A4F3-7D27-4A78-8954-8EE1DFEF454F}"/>
              </a:ext>
            </a:extLst>
          </p:cNvPr>
          <p:cNvSpPr txBox="1"/>
          <p:nvPr/>
        </p:nvSpPr>
        <p:spPr>
          <a:xfrm>
            <a:off x="3107780" y="3561032"/>
            <a:ext cx="534251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96E90C7-1A5A-4DCC-A387-1CE479A489A7}"/>
              </a:ext>
            </a:extLst>
          </p:cNvPr>
          <p:cNvCxnSpPr>
            <a:cxnSpLocks/>
          </p:cNvCxnSpPr>
          <p:nvPr/>
        </p:nvCxnSpPr>
        <p:spPr>
          <a:xfrm>
            <a:off x="4151912" y="1366549"/>
            <a:ext cx="0" cy="49488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75BDED6-8675-4449-B70B-F0E36176DF56}"/>
              </a:ext>
            </a:extLst>
          </p:cNvPr>
          <p:cNvCxnSpPr>
            <a:cxnSpLocks/>
          </p:cNvCxnSpPr>
          <p:nvPr/>
        </p:nvCxnSpPr>
        <p:spPr>
          <a:xfrm flipV="1">
            <a:off x="5492448" y="4214770"/>
            <a:ext cx="998717" cy="114003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2DD2C00-16A1-4AAC-8FFC-9F0E57072FF7}"/>
              </a:ext>
            </a:extLst>
          </p:cNvPr>
          <p:cNvSpPr txBox="1"/>
          <p:nvPr/>
        </p:nvSpPr>
        <p:spPr>
          <a:xfrm>
            <a:off x="5139282" y="5093169"/>
            <a:ext cx="571171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50D7F21C-95DD-427C-930D-3B48D1E160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372" y="2093531"/>
            <a:ext cx="1961388" cy="217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94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04B3347-4D8B-4769-B591-FABEAF6E9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479" y="356116"/>
            <a:ext cx="764381" cy="5500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000" y="1166400"/>
            <a:ext cx="8481600" cy="5313600"/>
          </a:xfrm>
          <a:prstGeom prst="rect">
            <a:avLst/>
          </a:prstGeom>
          <a:solidFill>
            <a:srgbClr val="D7DDDF"/>
          </a:solidFill>
          <a:ln w="254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144000" bIns="144000" rtlCol="0">
            <a:noAutofit/>
          </a:bodyPr>
          <a:lstStyle/>
          <a:p>
            <a:pPr algn="ctr"/>
            <a:endParaRPr lang="sk-SK" sz="2800" b="1" cap="small" dirty="0">
              <a:latin typeface="Calibri" panose="020F0502020204030204" pitchFamily="34" charset="0"/>
            </a:endParaRPr>
          </a:p>
          <a:p>
            <a:pPr algn="ctr"/>
            <a:endParaRPr lang="sk-SK" sz="2800" b="1" cap="small" dirty="0">
              <a:latin typeface="Calibri" panose="020F0502020204030204" pitchFamily="34" charset="0"/>
            </a:endParaRPr>
          </a:p>
          <a:p>
            <a:pPr algn="ctr">
              <a:spcAft>
                <a:spcPts val="1200"/>
              </a:spcAft>
            </a:pPr>
            <a:endParaRPr lang="sk-SK" sz="2800" b="1" cap="small" dirty="0">
              <a:latin typeface="Calibri" panose="020F0502020204030204" pitchFamily="34" charset="0"/>
            </a:endParaRPr>
          </a:p>
          <a:p>
            <a:pPr algn="ctr">
              <a:spcBef>
                <a:spcPts val="1800"/>
              </a:spcBef>
            </a:pPr>
            <a:r>
              <a:rPr lang="cs-CZ" sz="2400" b="1" cap="small" dirty="0">
                <a:solidFill>
                  <a:srgbClr val="C00000"/>
                </a:solidFill>
                <a:latin typeface="Calibri" panose="020F0502020204030204" pitchFamily="34" charset="0"/>
              </a:rPr>
              <a:t>Aktivita 2.4.3 [Rozšíření]</a:t>
            </a:r>
          </a:p>
          <a:p>
            <a:pPr algn="ctr">
              <a:spcAft>
                <a:spcPts val="1800"/>
              </a:spcAft>
            </a:pPr>
            <a:r>
              <a:rPr lang="cs-CZ" sz="5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Bydlíme u lesa</a:t>
            </a:r>
          </a:p>
          <a:p>
            <a:pPr>
              <a:spcBef>
                <a:spcPts val="1200"/>
              </a:spcBef>
            </a:pPr>
            <a:endParaRPr lang="sk-SK" sz="2400" b="1" cap="small" dirty="0"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sk-SK" sz="2400" b="1" cap="small" dirty="0">
              <a:latin typeface="Calibri" panose="020F0502020204030204" pitchFamily="34" charset="0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492504" y="6474984"/>
            <a:ext cx="1600200" cy="250717"/>
          </a:xfrm>
        </p:spPr>
        <p:txBody>
          <a:bodyPr/>
          <a:lstStyle/>
          <a:p>
            <a:fld id="{D9076724-0349-49A4-87F6-74FEE3C80CA5}" type="slidenum">
              <a:rPr lang="sk-SK" b="1" smtClean="0"/>
              <a:t>12</a:t>
            </a:fld>
            <a:endParaRPr lang="sk-SK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4F6E1F-E398-42B4-B330-758401472D71}"/>
              </a:ext>
            </a:extLst>
          </p:cNvPr>
          <p:cNvSpPr txBox="1"/>
          <p:nvPr/>
        </p:nvSpPr>
        <p:spPr>
          <a:xfrm>
            <a:off x="252000" y="396000"/>
            <a:ext cx="647497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2588">
              <a:tabLst>
                <a:tab pos="1249363" algn="l"/>
              </a:tabLst>
            </a:pP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Modul</a:t>
            </a:r>
            <a:r>
              <a:rPr lang="cs-CZ" sz="1600" b="1" cap="small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 2 	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Grafika pana Brouka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  <a:cs typeface="Century Gothic"/>
            </a:endParaRPr>
          </a:p>
          <a:p>
            <a:pPr defTabSz="393700">
              <a:lnSpc>
                <a:spcPts val="1800"/>
              </a:lnSpc>
              <a:tabLst>
                <a:tab pos="1249363" algn="l"/>
              </a:tabLst>
            </a:pPr>
            <a:r>
              <a:rPr lang="cs-CZ" sz="1600" b="1" dirty="0">
                <a:solidFill>
                  <a:srgbClr val="0C3B6A"/>
                </a:solidFill>
                <a:latin typeface="Calibri" panose="020F0502020204030204" pitchFamily="34" charset="0"/>
              </a:rPr>
              <a:t>Bádání </a:t>
            </a:r>
            <a:r>
              <a:rPr lang="en-US" sz="1600" b="1" dirty="0">
                <a:solidFill>
                  <a:srgbClr val="0C3B6A"/>
                </a:solidFill>
                <a:latin typeface="Calibri" panose="020F0502020204030204" pitchFamily="34" charset="0"/>
              </a:rPr>
              <a:t>4</a:t>
            </a:r>
            <a:r>
              <a:rPr lang="cs-CZ" sz="1600" b="1" dirty="0">
                <a:solidFill>
                  <a:srgbClr val="0C3B6A"/>
                </a:solidFill>
                <a:latin typeface="Calibri" panose="020F0502020204030204" pitchFamily="34" charset="0"/>
              </a:rPr>
              <a:t>	Projekty pana Brouka: Přírodní scenérie</a:t>
            </a:r>
            <a:endParaRPr lang="cs-CZ" sz="1600" b="1" cap="small" dirty="0">
              <a:solidFill>
                <a:srgbClr val="0C3B6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55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5B2A73B-18AD-4EA1-BD27-949CD8950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479" y="356116"/>
            <a:ext cx="764381" cy="5500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000" y="1166400"/>
            <a:ext cx="8481600" cy="5313600"/>
          </a:xfrm>
          <a:prstGeom prst="rect">
            <a:avLst/>
          </a:prstGeom>
          <a:solidFill>
            <a:srgbClr val="D7DDD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216000" rIns="144000" bIns="144000" rtlCol="0">
            <a:noAutofit/>
          </a:bodyPr>
          <a:lstStyle/>
          <a:p>
            <a:pPr algn="ctr"/>
            <a:endParaRPr lang="sk-SK" sz="1000" dirty="0">
              <a:latin typeface="+mj-lt"/>
              <a:cs typeface="Arial"/>
            </a:endParaRPr>
          </a:p>
          <a:p>
            <a:pPr marL="720000"/>
            <a:r>
              <a:rPr lang="cs-CZ" sz="2200" dirty="0">
                <a:cs typeface="Arial"/>
              </a:rPr>
              <a:t>Pokračuj se svou kopií projektu </a:t>
            </a:r>
            <a:r>
              <a:rPr lang="cs-CZ" sz="2200" b="1" dirty="0">
                <a:solidFill>
                  <a:srgbClr val="C00000"/>
                </a:solidFill>
                <a:cs typeface="Arial"/>
              </a:rPr>
              <a:t>25-Projekt pana Brouka</a:t>
            </a:r>
            <a:endParaRPr lang="cs-CZ" sz="2200" dirty="0">
              <a:cs typeface="Arial"/>
            </a:endParaRPr>
          </a:p>
          <a:p>
            <a:pPr marL="377100">
              <a:spcBef>
                <a:spcPts val="300"/>
              </a:spcBef>
              <a:spcAft>
                <a:spcPts val="1800"/>
              </a:spcAft>
            </a:pPr>
            <a:r>
              <a:rPr lang="cs-CZ" sz="1400" dirty="0">
                <a:cs typeface="Arial"/>
              </a:rPr>
              <a:t>						- </a:t>
            </a:r>
            <a:r>
              <a:rPr lang="cs-CZ" sz="1400" b="1" dirty="0">
                <a:cs typeface="Arial"/>
              </a:rPr>
              <a:t>Ulož jako kopii</a:t>
            </a:r>
            <a:r>
              <a:rPr lang="cs-CZ" sz="1400" dirty="0">
                <a:cs typeface="Arial"/>
              </a:rPr>
              <a:t> nebo </a:t>
            </a:r>
            <a:r>
              <a:rPr lang="cs-CZ" sz="1400" b="1" dirty="0">
                <a:cs typeface="Arial"/>
              </a:rPr>
              <a:t>Ulož </a:t>
            </a:r>
            <a:r>
              <a:rPr lang="en-US" sz="1400" b="1" dirty="0">
                <a:cs typeface="Arial"/>
              </a:rPr>
              <a:t>do </a:t>
            </a:r>
            <a:r>
              <a:rPr lang="en-US" sz="1400" b="1" dirty="0" err="1">
                <a:cs typeface="Arial"/>
              </a:rPr>
              <a:t>sv</a:t>
            </a:r>
            <a:r>
              <a:rPr lang="sk-SK" sz="1400" b="1" dirty="0" err="1">
                <a:cs typeface="Arial"/>
              </a:rPr>
              <a:t>ého</a:t>
            </a:r>
            <a:r>
              <a:rPr lang="sk-SK" sz="1400" b="1" dirty="0">
                <a:cs typeface="Arial"/>
              </a:rPr>
              <a:t> počítače</a:t>
            </a:r>
            <a:r>
              <a:rPr lang="cs-CZ" sz="1400" dirty="0">
                <a:cs typeface="Arial"/>
              </a:rPr>
              <a:t> a změň název projektu</a:t>
            </a:r>
          </a:p>
          <a:p>
            <a:pPr marL="720000">
              <a:spcBef>
                <a:spcPts val="3600"/>
              </a:spcBef>
              <a:spcAft>
                <a:spcPts val="600"/>
              </a:spcAft>
            </a:pPr>
            <a:r>
              <a:rPr lang="cs-CZ" sz="2200" dirty="0">
                <a:latin typeface="+mj-lt"/>
                <a:cs typeface="Arial"/>
              </a:rPr>
              <a:t>Nastav pozadí scény na </a:t>
            </a:r>
            <a:r>
              <a:rPr lang="cs-CZ" sz="2200" i="1" dirty="0">
                <a:latin typeface="+mj-lt"/>
                <a:cs typeface="Arial"/>
              </a:rPr>
              <a:t>noční horizont</a:t>
            </a:r>
            <a:r>
              <a:rPr lang="cs-CZ" sz="2200" dirty="0">
                <a:latin typeface="+mj-lt"/>
                <a:cs typeface="Arial"/>
              </a:rPr>
              <a:t> nebo </a:t>
            </a:r>
            <a:r>
              <a:rPr lang="cs-CZ" sz="2200" i="1" dirty="0">
                <a:latin typeface="+mj-lt"/>
                <a:cs typeface="Arial"/>
              </a:rPr>
              <a:t>v lese</a:t>
            </a:r>
            <a:r>
              <a:rPr lang="cs-CZ" sz="2200" dirty="0">
                <a:latin typeface="+mj-lt"/>
                <a:cs typeface="Arial"/>
              </a:rPr>
              <a:t>.</a:t>
            </a:r>
          </a:p>
          <a:p>
            <a:pPr marL="720000">
              <a:spcBef>
                <a:spcPts val="3600"/>
              </a:spcBef>
              <a:spcAft>
                <a:spcPts val="600"/>
              </a:spcAft>
            </a:pPr>
            <a:r>
              <a:rPr lang="cs-CZ" sz="2200" dirty="0">
                <a:latin typeface="+mj-lt"/>
                <a:cs typeface="Arial"/>
              </a:rPr>
              <a:t>Naprogramuj, aby pan </a:t>
            </a:r>
            <a:r>
              <a:rPr lang="cs-CZ" sz="2200" b="1" dirty="0">
                <a:latin typeface="+mj-lt"/>
                <a:cs typeface="Arial"/>
              </a:rPr>
              <a:t>Brouk</a:t>
            </a:r>
            <a:r>
              <a:rPr lang="cs-CZ" sz="2200" dirty="0">
                <a:latin typeface="+mj-lt"/>
                <a:cs typeface="Arial"/>
              </a:rPr>
              <a:t> na oblohu nakreslil hodně hvězd (jako v Aktivitě 2.3.4).</a:t>
            </a:r>
          </a:p>
          <a:p>
            <a:pPr>
              <a:spcAft>
                <a:spcPts val="600"/>
              </a:spcAft>
            </a:pPr>
            <a:endParaRPr lang="sk-SK" sz="2400" dirty="0">
              <a:latin typeface="+mj-lt"/>
              <a:cs typeface="Arial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492504" y="6474984"/>
            <a:ext cx="1600200" cy="250717"/>
          </a:xfrm>
        </p:spPr>
        <p:txBody>
          <a:bodyPr/>
          <a:lstStyle/>
          <a:p>
            <a:fld id="{D9076724-0349-49A4-87F6-74FEE3C80CA5}" type="slidenum">
              <a:rPr lang="sk-SK" b="1" smtClean="0"/>
              <a:t>13</a:t>
            </a:fld>
            <a:endParaRPr lang="sk-SK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022D2C-AD06-4774-B50D-5EEEA1D17260}"/>
              </a:ext>
            </a:extLst>
          </p:cNvPr>
          <p:cNvSpPr>
            <a:spLocks noChangeAspect="1"/>
          </p:cNvSpPr>
          <p:nvPr/>
        </p:nvSpPr>
        <p:spPr>
          <a:xfrm>
            <a:off x="874800" y="2869121"/>
            <a:ext cx="216000" cy="216000"/>
          </a:xfrm>
          <a:prstGeom prst="rect">
            <a:avLst/>
          </a:prstGeom>
          <a:solidFill>
            <a:srgbClr val="0E9A6C"/>
          </a:solidFill>
          <a:ln>
            <a:solidFill>
              <a:srgbClr val="0E9A6C"/>
            </a:solidFill>
          </a:ln>
          <a:effectLst>
            <a:outerShdw blurRad="40000" dist="38100" dir="3600000" rotWithShape="0">
              <a:srgbClr val="000000">
                <a:alpha val="4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71530C-6ED5-4D8E-B0C8-C38A881056FF}"/>
              </a:ext>
            </a:extLst>
          </p:cNvPr>
          <p:cNvSpPr>
            <a:spLocks noChangeAspect="1"/>
          </p:cNvSpPr>
          <p:nvPr/>
        </p:nvSpPr>
        <p:spPr>
          <a:xfrm>
            <a:off x="874800" y="3727195"/>
            <a:ext cx="216000" cy="216000"/>
          </a:xfrm>
          <a:prstGeom prst="rect">
            <a:avLst/>
          </a:prstGeom>
          <a:solidFill>
            <a:srgbClr val="0E9A6C"/>
          </a:solidFill>
          <a:ln>
            <a:solidFill>
              <a:srgbClr val="0E9A6C"/>
            </a:solidFill>
          </a:ln>
          <a:effectLst>
            <a:outerShdw blurRad="40000" dist="38100" dir="3600000" rotWithShape="0">
              <a:srgbClr val="000000">
                <a:alpha val="4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65F968-9EC8-4F30-8B29-F2456F5F2D2E}"/>
              </a:ext>
            </a:extLst>
          </p:cNvPr>
          <p:cNvSpPr txBox="1"/>
          <p:nvPr/>
        </p:nvSpPr>
        <p:spPr>
          <a:xfrm>
            <a:off x="1096956" y="292296"/>
            <a:ext cx="6867174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2588">
              <a:tabLst>
                <a:tab pos="1249363" algn="l"/>
              </a:tabLst>
            </a:pP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Modul 2  </a:t>
            </a:r>
            <a:r>
              <a:rPr lang="cs-CZ" sz="12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  <a:sym typeface="Wingdings" panose="05000000000000000000" pitchFamily="2" charset="2"/>
              </a:rPr>
              <a:t>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 Bádání 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4  </a:t>
            </a:r>
            <a:r>
              <a:rPr lang="cs-CZ" sz="12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  <a:sym typeface="Wingdings" panose="05000000000000000000" pitchFamily="2" charset="2"/>
              </a:rPr>
              <a:t>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 Aktivita 2.4.3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  <a:cs typeface="Century Gothic"/>
            </a:endParaRPr>
          </a:p>
          <a:p>
            <a:pPr algn="ctr" defTabSz="393700">
              <a:lnSpc>
                <a:spcPts val="3200"/>
              </a:lnSpc>
              <a:tabLst>
                <a:tab pos="1249363" algn="l"/>
              </a:tabLst>
            </a:pPr>
            <a:r>
              <a:rPr lang="cs-CZ" sz="2200" b="1" dirty="0">
                <a:solidFill>
                  <a:srgbClr val="0C3B6A"/>
                </a:solidFill>
                <a:latin typeface="Calibri" panose="020F0502020204030204" pitchFamily="34" charset="0"/>
              </a:rPr>
              <a:t>[Rozšíření] </a:t>
            </a:r>
            <a:r>
              <a:rPr lang="cs-CZ" sz="2800" b="1" dirty="0">
                <a:solidFill>
                  <a:srgbClr val="0C3B6A"/>
                </a:solidFill>
                <a:latin typeface="Calibri" panose="020F0502020204030204" pitchFamily="34" charset="0"/>
              </a:rPr>
              <a:t>Bydlíme u lesa</a:t>
            </a:r>
            <a:endParaRPr lang="cs-CZ" sz="2000" b="1" dirty="0">
              <a:solidFill>
                <a:srgbClr val="0C3B6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066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08010B9-6938-4601-A20D-4842F7C4C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479" y="356116"/>
            <a:ext cx="764381" cy="5500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000" y="1166400"/>
            <a:ext cx="8481600" cy="5313600"/>
          </a:xfrm>
          <a:prstGeom prst="rect">
            <a:avLst/>
          </a:prstGeom>
          <a:solidFill>
            <a:srgbClr val="D7DDD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144000" rIns="144000" bIns="144000" rtlCol="0">
            <a:noAutofit/>
          </a:bodyPr>
          <a:lstStyle/>
          <a:p>
            <a:pPr marL="720000"/>
            <a:r>
              <a:rPr lang="cs-CZ" sz="2200" dirty="0">
                <a:latin typeface="+mj-lt"/>
                <a:cs typeface="Arial"/>
              </a:rPr>
              <a:t>Vytvoř nový blok </a:t>
            </a:r>
            <a:r>
              <a:rPr lang="cs-CZ" sz="2200" b="1" dirty="0">
                <a:solidFill>
                  <a:srgbClr val="FA1D31"/>
                </a:solidFill>
              </a:rPr>
              <a:t>domek</a:t>
            </a:r>
            <a:r>
              <a:rPr lang="cs-CZ" sz="2200" dirty="0">
                <a:latin typeface="+mj-lt"/>
                <a:cs typeface="Arial"/>
              </a:rPr>
              <a:t> tak, jako předtím. V jeho definici použij náhodnou barvu a náhodnou tloušťku pera.</a:t>
            </a:r>
            <a:endParaRPr lang="cs-CZ" sz="2200" i="1" dirty="0">
              <a:latin typeface="+mj-lt"/>
              <a:cs typeface="Arial"/>
            </a:endParaRPr>
          </a:p>
          <a:p>
            <a:pPr marL="720000"/>
            <a:endParaRPr lang="cs-CZ" i="1" dirty="0">
              <a:latin typeface="+mj-lt"/>
              <a:cs typeface="Arial"/>
            </a:endParaRPr>
          </a:p>
          <a:p>
            <a:pPr marL="720000">
              <a:spcAft>
                <a:spcPts val="600"/>
              </a:spcAft>
            </a:pPr>
            <a:r>
              <a:rPr lang="cs-CZ" sz="2200" dirty="0">
                <a:latin typeface="+mj-lt"/>
                <a:cs typeface="Arial"/>
              </a:rPr>
              <a:t>Použij svůj nový blok pro nakreslení několika různobarevných domečků v horní části zeleného pruhu.</a:t>
            </a:r>
          </a:p>
          <a:p>
            <a:pPr marL="720000"/>
            <a:endParaRPr lang="sk-SK" sz="2200" dirty="0">
              <a:latin typeface="+mj-lt"/>
              <a:cs typeface="Arial"/>
            </a:endParaRPr>
          </a:p>
          <a:p>
            <a:pPr marL="720000"/>
            <a:endParaRPr lang="sk-SK" sz="2200" dirty="0">
              <a:latin typeface="+mj-lt"/>
              <a:cs typeface="Arial"/>
            </a:endParaRPr>
          </a:p>
          <a:p>
            <a:pPr marL="720000"/>
            <a:endParaRPr lang="sk-SK" sz="2200" dirty="0">
              <a:latin typeface="+mj-lt"/>
              <a:cs typeface="Arial"/>
            </a:endParaRPr>
          </a:p>
          <a:p>
            <a:pPr marL="720000"/>
            <a:endParaRPr lang="sk-SK" sz="2200" dirty="0">
              <a:latin typeface="+mj-lt"/>
              <a:cs typeface="Arial"/>
            </a:endParaRPr>
          </a:p>
          <a:p>
            <a:pPr marL="720000"/>
            <a:endParaRPr lang="sk-SK" sz="2200" dirty="0">
              <a:latin typeface="+mj-lt"/>
              <a:cs typeface="Arial"/>
            </a:endParaRPr>
          </a:p>
          <a:p>
            <a:pPr marL="720000"/>
            <a:endParaRPr lang="sk-SK" sz="2200" dirty="0">
              <a:latin typeface="+mj-lt"/>
              <a:cs typeface="Arial"/>
            </a:endParaRPr>
          </a:p>
          <a:p>
            <a:pPr marL="720000"/>
            <a:endParaRPr lang="sk-SK" sz="2200" dirty="0">
              <a:latin typeface="+mj-lt"/>
              <a:cs typeface="Arial"/>
            </a:endParaRPr>
          </a:p>
          <a:p>
            <a:pPr marL="720000"/>
            <a:endParaRPr lang="sk-SK" dirty="0">
              <a:latin typeface="+mj-lt"/>
              <a:cs typeface="Arial"/>
            </a:endParaRPr>
          </a:p>
          <a:p>
            <a:pPr marL="720000"/>
            <a:r>
              <a:rPr lang="cs-CZ" sz="2200" dirty="0">
                <a:latin typeface="+mj-lt"/>
                <a:cs typeface="Arial"/>
              </a:rPr>
              <a:t>Před domy potom přidej několik náhodných stromů.</a:t>
            </a:r>
          </a:p>
          <a:p>
            <a:pPr marL="720000">
              <a:spcAft>
                <a:spcPts val="600"/>
              </a:spcAft>
            </a:pPr>
            <a:endParaRPr lang="sk-SK" sz="2200" dirty="0">
              <a:latin typeface="+mj-lt"/>
              <a:cs typeface="Arial"/>
            </a:endParaRPr>
          </a:p>
          <a:p>
            <a:pPr marL="720000">
              <a:spcAft>
                <a:spcPts val="600"/>
              </a:spcAft>
            </a:pPr>
            <a:endParaRPr lang="sk-SK" sz="2200" dirty="0">
              <a:latin typeface="+mj-lt"/>
              <a:cs typeface="Arial"/>
            </a:endParaRPr>
          </a:p>
          <a:p>
            <a:pPr marL="720000">
              <a:spcAft>
                <a:spcPts val="600"/>
              </a:spcAft>
            </a:pPr>
            <a:endParaRPr lang="sk-SK" sz="2200" dirty="0">
              <a:latin typeface="+mj-lt"/>
              <a:cs typeface="Arial"/>
            </a:endParaRPr>
          </a:p>
          <a:p>
            <a:pPr marL="720000">
              <a:spcAft>
                <a:spcPts val="600"/>
              </a:spcAft>
            </a:pPr>
            <a:endParaRPr lang="sk-SK" sz="2200" dirty="0">
              <a:latin typeface="+mj-lt"/>
              <a:cs typeface="Arial"/>
            </a:endParaRPr>
          </a:p>
          <a:p>
            <a:pPr marL="720000">
              <a:spcAft>
                <a:spcPts val="600"/>
              </a:spcAft>
            </a:pPr>
            <a:endParaRPr lang="sk-SK" sz="2200" dirty="0">
              <a:latin typeface="+mj-lt"/>
              <a:cs typeface="Arial"/>
            </a:endParaRPr>
          </a:p>
          <a:p>
            <a:pPr marL="720000">
              <a:spcAft>
                <a:spcPts val="600"/>
              </a:spcAft>
            </a:pPr>
            <a:endParaRPr lang="sk-SK" sz="2200" dirty="0">
              <a:latin typeface="+mj-lt"/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699" y="3120404"/>
            <a:ext cx="3130213" cy="2350907"/>
          </a:xfrm>
          <a:prstGeom prst="rect">
            <a:avLst/>
          </a:prstGeom>
        </p:spPr>
      </p:pic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492504" y="6474984"/>
            <a:ext cx="1600200" cy="250717"/>
          </a:xfrm>
        </p:spPr>
        <p:txBody>
          <a:bodyPr/>
          <a:lstStyle/>
          <a:p>
            <a:fld id="{D9076724-0349-49A4-87F6-74FEE3C80CA5}" type="slidenum">
              <a:rPr lang="sk-SK" b="1" smtClean="0"/>
              <a:t>14</a:t>
            </a:fld>
            <a:endParaRPr lang="sk-SK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A5463A-65C2-46EC-9EAE-A3387FD4591D}"/>
              </a:ext>
            </a:extLst>
          </p:cNvPr>
          <p:cNvSpPr>
            <a:spLocks noChangeAspect="1"/>
          </p:cNvSpPr>
          <p:nvPr/>
        </p:nvSpPr>
        <p:spPr>
          <a:xfrm>
            <a:off x="874800" y="1367895"/>
            <a:ext cx="216000" cy="216000"/>
          </a:xfrm>
          <a:prstGeom prst="rect">
            <a:avLst/>
          </a:prstGeom>
          <a:solidFill>
            <a:srgbClr val="0E9A6C"/>
          </a:solidFill>
          <a:ln>
            <a:solidFill>
              <a:srgbClr val="0E9A6C"/>
            </a:solidFill>
          </a:ln>
          <a:effectLst>
            <a:outerShdw blurRad="40000" dist="38100" dir="3600000" rotWithShape="0">
              <a:srgbClr val="000000">
                <a:alpha val="4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F92A7D9-9FE7-45E8-8794-F04A601DF1C7}"/>
              </a:ext>
            </a:extLst>
          </p:cNvPr>
          <p:cNvSpPr>
            <a:spLocks noChangeAspect="1"/>
          </p:cNvSpPr>
          <p:nvPr/>
        </p:nvSpPr>
        <p:spPr>
          <a:xfrm>
            <a:off x="874800" y="2331102"/>
            <a:ext cx="216000" cy="216000"/>
          </a:xfrm>
          <a:prstGeom prst="rect">
            <a:avLst/>
          </a:prstGeom>
          <a:solidFill>
            <a:srgbClr val="0E9A6C"/>
          </a:solidFill>
          <a:ln>
            <a:solidFill>
              <a:srgbClr val="0E9A6C"/>
            </a:solidFill>
          </a:ln>
          <a:effectLst>
            <a:outerShdw blurRad="40000" dist="38100" dir="3600000" rotWithShape="0">
              <a:srgbClr val="000000">
                <a:alpha val="4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97DE0E-042A-46E1-8194-37F363FD20AE}"/>
              </a:ext>
            </a:extLst>
          </p:cNvPr>
          <p:cNvSpPr>
            <a:spLocks noChangeAspect="1"/>
          </p:cNvSpPr>
          <p:nvPr/>
        </p:nvSpPr>
        <p:spPr>
          <a:xfrm>
            <a:off x="874800" y="5688579"/>
            <a:ext cx="216000" cy="216000"/>
          </a:xfrm>
          <a:prstGeom prst="rect">
            <a:avLst/>
          </a:prstGeom>
          <a:solidFill>
            <a:srgbClr val="0E9A6C"/>
          </a:solidFill>
          <a:ln>
            <a:solidFill>
              <a:srgbClr val="0E9A6C"/>
            </a:solidFill>
          </a:ln>
          <a:effectLst>
            <a:outerShdw blurRad="40000" dist="38100" dir="3600000" rotWithShape="0">
              <a:srgbClr val="000000">
                <a:alpha val="4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B35028-4437-4B21-B3F0-579031EBE8B1}"/>
              </a:ext>
            </a:extLst>
          </p:cNvPr>
          <p:cNvSpPr txBox="1"/>
          <p:nvPr/>
        </p:nvSpPr>
        <p:spPr>
          <a:xfrm>
            <a:off x="1096956" y="292296"/>
            <a:ext cx="6867174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2588">
              <a:tabLst>
                <a:tab pos="1249363" algn="l"/>
              </a:tabLst>
            </a:pP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Modul 2  </a:t>
            </a:r>
            <a:r>
              <a:rPr lang="cs-CZ" sz="12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  <a:sym typeface="Wingdings" panose="05000000000000000000" pitchFamily="2" charset="2"/>
              </a:rPr>
              <a:t>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 Bádání 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4  </a:t>
            </a:r>
            <a:r>
              <a:rPr lang="cs-CZ" sz="12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  <a:sym typeface="Wingdings" panose="05000000000000000000" pitchFamily="2" charset="2"/>
              </a:rPr>
              <a:t>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 Aktivita 2.4.3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  <a:cs typeface="Century Gothic"/>
            </a:endParaRPr>
          </a:p>
          <a:p>
            <a:pPr algn="ctr" defTabSz="393700">
              <a:lnSpc>
                <a:spcPts val="3200"/>
              </a:lnSpc>
              <a:tabLst>
                <a:tab pos="1249363" algn="l"/>
              </a:tabLst>
            </a:pPr>
            <a:r>
              <a:rPr lang="cs-CZ" sz="2200" b="1" dirty="0">
                <a:solidFill>
                  <a:srgbClr val="0C3B6A"/>
                </a:solidFill>
                <a:latin typeface="Calibri" panose="020F0502020204030204" pitchFamily="34" charset="0"/>
              </a:rPr>
              <a:t>[Rozšíření] </a:t>
            </a:r>
            <a:r>
              <a:rPr lang="cs-CZ" sz="2800" b="1" dirty="0">
                <a:solidFill>
                  <a:srgbClr val="0C3B6A"/>
                </a:solidFill>
                <a:latin typeface="Calibri" panose="020F0502020204030204" pitchFamily="34" charset="0"/>
              </a:rPr>
              <a:t>Bydlíme u lesa</a:t>
            </a:r>
            <a:endParaRPr lang="cs-CZ" sz="2000" b="1" dirty="0">
              <a:solidFill>
                <a:srgbClr val="0C3B6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0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101915F-CD81-4EA0-9C4B-C31B65C46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479" y="356116"/>
            <a:ext cx="764381" cy="5500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000" y="1166400"/>
            <a:ext cx="8481600" cy="5313600"/>
          </a:xfrm>
          <a:prstGeom prst="rect">
            <a:avLst/>
          </a:prstGeom>
          <a:solidFill>
            <a:srgbClr val="D7DDD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144000" rIns="144000" bIns="144000" rtlCol="0">
            <a:noAutofit/>
          </a:bodyPr>
          <a:lstStyle/>
          <a:p>
            <a:pPr marL="720000">
              <a:spcAft>
                <a:spcPts val="600"/>
              </a:spcAft>
            </a:pPr>
            <a:endParaRPr lang="sk-SK" sz="2200" b="1" dirty="0">
              <a:latin typeface="+mj-lt"/>
              <a:cs typeface="Arial"/>
            </a:endParaRPr>
          </a:p>
          <a:p>
            <a:pPr marL="720000">
              <a:spcAft>
                <a:spcPts val="600"/>
              </a:spcAft>
            </a:pPr>
            <a:r>
              <a:rPr lang="cs-CZ" sz="2200" dirty="0">
                <a:latin typeface="+mj-lt"/>
                <a:cs typeface="Arial"/>
              </a:rPr>
              <a:t>Vytvoř kopii scénáře pro kreslení stromů a uprav ho:</a:t>
            </a:r>
            <a:br>
              <a:rPr lang="cs-CZ" sz="2200" dirty="0">
                <a:latin typeface="+mj-lt"/>
                <a:cs typeface="Arial"/>
              </a:rPr>
            </a:br>
            <a:r>
              <a:rPr lang="cs-CZ" sz="2200" dirty="0">
                <a:latin typeface="+mj-lt"/>
                <a:cs typeface="Arial"/>
              </a:rPr>
              <a:t>změň vstupní hodnoty bloků </a:t>
            </a:r>
            <a:r>
              <a:rPr lang="cs-CZ" sz="2200" b="1" dirty="0">
                <a:solidFill>
                  <a:srgbClr val="007C3D"/>
                </a:solidFill>
              </a:rPr>
              <a:t>nastav tloušťku pera</a:t>
            </a:r>
            <a:r>
              <a:rPr lang="cs-CZ" sz="2200" dirty="0">
                <a:latin typeface="+mj-lt"/>
                <a:cs typeface="Arial"/>
              </a:rPr>
              <a:t>, </a:t>
            </a:r>
            <a:r>
              <a:rPr lang="cs-CZ" sz="2200" b="1" dirty="0">
                <a:solidFill>
                  <a:srgbClr val="007C3D"/>
                </a:solidFill>
              </a:rPr>
              <a:t>nastav barvu pera</a:t>
            </a:r>
            <a:r>
              <a:rPr lang="cs-CZ" sz="2200" dirty="0">
                <a:latin typeface="+mj-lt"/>
                <a:cs typeface="Arial"/>
              </a:rPr>
              <a:t> a </a:t>
            </a:r>
            <a:r>
              <a:rPr lang="cs-CZ" sz="2200" b="1" dirty="0">
                <a:solidFill>
                  <a:srgbClr val="2D5FEF"/>
                </a:solidFill>
              </a:rPr>
              <a:t>dopředu o _ kroků</a:t>
            </a:r>
            <a:r>
              <a:rPr lang="cs-CZ" sz="2200" dirty="0">
                <a:latin typeface="+mj-lt"/>
                <a:cs typeface="Arial"/>
              </a:rPr>
              <a:t> tak, aby scénář kreslil malý hříbek.</a:t>
            </a:r>
          </a:p>
          <a:p>
            <a:pPr marL="720000">
              <a:spcAft>
                <a:spcPts val="600"/>
              </a:spcAft>
            </a:pPr>
            <a:endParaRPr lang="sk-SK" sz="2200" dirty="0">
              <a:latin typeface="+mj-lt"/>
              <a:cs typeface="Arial"/>
            </a:endParaRPr>
          </a:p>
          <a:p>
            <a:pPr marL="720000">
              <a:spcAft>
                <a:spcPts val="600"/>
              </a:spcAft>
            </a:pPr>
            <a:endParaRPr lang="sk-SK" sz="2200" dirty="0">
              <a:latin typeface="+mj-lt"/>
              <a:cs typeface="Arial"/>
            </a:endParaRPr>
          </a:p>
          <a:p>
            <a:pPr marL="720000">
              <a:spcAft>
                <a:spcPts val="600"/>
              </a:spcAft>
            </a:pPr>
            <a:endParaRPr lang="sk-SK" sz="2200" dirty="0">
              <a:latin typeface="+mj-lt"/>
              <a:cs typeface="Arial"/>
            </a:endParaRPr>
          </a:p>
          <a:p>
            <a:pPr marL="720000">
              <a:spcAft>
                <a:spcPts val="600"/>
              </a:spcAft>
            </a:pPr>
            <a:endParaRPr lang="sk-SK" sz="2200" dirty="0">
              <a:latin typeface="+mj-lt"/>
              <a:cs typeface="Arial"/>
            </a:endParaRPr>
          </a:p>
          <a:p>
            <a:pPr marL="720000">
              <a:spcAft>
                <a:spcPts val="600"/>
              </a:spcAft>
            </a:pPr>
            <a:r>
              <a:rPr lang="cs-CZ" sz="2200" dirty="0">
                <a:latin typeface="+mj-lt"/>
                <a:cs typeface="Arial"/>
              </a:rPr>
              <a:t>Dole před stromy přidej</a:t>
            </a:r>
            <a:br>
              <a:rPr lang="cs-CZ" sz="2200" dirty="0">
                <a:latin typeface="+mj-lt"/>
                <a:cs typeface="Arial"/>
              </a:rPr>
            </a:br>
            <a:r>
              <a:rPr lang="cs-CZ" sz="2200" dirty="0">
                <a:latin typeface="+mj-lt"/>
                <a:cs typeface="Arial"/>
              </a:rPr>
              <a:t>několik náhodně </a:t>
            </a:r>
            <a:r>
              <a:rPr lang="cs-CZ" sz="2200" dirty="0" err="1">
                <a:latin typeface="+mj-lt"/>
                <a:cs typeface="Arial"/>
              </a:rPr>
              <a:t>umístě</a:t>
            </a:r>
            <a:r>
              <a:rPr lang="cs-CZ" sz="2200" dirty="0">
                <a:latin typeface="+mj-lt"/>
                <a:cs typeface="Arial"/>
              </a:rPr>
              <a:t>-</a:t>
            </a:r>
            <a:br>
              <a:rPr lang="cs-CZ" sz="2200" dirty="0">
                <a:latin typeface="+mj-lt"/>
                <a:cs typeface="Arial"/>
              </a:rPr>
            </a:br>
            <a:r>
              <a:rPr lang="cs-CZ" sz="2200" dirty="0" err="1">
                <a:cs typeface="Arial"/>
              </a:rPr>
              <a:t>ných</a:t>
            </a:r>
            <a:r>
              <a:rPr lang="cs-CZ" sz="2200" dirty="0">
                <a:cs typeface="Arial"/>
              </a:rPr>
              <a:t> </a:t>
            </a:r>
            <a:r>
              <a:rPr lang="cs-CZ" sz="2200" dirty="0">
                <a:latin typeface="+mj-lt"/>
                <a:cs typeface="Arial"/>
              </a:rPr>
              <a:t>hříbků. </a:t>
            </a:r>
          </a:p>
          <a:p>
            <a:pPr marL="720000">
              <a:spcAft>
                <a:spcPts val="600"/>
              </a:spcAft>
            </a:pPr>
            <a:endParaRPr lang="sk-SK" sz="2200" dirty="0">
              <a:latin typeface="+mj-lt"/>
              <a:cs typeface="Arial"/>
            </a:endParaRPr>
          </a:p>
          <a:p>
            <a:pPr marL="720000">
              <a:spcAft>
                <a:spcPts val="600"/>
              </a:spcAft>
            </a:pPr>
            <a:endParaRPr lang="sk-SK" sz="2200" dirty="0">
              <a:latin typeface="+mj-lt"/>
              <a:cs typeface="Arial"/>
            </a:endParaRPr>
          </a:p>
          <a:p>
            <a:pPr marL="720000">
              <a:spcAft>
                <a:spcPts val="600"/>
              </a:spcAft>
            </a:pPr>
            <a:endParaRPr lang="sk-SK" sz="2200" dirty="0">
              <a:latin typeface="+mj-lt"/>
              <a:cs typeface="Arial"/>
            </a:endParaRPr>
          </a:p>
          <a:p>
            <a:pPr marL="720000">
              <a:spcAft>
                <a:spcPts val="600"/>
              </a:spcAft>
            </a:pPr>
            <a:endParaRPr lang="sk-SK" sz="2200" dirty="0">
              <a:latin typeface="+mj-lt"/>
              <a:cs typeface="Arial"/>
            </a:endParaRPr>
          </a:p>
          <a:p>
            <a:pPr marL="720000">
              <a:spcAft>
                <a:spcPts val="600"/>
              </a:spcAft>
            </a:pPr>
            <a:endParaRPr lang="sk-SK" sz="2200" dirty="0">
              <a:latin typeface="+mj-lt"/>
              <a:cs typeface="Arial"/>
            </a:endParaRPr>
          </a:p>
          <a:p>
            <a:pPr marL="720000">
              <a:spcAft>
                <a:spcPts val="600"/>
              </a:spcAft>
            </a:pPr>
            <a:endParaRPr lang="sk-SK" sz="2200" dirty="0">
              <a:latin typeface="+mj-lt"/>
              <a:cs typeface="Arial"/>
            </a:endParaRPr>
          </a:p>
          <a:p>
            <a:pPr marL="720000">
              <a:spcAft>
                <a:spcPts val="600"/>
              </a:spcAft>
            </a:pPr>
            <a:endParaRPr lang="sk-SK" sz="2200" dirty="0">
              <a:latin typeface="+mj-lt"/>
              <a:cs typeface="Arial"/>
            </a:endParaRPr>
          </a:p>
          <a:p>
            <a:pPr marL="720000">
              <a:spcAft>
                <a:spcPts val="600"/>
              </a:spcAft>
            </a:pPr>
            <a:endParaRPr lang="sk-SK" sz="2200" dirty="0">
              <a:latin typeface="+mj-lt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975" y="3448416"/>
            <a:ext cx="3435350" cy="2580076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492504" y="6474984"/>
            <a:ext cx="1600200" cy="250717"/>
          </a:xfrm>
        </p:spPr>
        <p:txBody>
          <a:bodyPr/>
          <a:lstStyle/>
          <a:p>
            <a:fld id="{D9076724-0349-49A4-87F6-74FEE3C80CA5}" type="slidenum">
              <a:rPr lang="sk-SK" b="1" smtClean="0"/>
              <a:t>15</a:t>
            </a:fld>
            <a:endParaRPr lang="sk-SK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281EAC-E14C-413E-A9CA-F0157FE13570}"/>
              </a:ext>
            </a:extLst>
          </p:cNvPr>
          <p:cNvSpPr>
            <a:spLocks noChangeAspect="1"/>
          </p:cNvSpPr>
          <p:nvPr/>
        </p:nvSpPr>
        <p:spPr>
          <a:xfrm>
            <a:off x="874800" y="1773473"/>
            <a:ext cx="216000" cy="216000"/>
          </a:xfrm>
          <a:prstGeom prst="rect">
            <a:avLst/>
          </a:prstGeom>
          <a:solidFill>
            <a:srgbClr val="0E9A6C"/>
          </a:solidFill>
          <a:ln>
            <a:solidFill>
              <a:srgbClr val="0E9A6C"/>
            </a:solidFill>
          </a:ln>
          <a:effectLst>
            <a:outerShdw blurRad="40000" dist="38100" dir="3600000" rotWithShape="0">
              <a:srgbClr val="000000">
                <a:alpha val="4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F2558F-3AFC-4B95-97A7-A7B3A00FA82C}"/>
              </a:ext>
            </a:extLst>
          </p:cNvPr>
          <p:cNvSpPr>
            <a:spLocks noChangeAspect="1"/>
          </p:cNvSpPr>
          <p:nvPr/>
        </p:nvSpPr>
        <p:spPr>
          <a:xfrm>
            <a:off x="874800" y="4506491"/>
            <a:ext cx="216000" cy="216000"/>
          </a:xfrm>
          <a:prstGeom prst="rect">
            <a:avLst/>
          </a:prstGeom>
          <a:solidFill>
            <a:srgbClr val="0E9A6C"/>
          </a:solidFill>
          <a:ln>
            <a:solidFill>
              <a:srgbClr val="0E9A6C"/>
            </a:solidFill>
          </a:ln>
          <a:effectLst>
            <a:outerShdw blurRad="40000" dist="38100" dir="3600000" rotWithShape="0">
              <a:srgbClr val="000000">
                <a:alpha val="4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A3E353-0094-4D4E-BB26-8A69F09F828B}"/>
              </a:ext>
            </a:extLst>
          </p:cNvPr>
          <p:cNvSpPr txBox="1"/>
          <p:nvPr/>
        </p:nvSpPr>
        <p:spPr>
          <a:xfrm>
            <a:off x="1096956" y="292296"/>
            <a:ext cx="6867174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2588">
              <a:tabLst>
                <a:tab pos="1249363" algn="l"/>
              </a:tabLst>
            </a:pP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Modul 2  </a:t>
            </a:r>
            <a:r>
              <a:rPr lang="cs-CZ" sz="12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  <a:sym typeface="Wingdings" panose="05000000000000000000" pitchFamily="2" charset="2"/>
              </a:rPr>
              <a:t>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 Bádání 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4  </a:t>
            </a:r>
            <a:r>
              <a:rPr lang="cs-CZ" sz="12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  <a:sym typeface="Wingdings" panose="05000000000000000000" pitchFamily="2" charset="2"/>
              </a:rPr>
              <a:t>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 Aktivita 2.4.3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  <a:cs typeface="Century Gothic"/>
            </a:endParaRPr>
          </a:p>
          <a:p>
            <a:pPr algn="ctr" defTabSz="393700">
              <a:lnSpc>
                <a:spcPts val="3200"/>
              </a:lnSpc>
              <a:tabLst>
                <a:tab pos="1249363" algn="l"/>
              </a:tabLst>
            </a:pPr>
            <a:r>
              <a:rPr lang="cs-CZ" sz="2200" b="1" dirty="0">
                <a:solidFill>
                  <a:srgbClr val="0C3B6A"/>
                </a:solidFill>
                <a:latin typeface="Calibri" panose="020F0502020204030204" pitchFamily="34" charset="0"/>
              </a:rPr>
              <a:t>[Rozšíření] </a:t>
            </a:r>
            <a:r>
              <a:rPr lang="cs-CZ" sz="2800" b="1" dirty="0">
                <a:solidFill>
                  <a:srgbClr val="0C3B6A"/>
                </a:solidFill>
                <a:latin typeface="Calibri" panose="020F0502020204030204" pitchFamily="34" charset="0"/>
              </a:rPr>
              <a:t>Bydlíme u lesa</a:t>
            </a:r>
            <a:endParaRPr lang="cs-CZ" sz="2000" b="1" dirty="0">
              <a:solidFill>
                <a:srgbClr val="0C3B6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257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2D0C581-1FF2-4E26-9123-4DD5D208D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479" y="356116"/>
            <a:ext cx="764381" cy="5500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000" y="1166400"/>
            <a:ext cx="8481600" cy="5313600"/>
          </a:xfrm>
          <a:prstGeom prst="rect">
            <a:avLst/>
          </a:prstGeom>
          <a:solidFill>
            <a:srgbClr val="D7DDDF"/>
          </a:solidFill>
          <a:ln w="2540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144000" rIns="144000" bIns="144000" rtlCol="0">
            <a:noAutofit/>
          </a:bodyPr>
          <a:lstStyle/>
          <a:p>
            <a:pPr marL="108000">
              <a:spcAft>
                <a:spcPts val="600"/>
              </a:spcAft>
            </a:pPr>
            <a:r>
              <a:rPr lang="sk-SK" sz="2800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Diskutujeme</a:t>
            </a:r>
          </a:p>
          <a:p>
            <a:pPr>
              <a:spcAft>
                <a:spcPts val="600"/>
              </a:spcAft>
            </a:pPr>
            <a:endParaRPr lang="cs-CZ" sz="2200" dirty="0">
              <a:latin typeface="+mj-lt"/>
              <a:cs typeface="Arial"/>
            </a:endParaRPr>
          </a:p>
          <a:p>
            <a:pPr marL="720000">
              <a:spcAft>
                <a:spcPts val="1200"/>
              </a:spcAft>
              <a:buClr>
                <a:schemeClr val="accent1"/>
              </a:buClr>
            </a:pPr>
            <a:r>
              <a:rPr lang="cs-CZ" sz="2200" dirty="0">
                <a:latin typeface="+mj-lt"/>
                <a:cs typeface="Arial"/>
              </a:rPr>
              <a:t>Jakou strategii jste použili u kreslení </a:t>
            </a:r>
            <a:r>
              <a:rPr lang="cs-CZ" sz="2200" dirty="0">
                <a:solidFill>
                  <a:schemeClr val="tx1"/>
                </a:solidFill>
              </a:rPr>
              <a:t>domku</a:t>
            </a:r>
            <a:r>
              <a:rPr lang="cs-CZ" sz="2200" dirty="0">
                <a:latin typeface="+mj-lt"/>
                <a:cs typeface="Arial"/>
              </a:rPr>
              <a:t>? Použili jste taky náhodnou barvu pera? </a:t>
            </a:r>
          </a:p>
          <a:p>
            <a:pPr marL="720000">
              <a:spcAft>
                <a:spcPts val="3000"/>
              </a:spcAft>
              <a:buClr>
                <a:schemeClr val="accent1"/>
              </a:buClr>
            </a:pPr>
            <a:r>
              <a:rPr lang="cs-CZ" sz="2200" dirty="0">
                <a:cs typeface="Arial"/>
              </a:rPr>
              <a:t>Kdo vytvořil scénář, který využívá vlastní bloky </a:t>
            </a:r>
            <a:r>
              <a:rPr lang="cs-CZ" sz="2200" b="1" dirty="0">
                <a:solidFill>
                  <a:srgbClr val="FA1D31"/>
                </a:solidFill>
              </a:rPr>
              <a:t>domek</a:t>
            </a:r>
            <a:r>
              <a:rPr lang="cs-CZ" sz="2200" dirty="0">
                <a:cs typeface="Arial"/>
              </a:rPr>
              <a:t>, </a:t>
            </a:r>
            <a:r>
              <a:rPr lang="cs-CZ" sz="2200" b="1" dirty="0">
                <a:solidFill>
                  <a:srgbClr val="FA1D31"/>
                </a:solidFill>
              </a:rPr>
              <a:t>hvězda</a:t>
            </a:r>
            <a:r>
              <a:rPr lang="cs-CZ" sz="2200" dirty="0">
                <a:cs typeface="Arial"/>
              </a:rPr>
              <a:t>, </a:t>
            </a:r>
            <a:r>
              <a:rPr lang="cs-CZ" sz="2200" b="1" dirty="0">
                <a:solidFill>
                  <a:srgbClr val="FA1D31"/>
                </a:solidFill>
              </a:rPr>
              <a:t>strom</a:t>
            </a:r>
            <a:r>
              <a:rPr lang="cs-CZ" sz="2200" dirty="0">
                <a:cs typeface="Arial"/>
              </a:rPr>
              <a:t> a </a:t>
            </a:r>
            <a:r>
              <a:rPr lang="cs-CZ" sz="2200" b="1" dirty="0">
                <a:solidFill>
                  <a:srgbClr val="FA1D31"/>
                </a:solidFill>
              </a:rPr>
              <a:t>hříbek</a:t>
            </a:r>
            <a:r>
              <a:rPr lang="cs-CZ" sz="2200" dirty="0">
                <a:cs typeface="Arial"/>
              </a:rPr>
              <a:t>, aby celou krajinku nakreslil jediným kliknutím?</a:t>
            </a:r>
          </a:p>
          <a:p>
            <a:pPr marL="720000">
              <a:spcAft>
                <a:spcPts val="1800"/>
              </a:spcAft>
              <a:buClr>
                <a:srgbClr val="C50004"/>
              </a:buClr>
            </a:pPr>
            <a:r>
              <a:rPr lang="cs-CZ" sz="2200" dirty="0">
                <a:cs typeface="Arial"/>
              </a:rPr>
              <a:t>Jak jste zabezpečili, že pan </a:t>
            </a:r>
            <a:r>
              <a:rPr lang="cs-CZ" sz="2200" b="1" dirty="0">
                <a:cs typeface="Arial"/>
              </a:rPr>
              <a:t>Brouk</a:t>
            </a:r>
            <a:r>
              <a:rPr lang="cs-CZ" sz="2200" dirty="0">
                <a:cs typeface="Arial"/>
              </a:rPr>
              <a:t> nakreslil hvězdy pouze na obloze, a ne jinde? Které hodnoty jste museli upravit a jak?</a:t>
            </a:r>
          </a:p>
          <a:p>
            <a:pPr>
              <a:spcAft>
                <a:spcPts val="2400"/>
              </a:spcAft>
              <a:buClr>
                <a:schemeClr val="accent1"/>
              </a:buClr>
            </a:pPr>
            <a:endParaRPr lang="sk-SK" sz="2200" dirty="0">
              <a:latin typeface="+mj-lt"/>
              <a:cs typeface="Arial"/>
            </a:endParaRPr>
          </a:p>
          <a:p>
            <a:pPr>
              <a:spcAft>
                <a:spcPts val="2400"/>
              </a:spcAft>
              <a:buClr>
                <a:schemeClr val="accent1"/>
              </a:buClr>
            </a:pPr>
            <a:endParaRPr lang="sk-SK" sz="2200" dirty="0">
              <a:latin typeface="+mj-lt"/>
              <a:cs typeface="Arial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492504" y="6474984"/>
            <a:ext cx="1600200" cy="250717"/>
          </a:xfrm>
        </p:spPr>
        <p:txBody>
          <a:bodyPr/>
          <a:lstStyle/>
          <a:p>
            <a:fld id="{D9076724-0349-49A4-87F6-74FEE3C80CA5}" type="slidenum">
              <a:rPr lang="sk-SK" b="1" smtClean="0"/>
              <a:t>16</a:t>
            </a:fld>
            <a:endParaRPr lang="sk-SK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68E3A40-902E-45A6-9ACB-3B1C03134783}"/>
              </a:ext>
            </a:extLst>
          </p:cNvPr>
          <p:cNvSpPr/>
          <p:nvPr/>
        </p:nvSpPr>
        <p:spPr>
          <a:xfrm>
            <a:off x="875098" y="2291838"/>
            <a:ext cx="210816" cy="205630"/>
          </a:xfrm>
          <a:prstGeom prst="ellipse">
            <a:avLst/>
          </a:prstGeom>
          <a:solidFill>
            <a:srgbClr val="4A6CD4"/>
          </a:solidFill>
          <a:ln w="34925">
            <a:solidFill>
              <a:srgbClr val="4A6CD4"/>
            </a:solidFill>
          </a:ln>
          <a:effectLst>
            <a:outerShdw blurRad="40000" dist="38100" dir="3600000" rotWithShape="0">
              <a:srgbClr val="000000">
                <a:alpha val="4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F64AD2-43C8-4F64-B57E-C9440CBC5D4F}"/>
              </a:ext>
            </a:extLst>
          </p:cNvPr>
          <p:cNvSpPr/>
          <p:nvPr/>
        </p:nvSpPr>
        <p:spPr>
          <a:xfrm>
            <a:off x="875098" y="3123257"/>
            <a:ext cx="210816" cy="205630"/>
          </a:xfrm>
          <a:prstGeom prst="ellipse">
            <a:avLst/>
          </a:prstGeom>
          <a:solidFill>
            <a:srgbClr val="4A6CD4"/>
          </a:solidFill>
          <a:ln w="34925">
            <a:solidFill>
              <a:srgbClr val="4A6CD4"/>
            </a:solidFill>
          </a:ln>
          <a:effectLst>
            <a:outerShdw blurRad="40000" dist="38100" dir="3600000" rotWithShape="0">
              <a:srgbClr val="000000">
                <a:alpha val="4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1402778-6F94-4D68-9AB1-36A54E0EB96C}"/>
              </a:ext>
            </a:extLst>
          </p:cNvPr>
          <p:cNvSpPr/>
          <p:nvPr/>
        </p:nvSpPr>
        <p:spPr>
          <a:xfrm>
            <a:off x="874800" y="4165715"/>
            <a:ext cx="210816" cy="205630"/>
          </a:xfrm>
          <a:prstGeom prst="ellipse">
            <a:avLst/>
          </a:prstGeom>
          <a:solidFill>
            <a:srgbClr val="C00000"/>
          </a:solidFill>
          <a:ln w="34925">
            <a:solidFill>
              <a:srgbClr val="C00000"/>
            </a:solidFill>
          </a:ln>
          <a:effectLst>
            <a:outerShdw blurRad="40000" dist="38100" dir="3600000" rotWithShape="0">
              <a:srgbClr val="000000">
                <a:alpha val="4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BEDF13-5DE4-418A-9D44-013FE8595488}"/>
              </a:ext>
            </a:extLst>
          </p:cNvPr>
          <p:cNvSpPr txBox="1"/>
          <p:nvPr/>
        </p:nvSpPr>
        <p:spPr>
          <a:xfrm>
            <a:off x="1096956" y="292296"/>
            <a:ext cx="6867174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2588">
              <a:tabLst>
                <a:tab pos="1249363" algn="l"/>
              </a:tabLst>
            </a:pP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Modul 2  </a:t>
            </a:r>
            <a:r>
              <a:rPr lang="cs-CZ" sz="12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  <a:sym typeface="Wingdings" panose="05000000000000000000" pitchFamily="2" charset="2"/>
              </a:rPr>
              <a:t>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 Bádání 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4  </a:t>
            </a:r>
            <a:r>
              <a:rPr lang="cs-CZ" sz="12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  <a:sym typeface="Wingdings" panose="05000000000000000000" pitchFamily="2" charset="2"/>
              </a:rPr>
              <a:t>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 Aktivita 2.4.3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  <a:cs typeface="Century Gothic"/>
            </a:endParaRPr>
          </a:p>
          <a:p>
            <a:pPr algn="ctr" defTabSz="393700">
              <a:lnSpc>
                <a:spcPts val="3200"/>
              </a:lnSpc>
              <a:tabLst>
                <a:tab pos="1249363" algn="l"/>
              </a:tabLst>
            </a:pPr>
            <a:r>
              <a:rPr lang="cs-CZ" sz="2200" b="1" dirty="0">
                <a:solidFill>
                  <a:srgbClr val="0C3B6A"/>
                </a:solidFill>
                <a:latin typeface="Calibri" panose="020F0502020204030204" pitchFamily="34" charset="0"/>
              </a:rPr>
              <a:t>[Rozšíření] </a:t>
            </a:r>
            <a:r>
              <a:rPr lang="cs-CZ" sz="2800" b="1" dirty="0">
                <a:solidFill>
                  <a:srgbClr val="0C3B6A"/>
                </a:solidFill>
                <a:latin typeface="Calibri" panose="020F0502020204030204" pitchFamily="34" charset="0"/>
              </a:rPr>
              <a:t>Bydlíme u lesa</a:t>
            </a:r>
            <a:endParaRPr lang="cs-CZ" sz="2000" b="1" dirty="0">
              <a:solidFill>
                <a:srgbClr val="0C3B6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416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256B1DD-E63F-42E2-A213-3DABB02EC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479" y="356116"/>
            <a:ext cx="764381" cy="5500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000" y="1166400"/>
            <a:ext cx="8481600" cy="5313600"/>
          </a:xfrm>
          <a:prstGeom prst="rect">
            <a:avLst/>
          </a:prstGeom>
          <a:solidFill>
            <a:srgbClr val="D7DDDF"/>
          </a:solidFill>
          <a:ln w="254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144000" bIns="144000" rtlCol="0">
            <a:noAutofit/>
          </a:bodyPr>
          <a:lstStyle/>
          <a:p>
            <a:pPr algn="ctr"/>
            <a:endParaRPr lang="sk-SK" sz="3200" b="1" cap="small" dirty="0">
              <a:latin typeface="Calibri" panose="020F0502020204030204" pitchFamily="34" charset="0"/>
            </a:endParaRPr>
          </a:p>
          <a:p>
            <a:pPr algn="ctr"/>
            <a:endParaRPr lang="sk-SK" sz="3200" b="1" cap="small" dirty="0">
              <a:latin typeface="Calibri" panose="020F0502020204030204" pitchFamily="34" charset="0"/>
            </a:endParaRPr>
          </a:p>
          <a:p>
            <a:pPr algn="ctr">
              <a:spcAft>
                <a:spcPts val="1200"/>
              </a:spcAft>
            </a:pPr>
            <a:endParaRPr lang="sk-SK" sz="3200" b="1" cap="small" dirty="0">
              <a:latin typeface="Calibri" panose="020F0502020204030204" pitchFamily="34" charset="0"/>
            </a:endParaRPr>
          </a:p>
          <a:p>
            <a:pPr algn="ctr">
              <a:spcBef>
                <a:spcPts val="1800"/>
              </a:spcBef>
            </a:pPr>
            <a:r>
              <a:rPr lang="cs-CZ" sz="2800" b="1" cap="small" dirty="0">
                <a:solidFill>
                  <a:srgbClr val="C00000"/>
                </a:solidFill>
                <a:latin typeface="Calibri" panose="020F0502020204030204" pitchFamily="34" charset="0"/>
              </a:rPr>
              <a:t>Aktivita 2.4.3 [Rozšíření]</a:t>
            </a:r>
          </a:p>
          <a:p>
            <a:pPr algn="ctr">
              <a:spcAft>
                <a:spcPts val="1800"/>
              </a:spcAft>
            </a:pPr>
            <a:r>
              <a:rPr lang="cs-CZ" sz="5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Pohoda na pláži</a:t>
            </a:r>
          </a:p>
          <a:p>
            <a:pPr>
              <a:spcBef>
                <a:spcPts val="1200"/>
              </a:spcBef>
            </a:pPr>
            <a:endParaRPr lang="sk-SK" sz="2400" b="1" cap="small" dirty="0"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sk-SK" sz="2400" b="1" cap="small" dirty="0">
              <a:latin typeface="Calibri" panose="020F0502020204030204" pitchFamily="34" charset="0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492504" y="6474984"/>
            <a:ext cx="1600200" cy="250717"/>
          </a:xfrm>
        </p:spPr>
        <p:txBody>
          <a:bodyPr/>
          <a:lstStyle/>
          <a:p>
            <a:fld id="{D9076724-0349-49A4-87F6-74FEE3C80CA5}" type="slidenum">
              <a:rPr lang="sk-SK" b="1" smtClean="0"/>
              <a:t>17</a:t>
            </a:fld>
            <a:endParaRPr lang="sk-SK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36DC00-A5E0-4892-AB29-07914002189E}"/>
              </a:ext>
            </a:extLst>
          </p:cNvPr>
          <p:cNvSpPr txBox="1"/>
          <p:nvPr/>
        </p:nvSpPr>
        <p:spPr>
          <a:xfrm>
            <a:off x="252000" y="396000"/>
            <a:ext cx="647497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2588">
              <a:tabLst>
                <a:tab pos="1249363" algn="l"/>
              </a:tabLst>
            </a:pP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Modul</a:t>
            </a:r>
            <a:r>
              <a:rPr lang="cs-CZ" sz="1600" b="1" cap="small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 2 	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Grafika pana Brouka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  <a:cs typeface="Century Gothic"/>
            </a:endParaRPr>
          </a:p>
          <a:p>
            <a:pPr defTabSz="393700">
              <a:lnSpc>
                <a:spcPts val="1800"/>
              </a:lnSpc>
              <a:tabLst>
                <a:tab pos="1249363" algn="l"/>
              </a:tabLst>
            </a:pPr>
            <a:r>
              <a:rPr lang="cs-CZ" sz="1600" b="1" dirty="0">
                <a:solidFill>
                  <a:srgbClr val="0C3B6A"/>
                </a:solidFill>
                <a:latin typeface="Calibri" panose="020F0502020204030204" pitchFamily="34" charset="0"/>
              </a:rPr>
              <a:t>Bádání </a:t>
            </a:r>
            <a:r>
              <a:rPr lang="en-US" sz="1600" b="1" dirty="0">
                <a:solidFill>
                  <a:srgbClr val="0C3B6A"/>
                </a:solidFill>
                <a:latin typeface="Calibri" panose="020F0502020204030204" pitchFamily="34" charset="0"/>
              </a:rPr>
              <a:t>4</a:t>
            </a:r>
            <a:r>
              <a:rPr lang="cs-CZ" sz="1600" b="1" dirty="0">
                <a:solidFill>
                  <a:srgbClr val="0C3B6A"/>
                </a:solidFill>
                <a:latin typeface="Calibri" panose="020F0502020204030204" pitchFamily="34" charset="0"/>
              </a:rPr>
              <a:t>	Projekty pana Brouka: Přírodní scenérie</a:t>
            </a:r>
            <a:endParaRPr lang="cs-CZ" sz="1600" b="1" cap="small" dirty="0">
              <a:solidFill>
                <a:srgbClr val="0C3B6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213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A037F9E-A46F-49C2-9CE5-8D3B8777C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479" y="356116"/>
            <a:ext cx="764381" cy="5500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000" y="1166400"/>
            <a:ext cx="8481600" cy="5313600"/>
          </a:xfrm>
          <a:prstGeom prst="rect">
            <a:avLst/>
          </a:prstGeom>
          <a:solidFill>
            <a:srgbClr val="D7DDD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216000" rIns="72000" bIns="144000" rtlCol="0">
            <a:noAutofit/>
          </a:bodyPr>
          <a:lstStyle/>
          <a:p>
            <a:pPr algn="ctr"/>
            <a:endParaRPr lang="sk-SK" sz="1000" dirty="0">
              <a:latin typeface="+mj-lt"/>
              <a:cs typeface="Arial"/>
            </a:endParaRPr>
          </a:p>
          <a:p>
            <a:pPr marL="720000"/>
            <a:r>
              <a:rPr lang="cs-CZ" sz="2200" dirty="0">
                <a:cs typeface="Arial"/>
              </a:rPr>
              <a:t>Pokračuj se svou kopií projektu </a:t>
            </a:r>
            <a:r>
              <a:rPr lang="cs-CZ" sz="2200" b="1" dirty="0">
                <a:solidFill>
                  <a:srgbClr val="C00000"/>
                </a:solidFill>
                <a:cs typeface="Arial"/>
              </a:rPr>
              <a:t>25-Projekt pana Brouka</a:t>
            </a:r>
            <a:endParaRPr lang="cs-CZ" sz="2200" dirty="0">
              <a:cs typeface="Arial"/>
            </a:endParaRPr>
          </a:p>
          <a:p>
            <a:pPr marL="377100">
              <a:spcBef>
                <a:spcPts val="300"/>
              </a:spcBef>
              <a:spcAft>
                <a:spcPts val="1800"/>
              </a:spcAft>
            </a:pPr>
            <a:r>
              <a:rPr lang="cs-CZ" sz="1400" dirty="0">
                <a:cs typeface="Arial"/>
              </a:rPr>
              <a:t>						- </a:t>
            </a:r>
            <a:r>
              <a:rPr lang="cs-CZ" sz="1400" b="1" dirty="0">
                <a:cs typeface="Arial"/>
              </a:rPr>
              <a:t>Ulož jako kopii</a:t>
            </a:r>
            <a:r>
              <a:rPr lang="cs-CZ" sz="1400" dirty="0">
                <a:cs typeface="Arial"/>
              </a:rPr>
              <a:t> nebo </a:t>
            </a:r>
            <a:r>
              <a:rPr lang="cs-CZ" sz="1400" b="1" dirty="0">
                <a:cs typeface="Arial"/>
              </a:rPr>
              <a:t>Ulož </a:t>
            </a:r>
            <a:r>
              <a:rPr lang="en-US" sz="1400" b="1" dirty="0">
                <a:cs typeface="Arial"/>
              </a:rPr>
              <a:t>do </a:t>
            </a:r>
            <a:r>
              <a:rPr lang="en-US" sz="1400" b="1" dirty="0" err="1">
                <a:cs typeface="Arial"/>
              </a:rPr>
              <a:t>sv</a:t>
            </a:r>
            <a:r>
              <a:rPr lang="sk-SK" sz="1400" b="1" dirty="0" err="1">
                <a:cs typeface="Arial"/>
              </a:rPr>
              <a:t>ého</a:t>
            </a:r>
            <a:r>
              <a:rPr lang="sk-SK" sz="1400" b="1" dirty="0">
                <a:cs typeface="Arial"/>
              </a:rPr>
              <a:t> počítače</a:t>
            </a:r>
            <a:r>
              <a:rPr lang="cs-CZ" sz="1400" dirty="0">
                <a:cs typeface="Arial"/>
              </a:rPr>
              <a:t> a změň název projektu</a:t>
            </a:r>
          </a:p>
          <a:p>
            <a:pPr marL="720000">
              <a:spcBef>
                <a:spcPts val="600"/>
              </a:spcBef>
            </a:pPr>
            <a:r>
              <a:rPr lang="cs-CZ" sz="2200" dirty="0">
                <a:latin typeface="+mj-lt"/>
                <a:cs typeface="Arial"/>
              </a:rPr>
              <a:t>Proveď </a:t>
            </a:r>
            <a:r>
              <a:rPr lang="cs-CZ" sz="2200" i="1" dirty="0">
                <a:latin typeface="+mj-lt"/>
                <a:cs typeface="Arial"/>
              </a:rPr>
              <a:t>úvodní scénář.</a:t>
            </a:r>
            <a:r>
              <a:rPr lang="cs-CZ" sz="2200" dirty="0">
                <a:latin typeface="+mj-lt"/>
                <a:cs typeface="Arial"/>
              </a:rPr>
              <a:t>     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[Kolika způsoby to umíš udělat?]</a:t>
            </a:r>
            <a:endParaRPr lang="cs-CZ" sz="2200" dirty="0">
              <a:solidFill>
                <a:schemeClr val="accent1">
                  <a:lumMod val="75000"/>
                </a:schemeClr>
              </a:solidFill>
              <a:latin typeface="+mj-lt"/>
              <a:cs typeface="Arial"/>
            </a:endParaRPr>
          </a:p>
          <a:p>
            <a:pPr marL="720000">
              <a:spcBef>
                <a:spcPts val="3000"/>
              </a:spcBef>
              <a:spcAft>
                <a:spcPts val="600"/>
              </a:spcAft>
            </a:pPr>
            <a:r>
              <a:rPr lang="cs-CZ" sz="2200" dirty="0">
                <a:latin typeface="+mj-lt"/>
                <a:cs typeface="Arial"/>
              </a:rPr>
              <a:t>Změň pozadí na scénu na pláži (např. z knihovny pozadí, nebo použij naše pozadí </a:t>
            </a:r>
            <a:r>
              <a:rPr lang="cs-CZ" sz="2200" i="1" dirty="0">
                <a:latin typeface="+mj-lt"/>
                <a:cs typeface="Arial"/>
              </a:rPr>
              <a:t>na pláži</a:t>
            </a:r>
            <a:r>
              <a:rPr lang="cs-CZ" sz="2200" dirty="0">
                <a:latin typeface="+mj-lt"/>
                <a:cs typeface="Arial"/>
              </a:rPr>
              <a:t>, nebo si vyrob vlastní).</a:t>
            </a:r>
            <a:endParaRPr lang="cs-CZ" sz="2400" dirty="0">
              <a:latin typeface="+mj-lt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732" y="4081895"/>
            <a:ext cx="3489311" cy="21808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102" y="4081895"/>
            <a:ext cx="2907758" cy="21808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800" dirty="0"/>
              <a:t>Images by Beau Wade from New York, NY, United States (Brighton Beach, Melbourne 2003) </a:t>
            </a:r>
            <a:br>
              <a:rPr lang="sk-SK" sz="800" dirty="0"/>
            </a:br>
            <a:r>
              <a:rPr lang="sk-SK" sz="800" dirty="0"/>
              <a:t>[CC BY 2.0 (http://creativecommons.org/licenses/by/2.0)], via Wikimedia Commons </a:t>
            </a:r>
            <a:r>
              <a:rPr lang="sk-SK" sz="800" dirty="0">
                <a:latin typeface="Wingdings"/>
              </a:rPr>
              <a:t></a:t>
            </a:r>
            <a:r>
              <a:rPr lang="sk-SK" sz="800" dirty="0"/>
              <a:t> ALEXEY ABROSIMOV (Own work) [CC BY-SA 4.0 (http://creativecommons.org/licenses/by-sa/4.0)], via Wikimedia Commons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C8DC70-B597-4E02-A332-E67A5C86370F}"/>
              </a:ext>
            </a:extLst>
          </p:cNvPr>
          <p:cNvSpPr>
            <a:spLocks noChangeAspect="1"/>
          </p:cNvSpPr>
          <p:nvPr/>
        </p:nvSpPr>
        <p:spPr>
          <a:xfrm>
            <a:off x="874800" y="2478388"/>
            <a:ext cx="216000" cy="216000"/>
          </a:xfrm>
          <a:prstGeom prst="rect">
            <a:avLst/>
          </a:prstGeom>
          <a:solidFill>
            <a:srgbClr val="0E9A6C"/>
          </a:solidFill>
          <a:ln>
            <a:solidFill>
              <a:srgbClr val="0E9A6C"/>
            </a:solidFill>
          </a:ln>
          <a:effectLst>
            <a:outerShdw blurRad="40000" dist="38100" dir="3600000" rotWithShape="0">
              <a:srgbClr val="000000">
                <a:alpha val="4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086095-9BA2-496D-88A0-8D9DC03F3636}"/>
              </a:ext>
            </a:extLst>
          </p:cNvPr>
          <p:cNvSpPr>
            <a:spLocks noChangeAspect="1"/>
          </p:cNvSpPr>
          <p:nvPr/>
        </p:nvSpPr>
        <p:spPr>
          <a:xfrm>
            <a:off x="874800" y="3190877"/>
            <a:ext cx="216000" cy="216000"/>
          </a:xfrm>
          <a:prstGeom prst="rect">
            <a:avLst/>
          </a:prstGeom>
          <a:solidFill>
            <a:srgbClr val="0E9A6C"/>
          </a:solidFill>
          <a:ln>
            <a:solidFill>
              <a:srgbClr val="0E9A6C"/>
            </a:solidFill>
          </a:ln>
          <a:effectLst>
            <a:outerShdw blurRad="40000" dist="38100" dir="3600000" rotWithShape="0">
              <a:srgbClr val="000000">
                <a:alpha val="4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DA1657-81B4-450F-A9E6-AA76BBE045DE}"/>
              </a:ext>
            </a:extLst>
          </p:cNvPr>
          <p:cNvSpPr txBox="1"/>
          <p:nvPr/>
        </p:nvSpPr>
        <p:spPr>
          <a:xfrm>
            <a:off x="1096956" y="292296"/>
            <a:ext cx="6867174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2588">
              <a:tabLst>
                <a:tab pos="1249363" algn="l"/>
              </a:tabLst>
            </a:pP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Modul 2  </a:t>
            </a:r>
            <a:r>
              <a:rPr lang="cs-CZ" sz="12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  <a:sym typeface="Wingdings" panose="05000000000000000000" pitchFamily="2" charset="2"/>
              </a:rPr>
              <a:t>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 Bádání 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4  </a:t>
            </a:r>
            <a:r>
              <a:rPr lang="cs-CZ" sz="12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  <a:sym typeface="Wingdings" panose="05000000000000000000" pitchFamily="2" charset="2"/>
              </a:rPr>
              <a:t>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 Aktivita 2.4.4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  <a:cs typeface="Century Gothic"/>
            </a:endParaRPr>
          </a:p>
          <a:p>
            <a:pPr algn="ctr" defTabSz="393700">
              <a:lnSpc>
                <a:spcPts val="3200"/>
              </a:lnSpc>
              <a:tabLst>
                <a:tab pos="1249363" algn="l"/>
              </a:tabLst>
            </a:pPr>
            <a:r>
              <a:rPr lang="cs-CZ" sz="2200" b="1" dirty="0">
                <a:solidFill>
                  <a:srgbClr val="0C3B6A"/>
                </a:solidFill>
                <a:latin typeface="Calibri" panose="020F0502020204030204" pitchFamily="34" charset="0"/>
              </a:rPr>
              <a:t>[Rozšíření] </a:t>
            </a:r>
            <a:r>
              <a:rPr lang="cs-CZ" sz="2800" b="1" dirty="0">
                <a:solidFill>
                  <a:srgbClr val="0C3B6A"/>
                </a:solidFill>
                <a:latin typeface="Calibri" panose="020F0502020204030204" pitchFamily="34" charset="0"/>
              </a:rPr>
              <a:t>Pohoda na pláži</a:t>
            </a:r>
            <a:endParaRPr lang="cs-CZ" sz="2000" b="1" dirty="0">
              <a:solidFill>
                <a:srgbClr val="0C3B6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606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79DCF73-1DE6-4BCF-A071-E63549B18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479" y="356116"/>
            <a:ext cx="764381" cy="5500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000" y="1166400"/>
            <a:ext cx="8481600" cy="5313600"/>
          </a:xfrm>
          <a:prstGeom prst="rect">
            <a:avLst/>
          </a:prstGeom>
          <a:solidFill>
            <a:srgbClr val="D7DDD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144000" rIns="144000" bIns="144000" rtlCol="0">
            <a:noAutofit/>
          </a:bodyPr>
          <a:lstStyle/>
          <a:p>
            <a:pPr marL="720000">
              <a:spcAft>
                <a:spcPts val="600"/>
              </a:spcAft>
            </a:pPr>
            <a:endParaRPr lang="sk-SK" sz="2200" b="1" dirty="0">
              <a:latin typeface="+mj-lt"/>
              <a:cs typeface="Arial"/>
            </a:endParaRPr>
          </a:p>
          <a:p>
            <a:pPr marL="720000">
              <a:spcAft>
                <a:spcPts val="600"/>
              </a:spcAft>
            </a:pPr>
            <a:r>
              <a:rPr lang="cs-CZ" sz="2200" dirty="0">
                <a:latin typeface="+mj-lt"/>
                <a:cs typeface="Arial"/>
              </a:rPr>
              <a:t>Vytvoř nové bloky, které nakreslí slunce, racky, palmy... nebo cokoli, co se ti hodí k pohodě na pláži. Níže vidíš jeden možný příklad.</a:t>
            </a:r>
            <a:endParaRPr lang="cs-CZ" sz="2200" i="1" dirty="0">
              <a:latin typeface="+mj-lt"/>
              <a:cs typeface="Arial"/>
            </a:endParaRPr>
          </a:p>
          <a:p>
            <a:pPr marL="720000">
              <a:spcAft>
                <a:spcPts val="600"/>
              </a:spcAft>
            </a:pPr>
            <a:endParaRPr lang="sk-SK" sz="2200" i="1" dirty="0">
              <a:latin typeface="+mj-lt"/>
              <a:cs typeface="Arial"/>
            </a:endParaRPr>
          </a:p>
          <a:p>
            <a:pPr marL="720000">
              <a:spcAft>
                <a:spcPts val="600"/>
              </a:spcAft>
            </a:pPr>
            <a:endParaRPr lang="sk-SK" sz="2200" dirty="0">
              <a:latin typeface="+mj-lt"/>
              <a:cs typeface="Arial"/>
            </a:endParaRPr>
          </a:p>
          <a:p>
            <a:pPr marL="720000">
              <a:spcAft>
                <a:spcPts val="600"/>
              </a:spcAft>
            </a:pPr>
            <a:endParaRPr lang="sk-SK" sz="2200" dirty="0">
              <a:latin typeface="+mj-lt"/>
              <a:cs typeface="Arial"/>
            </a:endParaRPr>
          </a:p>
          <a:p>
            <a:pPr marL="720000">
              <a:spcAft>
                <a:spcPts val="600"/>
              </a:spcAft>
            </a:pPr>
            <a:endParaRPr lang="sk-SK" sz="2200" dirty="0">
              <a:latin typeface="+mj-lt"/>
              <a:cs typeface="Arial"/>
            </a:endParaRPr>
          </a:p>
          <a:p>
            <a:pPr marL="720000">
              <a:spcAft>
                <a:spcPts val="600"/>
              </a:spcAft>
            </a:pPr>
            <a:endParaRPr lang="sk-SK" sz="2200" dirty="0">
              <a:latin typeface="+mj-lt"/>
              <a:cs typeface="Arial"/>
            </a:endParaRPr>
          </a:p>
          <a:p>
            <a:pPr marL="720000">
              <a:spcAft>
                <a:spcPts val="600"/>
              </a:spcAft>
            </a:pPr>
            <a:endParaRPr lang="sk-SK" sz="2200" dirty="0">
              <a:latin typeface="+mj-lt"/>
              <a:cs typeface="Arial"/>
            </a:endParaRPr>
          </a:p>
          <a:p>
            <a:pPr marL="720000">
              <a:spcAft>
                <a:spcPts val="600"/>
              </a:spcAft>
            </a:pPr>
            <a:endParaRPr lang="sk-SK" sz="2200" dirty="0">
              <a:latin typeface="+mj-lt"/>
              <a:cs typeface="Arial"/>
            </a:endParaRPr>
          </a:p>
          <a:p>
            <a:pPr marL="720000">
              <a:spcAft>
                <a:spcPts val="600"/>
              </a:spcAft>
            </a:pPr>
            <a:endParaRPr lang="sk-SK" sz="2200" dirty="0">
              <a:latin typeface="+mj-lt"/>
              <a:cs typeface="Arial"/>
            </a:endParaRPr>
          </a:p>
        </p:txBody>
      </p:sp>
      <p:pic>
        <p:nvPicPr>
          <p:cNvPr id="12" name="Picture 11" descr="st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297" y="3115030"/>
            <a:ext cx="4015333" cy="3011499"/>
          </a:xfrm>
          <a:prstGeom prst="rect">
            <a:avLst/>
          </a:prstGeom>
        </p:spPr>
      </p:pic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492504" y="6474984"/>
            <a:ext cx="1600200" cy="250717"/>
          </a:xfrm>
        </p:spPr>
        <p:txBody>
          <a:bodyPr/>
          <a:lstStyle/>
          <a:p>
            <a:fld id="{D9076724-0349-49A4-87F6-74FEE3C80CA5}" type="slidenum">
              <a:rPr lang="sk-SK" b="1" smtClean="0"/>
              <a:t>19</a:t>
            </a:fld>
            <a:endParaRPr lang="sk-SK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294366-9428-48A4-8163-FB42C82EF062}"/>
              </a:ext>
            </a:extLst>
          </p:cNvPr>
          <p:cNvSpPr>
            <a:spLocks noChangeAspect="1"/>
          </p:cNvSpPr>
          <p:nvPr/>
        </p:nvSpPr>
        <p:spPr>
          <a:xfrm>
            <a:off x="874800" y="1770467"/>
            <a:ext cx="216000" cy="216000"/>
          </a:xfrm>
          <a:prstGeom prst="rect">
            <a:avLst/>
          </a:prstGeom>
          <a:solidFill>
            <a:srgbClr val="0E9A6C"/>
          </a:solidFill>
          <a:ln>
            <a:solidFill>
              <a:srgbClr val="0E9A6C"/>
            </a:solidFill>
          </a:ln>
          <a:effectLst>
            <a:outerShdw blurRad="40000" dist="38100" dir="3600000" rotWithShape="0">
              <a:srgbClr val="000000">
                <a:alpha val="4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5508A8-8EB0-4DCB-9477-250B47CBF5E6}"/>
              </a:ext>
            </a:extLst>
          </p:cNvPr>
          <p:cNvSpPr txBox="1"/>
          <p:nvPr/>
        </p:nvSpPr>
        <p:spPr>
          <a:xfrm>
            <a:off x="1096956" y="292296"/>
            <a:ext cx="6867174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2588">
              <a:tabLst>
                <a:tab pos="1249363" algn="l"/>
              </a:tabLst>
            </a:pP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Modul 2  </a:t>
            </a:r>
            <a:r>
              <a:rPr lang="cs-CZ" sz="12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  <a:sym typeface="Wingdings" panose="05000000000000000000" pitchFamily="2" charset="2"/>
              </a:rPr>
              <a:t>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 Bádání 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4  </a:t>
            </a:r>
            <a:r>
              <a:rPr lang="cs-CZ" sz="12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  <a:sym typeface="Wingdings" panose="05000000000000000000" pitchFamily="2" charset="2"/>
              </a:rPr>
              <a:t>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 Aktivita 2.4.4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  <a:cs typeface="Century Gothic"/>
            </a:endParaRPr>
          </a:p>
          <a:p>
            <a:pPr algn="ctr" defTabSz="393700">
              <a:lnSpc>
                <a:spcPts val="3200"/>
              </a:lnSpc>
              <a:tabLst>
                <a:tab pos="1249363" algn="l"/>
              </a:tabLst>
            </a:pPr>
            <a:r>
              <a:rPr lang="cs-CZ" sz="2200" b="1" dirty="0">
                <a:solidFill>
                  <a:srgbClr val="0C3B6A"/>
                </a:solidFill>
                <a:latin typeface="Calibri" panose="020F0502020204030204" pitchFamily="34" charset="0"/>
              </a:rPr>
              <a:t>[Rozšíření] </a:t>
            </a:r>
            <a:r>
              <a:rPr lang="cs-CZ" sz="2800" b="1" dirty="0">
                <a:solidFill>
                  <a:srgbClr val="0C3B6A"/>
                </a:solidFill>
                <a:latin typeface="Calibri" panose="020F0502020204030204" pitchFamily="34" charset="0"/>
              </a:rPr>
              <a:t>Pohoda na pláži</a:t>
            </a:r>
            <a:endParaRPr lang="cs-CZ" sz="2000" b="1" dirty="0">
              <a:solidFill>
                <a:srgbClr val="0C3B6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92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E29D8A8-0D8C-4DC5-A16B-A4216464D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479" y="356116"/>
            <a:ext cx="764381" cy="5500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000" y="1166400"/>
            <a:ext cx="8481600" cy="5313600"/>
          </a:xfrm>
          <a:prstGeom prst="rect">
            <a:avLst/>
          </a:prstGeom>
          <a:solidFill>
            <a:srgbClr val="D7DDD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216000" rIns="144000" bIns="144000" rtlCol="0">
            <a:noAutofit/>
          </a:bodyPr>
          <a:lstStyle/>
          <a:p>
            <a:pPr algn="ctr"/>
            <a:endParaRPr lang="sk-SK" sz="800" dirty="0">
              <a:cs typeface="Arial"/>
            </a:endParaRPr>
          </a:p>
          <a:p>
            <a:pPr marL="720000"/>
            <a:r>
              <a:rPr lang="cs-CZ" sz="2200" dirty="0">
                <a:latin typeface="Calibri" panose="020F0502020204030204" pitchFamily="34" charset="0"/>
                <a:cs typeface="Arial"/>
              </a:rPr>
              <a:t>Otevři projekt </a:t>
            </a:r>
            <a:r>
              <a:rPr lang="cs-CZ" sz="2200" b="1" dirty="0">
                <a:solidFill>
                  <a:srgbClr val="C00000"/>
                </a:solidFill>
                <a:latin typeface="Calibri" panose="020F0502020204030204" pitchFamily="34" charset="0"/>
                <a:cs typeface="Arial"/>
              </a:rPr>
              <a:t>25-Projekt pana Brouka</a:t>
            </a:r>
          </a:p>
          <a:p>
            <a:pPr marL="377100"/>
            <a:r>
              <a:rPr lang="cs-CZ" sz="1400" dirty="0">
                <a:cs typeface="Arial"/>
              </a:rPr>
              <a:t>						- jestli jsi </a:t>
            </a:r>
            <a:r>
              <a:rPr lang="cs-CZ" sz="1400" u="sng" dirty="0">
                <a:cs typeface="Arial"/>
              </a:rPr>
              <a:t>online</a:t>
            </a:r>
            <a:r>
              <a:rPr lang="cs-CZ" sz="1400" dirty="0">
                <a:cs typeface="Arial"/>
              </a:rPr>
              <a:t>, </a:t>
            </a:r>
            <a:r>
              <a:rPr lang="cs-CZ" sz="1400" b="1" dirty="0">
                <a:cs typeface="Arial"/>
              </a:rPr>
              <a:t>Ulož jako kopii</a:t>
            </a:r>
            <a:r>
              <a:rPr lang="cs-CZ" sz="1400" dirty="0">
                <a:cs typeface="Arial"/>
              </a:rPr>
              <a:t> a k názvu projektu připiš své jméno</a:t>
            </a:r>
          </a:p>
          <a:p>
            <a:pPr marL="377100">
              <a:spcAft>
                <a:spcPts val="600"/>
              </a:spcAft>
            </a:pPr>
            <a:r>
              <a:rPr lang="cs-CZ" sz="1400" dirty="0">
                <a:cs typeface="Arial"/>
              </a:rPr>
              <a:t>						- jestli jsi </a:t>
            </a:r>
            <a:r>
              <a:rPr lang="cs-CZ" sz="1400" u="sng" dirty="0">
                <a:cs typeface="Arial"/>
              </a:rPr>
              <a:t>off-line</a:t>
            </a:r>
            <a:r>
              <a:rPr lang="cs-CZ" sz="1400" dirty="0">
                <a:cs typeface="Arial"/>
              </a:rPr>
              <a:t>, </a:t>
            </a:r>
            <a:r>
              <a:rPr lang="cs-CZ" sz="1400" b="1" dirty="0">
                <a:cs typeface="Arial"/>
              </a:rPr>
              <a:t>Ulož </a:t>
            </a:r>
            <a:r>
              <a:rPr lang="en-US" sz="1400" b="1" dirty="0">
                <a:cs typeface="Arial"/>
              </a:rPr>
              <a:t>do </a:t>
            </a:r>
            <a:r>
              <a:rPr lang="en-US" sz="1400" b="1" dirty="0" err="1">
                <a:cs typeface="Arial"/>
              </a:rPr>
              <a:t>sv</a:t>
            </a:r>
            <a:r>
              <a:rPr lang="sk-SK" sz="1400" b="1" dirty="0" err="1">
                <a:cs typeface="Arial"/>
              </a:rPr>
              <a:t>ého</a:t>
            </a:r>
            <a:r>
              <a:rPr lang="sk-SK" sz="1400" b="1" dirty="0">
                <a:cs typeface="Arial"/>
              </a:rPr>
              <a:t> počítače</a:t>
            </a:r>
            <a:r>
              <a:rPr lang="cs-CZ" sz="1400" dirty="0">
                <a:cs typeface="Arial"/>
              </a:rPr>
              <a:t> a k názvu připiš své  jméno</a:t>
            </a:r>
          </a:p>
          <a:p>
            <a:pPr marL="720000">
              <a:spcBef>
                <a:spcPts val="2400"/>
              </a:spcBef>
              <a:spcAft>
                <a:spcPts val="600"/>
              </a:spcAft>
            </a:pPr>
            <a:r>
              <a:rPr lang="cs-CZ" sz="2200" dirty="0">
                <a:latin typeface="+mj-lt"/>
                <a:cs typeface="Arial"/>
              </a:rPr>
              <a:t>Proveď </a:t>
            </a:r>
            <a:r>
              <a:rPr lang="cs-CZ" sz="2200" i="1" dirty="0">
                <a:latin typeface="+mj-lt"/>
                <a:cs typeface="Arial"/>
              </a:rPr>
              <a:t>úvodní scénář</a:t>
            </a:r>
            <a:r>
              <a:rPr lang="cs-CZ" sz="2200" dirty="0">
                <a:latin typeface="+mj-lt"/>
                <a:cs typeface="Arial"/>
              </a:rPr>
              <a:t> a diskutuj v týmu, co přesně udělá.</a:t>
            </a:r>
          </a:p>
          <a:p>
            <a:pPr marL="720000">
              <a:spcBef>
                <a:spcPts val="3000"/>
              </a:spcBef>
              <a:spcAft>
                <a:spcPts val="600"/>
              </a:spcAft>
            </a:pPr>
            <a:r>
              <a:rPr lang="cs-CZ" sz="2200" dirty="0">
                <a:latin typeface="+mj-lt"/>
                <a:cs typeface="Arial"/>
              </a:rPr>
              <a:t>Sestav scénář, který nakreslí strom s kmenem délky </a:t>
            </a:r>
            <a:r>
              <a:rPr lang="cs-CZ" sz="2200" b="1" dirty="0">
                <a:latin typeface="+mj-lt"/>
                <a:cs typeface="Arial"/>
              </a:rPr>
              <a:t>40</a:t>
            </a:r>
            <a:r>
              <a:rPr lang="cs-CZ" sz="2200" dirty="0">
                <a:latin typeface="+mj-lt"/>
                <a:cs typeface="Arial"/>
              </a:rPr>
              <a:t> a korunou, kterou bude tečka náhodné velikosti mezi </a:t>
            </a:r>
            <a:r>
              <a:rPr lang="cs-CZ" sz="2200" b="1" dirty="0">
                <a:latin typeface="+mj-lt"/>
                <a:cs typeface="Arial"/>
              </a:rPr>
              <a:t>35 </a:t>
            </a:r>
            <a:r>
              <a:rPr lang="cs-CZ" sz="2200" dirty="0">
                <a:latin typeface="+mj-lt"/>
                <a:cs typeface="Arial"/>
              </a:rPr>
              <a:t>a </a:t>
            </a:r>
            <a:r>
              <a:rPr lang="cs-CZ" sz="2200" b="1" dirty="0">
                <a:latin typeface="+mj-lt"/>
                <a:cs typeface="Arial"/>
              </a:rPr>
              <a:t>65</a:t>
            </a:r>
            <a:r>
              <a:rPr lang="cs-CZ" sz="2200" dirty="0">
                <a:latin typeface="+mj-lt"/>
                <a:cs typeface="Arial"/>
              </a:rPr>
              <a:t>.</a:t>
            </a:r>
            <a:br>
              <a:rPr lang="cs-CZ" sz="2200" dirty="0">
                <a:latin typeface="+mj-lt"/>
                <a:cs typeface="Arial"/>
              </a:rPr>
            </a:br>
            <a:br>
              <a:rPr lang="cs-CZ" sz="2200" dirty="0">
                <a:latin typeface="+mj-lt"/>
                <a:cs typeface="Arial"/>
              </a:rPr>
            </a:br>
            <a:r>
              <a:rPr lang="cs-CZ" sz="2200" dirty="0">
                <a:latin typeface="+mj-lt"/>
                <a:cs typeface="Arial"/>
              </a:rPr>
              <a:t>Pomůcka: k nakreslení koruny použij nový blok:</a:t>
            </a:r>
          </a:p>
          <a:p>
            <a:pPr>
              <a:spcAft>
                <a:spcPts val="600"/>
              </a:spcAft>
            </a:pPr>
            <a:endParaRPr lang="sk-SK" sz="2400" dirty="0">
              <a:latin typeface="+mj-lt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030" y="4784366"/>
            <a:ext cx="643890" cy="8915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24608" y="5042494"/>
            <a:ext cx="7181088" cy="1266825"/>
          </a:xfrm>
          <a:prstGeom prst="rect">
            <a:avLst/>
          </a:prstGeom>
        </p:spPr>
      </p:pic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435800" y="6474984"/>
            <a:ext cx="1600200" cy="250717"/>
          </a:xfrm>
        </p:spPr>
        <p:txBody>
          <a:bodyPr/>
          <a:lstStyle/>
          <a:p>
            <a:fld id="{D9076724-0349-49A4-87F6-74FEE3C80CA5}" type="slidenum">
              <a:rPr lang="sk-SK" b="1" smtClean="0"/>
              <a:t>2</a:t>
            </a:fld>
            <a:endParaRPr lang="sk-SK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7F2822-5DD9-4772-9D2E-A96D1A19EA20}"/>
              </a:ext>
            </a:extLst>
          </p:cNvPr>
          <p:cNvSpPr txBox="1"/>
          <p:nvPr/>
        </p:nvSpPr>
        <p:spPr>
          <a:xfrm>
            <a:off x="1001091" y="292296"/>
            <a:ext cx="6867174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2588">
              <a:tabLst>
                <a:tab pos="1249363" algn="l"/>
              </a:tabLst>
            </a:pP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Modul 2  </a:t>
            </a:r>
            <a:r>
              <a:rPr lang="cs-CZ" sz="12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  <a:sym typeface="Wingdings" panose="05000000000000000000" pitchFamily="2" charset="2"/>
              </a:rPr>
              <a:t>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 Bádání 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4  </a:t>
            </a:r>
            <a:r>
              <a:rPr lang="cs-CZ" sz="12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  <a:sym typeface="Wingdings" panose="05000000000000000000" pitchFamily="2" charset="2"/>
              </a:rPr>
              <a:t>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 Aktivita 2.4.1</a:t>
            </a:r>
            <a:endParaRPr lang="cs-CZ" sz="1600" b="1" dirty="0">
              <a:solidFill>
                <a:srgbClr val="C00000"/>
              </a:solidFill>
              <a:latin typeface="Calibri" panose="020F0502020204030204" pitchFamily="34" charset="0"/>
              <a:cs typeface="Century Gothic"/>
            </a:endParaRPr>
          </a:p>
          <a:p>
            <a:pPr algn="ctr" defTabSz="393700">
              <a:lnSpc>
                <a:spcPts val="3200"/>
              </a:lnSpc>
              <a:tabLst>
                <a:tab pos="1249363" algn="l"/>
              </a:tabLst>
            </a:pPr>
            <a:r>
              <a:rPr lang="cs-CZ" sz="2800" b="1" dirty="0">
                <a:solidFill>
                  <a:srgbClr val="0C3B6A"/>
                </a:solidFill>
                <a:latin typeface="Calibri" panose="020F0502020204030204" pitchFamily="34" charset="0"/>
              </a:rPr>
              <a:t>Kreslíme stromy</a:t>
            </a:r>
            <a:endParaRPr lang="cs-CZ" sz="2000" b="1" dirty="0">
              <a:solidFill>
                <a:srgbClr val="0C3B6A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4779D8-BDC1-4C2A-8CD7-90824B79DE83}"/>
              </a:ext>
            </a:extLst>
          </p:cNvPr>
          <p:cNvSpPr>
            <a:spLocks noChangeAspect="1"/>
          </p:cNvSpPr>
          <p:nvPr/>
        </p:nvSpPr>
        <p:spPr>
          <a:xfrm>
            <a:off x="874800" y="2694758"/>
            <a:ext cx="216000" cy="216000"/>
          </a:xfrm>
          <a:prstGeom prst="rect">
            <a:avLst/>
          </a:prstGeom>
          <a:solidFill>
            <a:srgbClr val="0E9A6C"/>
          </a:solidFill>
          <a:ln>
            <a:solidFill>
              <a:srgbClr val="0E9A6C"/>
            </a:solidFill>
          </a:ln>
          <a:effectLst>
            <a:outerShdw blurRad="40000" dist="38100" dir="3600000" rotWithShape="0">
              <a:srgbClr val="000000">
                <a:alpha val="4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60E34E-85A1-4721-B9B0-3218A82768C5}"/>
              </a:ext>
            </a:extLst>
          </p:cNvPr>
          <p:cNvSpPr>
            <a:spLocks noChangeAspect="1"/>
          </p:cNvSpPr>
          <p:nvPr/>
        </p:nvSpPr>
        <p:spPr>
          <a:xfrm>
            <a:off x="874800" y="3480988"/>
            <a:ext cx="216000" cy="216000"/>
          </a:xfrm>
          <a:prstGeom prst="rect">
            <a:avLst/>
          </a:prstGeom>
          <a:solidFill>
            <a:srgbClr val="0E9A6C"/>
          </a:solidFill>
          <a:ln>
            <a:solidFill>
              <a:srgbClr val="0E9A6C"/>
            </a:solidFill>
          </a:ln>
          <a:effectLst>
            <a:outerShdw blurRad="40000" dist="38100" dir="3600000" rotWithShape="0">
              <a:srgbClr val="000000">
                <a:alpha val="4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463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026338-ED01-47A0-9C31-A48FF9A43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479" y="356116"/>
            <a:ext cx="764381" cy="5500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000" y="1166400"/>
            <a:ext cx="8481600" cy="5313600"/>
          </a:xfrm>
          <a:prstGeom prst="rect">
            <a:avLst/>
          </a:prstGeom>
          <a:solidFill>
            <a:srgbClr val="D7DDDF"/>
          </a:solidFill>
          <a:ln w="2540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144000" rIns="144000" bIns="144000" rtlCol="0">
            <a:noAutofit/>
          </a:bodyPr>
          <a:lstStyle/>
          <a:p>
            <a:pPr marL="108000">
              <a:spcAft>
                <a:spcPts val="600"/>
              </a:spcAft>
            </a:pPr>
            <a:r>
              <a:rPr lang="sk-SK" sz="2800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Diskutujeme</a:t>
            </a:r>
          </a:p>
          <a:p>
            <a:pPr>
              <a:spcAft>
                <a:spcPts val="600"/>
              </a:spcAft>
            </a:pPr>
            <a:endParaRPr lang="sk-SK" sz="2200" dirty="0">
              <a:latin typeface="+mj-lt"/>
              <a:cs typeface="Arial"/>
            </a:endParaRPr>
          </a:p>
          <a:p>
            <a:pPr marL="720000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cs-CZ" sz="2200" dirty="0">
                <a:latin typeface="+mj-lt"/>
                <a:cs typeface="Arial"/>
              </a:rPr>
              <a:t>Jaké prvky jste připravili pro svoji plážovou scénu a jak jste je naprogramovali?</a:t>
            </a:r>
          </a:p>
          <a:p>
            <a:pPr marL="720000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cs-CZ" sz="2200" dirty="0">
                <a:latin typeface="+mj-lt"/>
                <a:cs typeface="Arial"/>
              </a:rPr>
              <a:t>Co bylo v této aktivitě nejtěžší?</a:t>
            </a:r>
          </a:p>
          <a:p>
            <a:pPr marL="720000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cs-CZ" sz="2200" dirty="0">
                <a:latin typeface="+mj-lt"/>
                <a:cs typeface="Arial"/>
              </a:rPr>
              <a:t>Využili jste u toho některé nové postupy a bloky, které jste se naučili v module o panu </a:t>
            </a:r>
            <a:r>
              <a:rPr lang="cs-CZ" sz="2200" b="1" dirty="0">
                <a:latin typeface="+mj-lt"/>
                <a:cs typeface="Arial"/>
              </a:rPr>
              <a:t>Broukovi</a:t>
            </a:r>
            <a:r>
              <a:rPr lang="cs-CZ" sz="2200" dirty="0">
                <a:latin typeface="+mj-lt"/>
                <a:cs typeface="Arial"/>
              </a:rPr>
              <a:t>?</a:t>
            </a:r>
            <a:endParaRPr lang="cs-CZ" sz="2200" dirty="0">
              <a:cs typeface="Arial"/>
            </a:endParaRPr>
          </a:p>
          <a:p>
            <a:pPr>
              <a:spcAft>
                <a:spcPts val="2400"/>
              </a:spcAft>
              <a:buClr>
                <a:schemeClr val="accent1"/>
              </a:buClr>
            </a:pPr>
            <a:endParaRPr lang="sk-SK" sz="2200" dirty="0">
              <a:latin typeface="+mj-lt"/>
              <a:cs typeface="Arial"/>
            </a:endParaRPr>
          </a:p>
          <a:p>
            <a:pPr>
              <a:spcAft>
                <a:spcPts val="2400"/>
              </a:spcAft>
              <a:buClr>
                <a:schemeClr val="accent1"/>
              </a:buClr>
            </a:pPr>
            <a:endParaRPr lang="sk-SK" sz="2200" dirty="0">
              <a:latin typeface="+mj-lt"/>
              <a:cs typeface="Arial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492504" y="6474984"/>
            <a:ext cx="1600200" cy="250717"/>
          </a:xfrm>
        </p:spPr>
        <p:txBody>
          <a:bodyPr/>
          <a:lstStyle/>
          <a:p>
            <a:fld id="{D9076724-0349-49A4-87F6-74FEE3C80CA5}" type="slidenum">
              <a:rPr lang="sk-SK" b="1" smtClean="0"/>
              <a:t>20</a:t>
            </a:fld>
            <a:endParaRPr lang="sk-SK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93CA87-4539-4C8D-99B3-B7BE7BADD2F4}"/>
              </a:ext>
            </a:extLst>
          </p:cNvPr>
          <p:cNvSpPr/>
          <p:nvPr/>
        </p:nvSpPr>
        <p:spPr>
          <a:xfrm>
            <a:off x="875098" y="2377021"/>
            <a:ext cx="210816" cy="205630"/>
          </a:xfrm>
          <a:prstGeom prst="ellipse">
            <a:avLst/>
          </a:prstGeom>
          <a:solidFill>
            <a:srgbClr val="4A6CD4"/>
          </a:solidFill>
          <a:ln w="34925">
            <a:solidFill>
              <a:srgbClr val="4A6CD4"/>
            </a:solidFill>
          </a:ln>
          <a:effectLst>
            <a:outerShdw blurRad="40000" dist="38100" dir="3600000" rotWithShape="0">
              <a:srgbClr val="000000">
                <a:alpha val="4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84B7E43-D9FD-4EC6-B00E-4DD920C92000}"/>
              </a:ext>
            </a:extLst>
          </p:cNvPr>
          <p:cNvSpPr/>
          <p:nvPr/>
        </p:nvSpPr>
        <p:spPr>
          <a:xfrm>
            <a:off x="875098" y="3261567"/>
            <a:ext cx="210816" cy="205630"/>
          </a:xfrm>
          <a:prstGeom prst="ellipse">
            <a:avLst/>
          </a:prstGeom>
          <a:solidFill>
            <a:srgbClr val="4A6CD4"/>
          </a:solidFill>
          <a:ln w="34925">
            <a:solidFill>
              <a:srgbClr val="4A6CD4"/>
            </a:solidFill>
          </a:ln>
          <a:effectLst>
            <a:outerShdw blurRad="40000" dist="38100" dir="3600000" rotWithShape="0">
              <a:srgbClr val="000000">
                <a:alpha val="4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58092D1-D5F3-49F1-B795-080B85217C8F}"/>
              </a:ext>
            </a:extLst>
          </p:cNvPr>
          <p:cNvSpPr/>
          <p:nvPr/>
        </p:nvSpPr>
        <p:spPr>
          <a:xfrm>
            <a:off x="875098" y="3817599"/>
            <a:ext cx="210816" cy="205630"/>
          </a:xfrm>
          <a:prstGeom prst="ellipse">
            <a:avLst/>
          </a:prstGeom>
          <a:solidFill>
            <a:srgbClr val="4A6CD4"/>
          </a:solidFill>
          <a:ln w="34925">
            <a:solidFill>
              <a:srgbClr val="4A6CD4"/>
            </a:solidFill>
          </a:ln>
          <a:effectLst>
            <a:outerShdw blurRad="40000" dist="38100" dir="3600000" rotWithShape="0">
              <a:srgbClr val="000000">
                <a:alpha val="4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E584EA-7BCD-4AB0-A3E2-FB7B797E32B2}"/>
              </a:ext>
            </a:extLst>
          </p:cNvPr>
          <p:cNvSpPr txBox="1"/>
          <p:nvPr/>
        </p:nvSpPr>
        <p:spPr>
          <a:xfrm>
            <a:off x="1096956" y="292296"/>
            <a:ext cx="6867174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2588">
              <a:tabLst>
                <a:tab pos="1249363" algn="l"/>
              </a:tabLst>
            </a:pP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Modul 2  </a:t>
            </a:r>
            <a:r>
              <a:rPr lang="cs-CZ" sz="12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  <a:sym typeface="Wingdings" panose="05000000000000000000" pitchFamily="2" charset="2"/>
              </a:rPr>
              <a:t>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 Bádání 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4  </a:t>
            </a:r>
            <a:r>
              <a:rPr lang="cs-CZ" sz="12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  <a:sym typeface="Wingdings" panose="05000000000000000000" pitchFamily="2" charset="2"/>
              </a:rPr>
              <a:t>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 Aktivita 2.4.4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  <a:cs typeface="Century Gothic"/>
            </a:endParaRPr>
          </a:p>
          <a:p>
            <a:pPr algn="ctr" defTabSz="393700">
              <a:lnSpc>
                <a:spcPts val="3200"/>
              </a:lnSpc>
              <a:tabLst>
                <a:tab pos="1249363" algn="l"/>
              </a:tabLst>
            </a:pPr>
            <a:r>
              <a:rPr lang="cs-CZ" sz="2200" b="1" dirty="0">
                <a:solidFill>
                  <a:srgbClr val="0C3B6A"/>
                </a:solidFill>
                <a:latin typeface="Calibri" panose="020F0502020204030204" pitchFamily="34" charset="0"/>
              </a:rPr>
              <a:t>[Rozšíření] </a:t>
            </a:r>
            <a:r>
              <a:rPr lang="cs-CZ" sz="2800" b="1" dirty="0">
                <a:solidFill>
                  <a:srgbClr val="0C3B6A"/>
                </a:solidFill>
                <a:latin typeface="Calibri" panose="020F0502020204030204" pitchFamily="34" charset="0"/>
              </a:rPr>
              <a:t>Pohoda na pláži</a:t>
            </a:r>
            <a:endParaRPr lang="cs-CZ" sz="2000" b="1" dirty="0">
              <a:solidFill>
                <a:srgbClr val="0C3B6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588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C0D151E-7A61-4862-82D3-46D53DD96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479" y="356116"/>
            <a:ext cx="764381" cy="5500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000" y="1166400"/>
            <a:ext cx="8481600" cy="5313600"/>
          </a:xfrm>
          <a:prstGeom prst="rect">
            <a:avLst/>
          </a:prstGeom>
          <a:solidFill>
            <a:srgbClr val="D7DDD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144000" rIns="144000" bIns="144000" rtlCol="0">
            <a:noAutofit/>
          </a:bodyPr>
          <a:lstStyle/>
          <a:p>
            <a:pPr marL="108000">
              <a:spcAft>
                <a:spcPts val="2400"/>
              </a:spcAft>
            </a:pPr>
            <a:r>
              <a:rPr lang="cs-CZ" sz="2200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Na konci </a:t>
            </a:r>
            <a:r>
              <a:rPr lang="cs-CZ" sz="2200" b="1" dirty="0">
                <a:solidFill>
                  <a:srgbClr val="C00000"/>
                </a:solidFill>
                <a:cs typeface="Arial"/>
              </a:rPr>
              <a:t>Bádání 4</a:t>
            </a:r>
            <a:r>
              <a:rPr lang="cs-CZ" sz="2200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už umím:</a:t>
            </a:r>
            <a:r>
              <a:rPr lang="cs-CZ" sz="2200" b="1" dirty="0">
                <a:cs typeface="Arial"/>
              </a:rPr>
              <a:t> </a:t>
            </a:r>
          </a:p>
          <a:p>
            <a:pPr marL="720000">
              <a:lnSpc>
                <a:spcPts val="2200"/>
              </a:lnSpc>
              <a:spcAft>
                <a:spcPts val="1500"/>
              </a:spcAft>
            </a:pPr>
            <a:r>
              <a:rPr lang="cs-CZ" sz="2200" dirty="0">
                <a:cs typeface="Arial"/>
              </a:rPr>
              <a:t>umím definovat nový blok pro nakreslení stromu s korunou náhodné velikosti,</a:t>
            </a:r>
          </a:p>
          <a:p>
            <a:pPr marL="720000">
              <a:lnSpc>
                <a:spcPts val="2200"/>
              </a:lnSpc>
              <a:spcAft>
                <a:spcPts val="1500"/>
              </a:spcAft>
            </a:pPr>
            <a:r>
              <a:rPr lang="cs-CZ" sz="2200" dirty="0">
                <a:cs typeface="Arial"/>
              </a:rPr>
              <a:t>umím vytvořit scénář, který jediným kliknutím nakreslí hodně stromů náhodně – ale správně – rozmístěných po scéně,</a:t>
            </a:r>
          </a:p>
          <a:p>
            <a:pPr marL="720000">
              <a:lnSpc>
                <a:spcPts val="2200"/>
              </a:lnSpc>
              <a:spcAft>
                <a:spcPts val="1500"/>
              </a:spcAft>
            </a:pPr>
            <a:r>
              <a:rPr lang="cs-CZ" sz="2200" dirty="0">
                <a:cs typeface="Arial"/>
              </a:rPr>
              <a:t>moje stromy mají koruny náhodných odstínů zelené,</a:t>
            </a:r>
          </a:p>
          <a:p>
            <a:pPr marL="720000">
              <a:lnSpc>
                <a:spcPts val="2200"/>
              </a:lnSpc>
              <a:spcAft>
                <a:spcPts val="1500"/>
              </a:spcAft>
            </a:pPr>
            <a:r>
              <a:rPr lang="cs-CZ" sz="2200" dirty="0">
                <a:cs typeface="Arial"/>
              </a:rPr>
              <a:t>umím </a:t>
            </a:r>
            <a:r>
              <a:rPr lang="cs-CZ" sz="2200">
                <a:cs typeface="Arial"/>
              </a:rPr>
              <a:t>si přečíst </a:t>
            </a:r>
            <a:r>
              <a:rPr lang="cs-CZ" sz="2200" dirty="0">
                <a:cs typeface="Arial"/>
              </a:rPr>
              <a:t>scénář a usoudit, co se stane, když ho provedu,</a:t>
            </a:r>
          </a:p>
          <a:p>
            <a:pPr marL="720000">
              <a:lnSpc>
                <a:spcPts val="2200"/>
              </a:lnSpc>
              <a:spcAft>
                <a:spcPts val="1500"/>
              </a:spcAft>
            </a:pPr>
            <a:r>
              <a:rPr lang="cs-CZ" sz="2200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[Rozšíření]</a:t>
            </a:r>
            <a:r>
              <a:rPr lang="cs-CZ" sz="2200" b="1" dirty="0">
                <a:cs typeface="Arial"/>
              </a:rPr>
              <a:t> </a:t>
            </a:r>
            <a:r>
              <a:rPr lang="cs-CZ" sz="2200" dirty="0">
                <a:latin typeface="+mj-lt"/>
                <a:cs typeface="Arial"/>
              </a:rPr>
              <a:t>umím využít své zkušenosti s kreslením hvězd, domů  a stromů a vytvořit vlastní </a:t>
            </a:r>
            <a:r>
              <a:rPr lang="cs-CZ" sz="2200" i="1" dirty="0">
                <a:latin typeface="+mj-lt"/>
                <a:cs typeface="Arial"/>
              </a:rPr>
              <a:t>‘scénu z lesa’</a:t>
            </a:r>
            <a:r>
              <a:rPr lang="cs-CZ" sz="2200" dirty="0">
                <a:latin typeface="+mj-lt"/>
                <a:cs typeface="Arial"/>
              </a:rPr>
              <a:t>,</a:t>
            </a:r>
          </a:p>
          <a:p>
            <a:pPr marL="720000">
              <a:lnSpc>
                <a:spcPts val="2200"/>
              </a:lnSpc>
              <a:spcAft>
                <a:spcPts val="1200"/>
              </a:spcAft>
            </a:pPr>
            <a:r>
              <a:rPr lang="cs-CZ" sz="2200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[Rozšíření]</a:t>
            </a:r>
            <a:r>
              <a:rPr lang="cs-CZ" sz="2200" b="1" dirty="0">
                <a:cs typeface="Arial"/>
              </a:rPr>
              <a:t> </a:t>
            </a:r>
            <a:r>
              <a:rPr lang="cs-CZ" sz="2200" dirty="0">
                <a:cs typeface="Arial"/>
              </a:rPr>
              <a:t>podařilo se mi využít leccos z Modulu 2 a vytvořit vlastní </a:t>
            </a:r>
            <a:r>
              <a:rPr lang="cs-CZ" sz="2200" i="1" dirty="0">
                <a:cs typeface="Arial"/>
              </a:rPr>
              <a:t>‘scénu na pláži’</a:t>
            </a:r>
            <a:r>
              <a:rPr lang="cs-CZ" sz="2200" dirty="0">
                <a:latin typeface="+mj-lt"/>
                <a:cs typeface="Arial"/>
              </a:rPr>
              <a:t>.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492504" y="6474984"/>
            <a:ext cx="1600200" cy="250717"/>
          </a:xfrm>
        </p:spPr>
        <p:txBody>
          <a:bodyPr/>
          <a:lstStyle/>
          <a:p>
            <a:fld id="{D9076724-0349-49A4-87F6-74FEE3C80CA5}" type="slidenum">
              <a:rPr lang="sk-SK" b="1" smtClean="0"/>
              <a:t>21</a:t>
            </a:fld>
            <a:endParaRPr lang="sk-SK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9F676B-112B-432B-B68E-B64540F7AA63}"/>
              </a:ext>
            </a:extLst>
          </p:cNvPr>
          <p:cNvSpPr txBox="1"/>
          <p:nvPr/>
        </p:nvSpPr>
        <p:spPr>
          <a:xfrm>
            <a:off x="1164102" y="137236"/>
            <a:ext cx="6563474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cap="small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Modul 2  </a:t>
            </a:r>
            <a:r>
              <a:rPr lang="cs-CZ" b="1" cap="small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  <a:sym typeface="Wingdings" panose="05000000000000000000" pitchFamily="2" charset="2"/>
              </a:rPr>
              <a:t></a:t>
            </a:r>
            <a:r>
              <a:rPr lang="cs-CZ" sz="3600" b="1" cap="small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  </a:t>
            </a:r>
            <a:r>
              <a:rPr lang="cs-CZ" sz="3600" b="1" cap="small" dirty="0">
                <a:solidFill>
                  <a:srgbClr val="C00000"/>
                </a:solidFill>
                <a:latin typeface="Calibri" panose="020F0502020204030204" pitchFamily="34" charset="0"/>
              </a:rPr>
              <a:t>Bádání</a:t>
            </a:r>
            <a:r>
              <a:rPr lang="cs-CZ" sz="3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 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D18472-86A3-4B79-BDA7-1CB359EA4A75}"/>
              </a:ext>
            </a:extLst>
          </p:cNvPr>
          <p:cNvSpPr>
            <a:spLocks noChangeAspect="1"/>
          </p:cNvSpPr>
          <p:nvPr/>
        </p:nvSpPr>
        <p:spPr>
          <a:xfrm>
            <a:off x="874800" y="1975305"/>
            <a:ext cx="216000" cy="216000"/>
          </a:xfrm>
          <a:prstGeom prst="rect">
            <a:avLst/>
          </a:prstGeom>
          <a:solidFill>
            <a:srgbClr val="0E9A6C"/>
          </a:solidFill>
          <a:ln>
            <a:solidFill>
              <a:srgbClr val="0E9A6C"/>
            </a:solidFill>
          </a:ln>
          <a:effectLst>
            <a:outerShdw blurRad="40000" dist="38100" dir="3600000" rotWithShape="0">
              <a:srgbClr val="000000">
                <a:alpha val="4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1C6DCF-FFDC-430B-8D7E-8EA9CF7A3CE8}"/>
              </a:ext>
            </a:extLst>
          </p:cNvPr>
          <p:cNvSpPr>
            <a:spLocks noChangeAspect="1"/>
          </p:cNvSpPr>
          <p:nvPr/>
        </p:nvSpPr>
        <p:spPr>
          <a:xfrm>
            <a:off x="874800" y="2720420"/>
            <a:ext cx="216000" cy="216000"/>
          </a:xfrm>
          <a:prstGeom prst="rect">
            <a:avLst/>
          </a:prstGeom>
          <a:solidFill>
            <a:srgbClr val="0E9A6C"/>
          </a:solidFill>
          <a:ln>
            <a:solidFill>
              <a:srgbClr val="0E9A6C"/>
            </a:solidFill>
          </a:ln>
          <a:effectLst>
            <a:outerShdw blurRad="40000" dist="38100" dir="3600000" rotWithShape="0">
              <a:srgbClr val="000000">
                <a:alpha val="4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E1F08AD-B251-4F41-A1A0-03C8F9547D13}"/>
              </a:ext>
            </a:extLst>
          </p:cNvPr>
          <p:cNvSpPr>
            <a:spLocks noChangeAspect="1"/>
          </p:cNvSpPr>
          <p:nvPr/>
        </p:nvSpPr>
        <p:spPr>
          <a:xfrm>
            <a:off x="874800" y="3456207"/>
            <a:ext cx="216000" cy="216000"/>
          </a:xfrm>
          <a:prstGeom prst="rect">
            <a:avLst/>
          </a:prstGeom>
          <a:solidFill>
            <a:srgbClr val="0E9A6C"/>
          </a:solidFill>
          <a:ln>
            <a:solidFill>
              <a:srgbClr val="0E9A6C"/>
            </a:solidFill>
          </a:ln>
          <a:effectLst>
            <a:outerShdw blurRad="40000" dist="38100" dir="3600000" rotWithShape="0">
              <a:srgbClr val="000000">
                <a:alpha val="4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89BC9A-DA47-476B-8985-49342ED119D7}"/>
              </a:ext>
            </a:extLst>
          </p:cNvPr>
          <p:cNvSpPr>
            <a:spLocks noChangeAspect="1"/>
          </p:cNvSpPr>
          <p:nvPr/>
        </p:nvSpPr>
        <p:spPr>
          <a:xfrm>
            <a:off x="874800" y="3942332"/>
            <a:ext cx="216000" cy="216000"/>
          </a:xfrm>
          <a:prstGeom prst="rect">
            <a:avLst/>
          </a:prstGeom>
          <a:solidFill>
            <a:srgbClr val="0E9A6C"/>
          </a:solidFill>
          <a:ln>
            <a:solidFill>
              <a:srgbClr val="0E9A6C"/>
            </a:solidFill>
          </a:ln>
          <a:effectLst>
            <a:outerShdw blurRad="40000" dist="38100" dir="3600000" rotWithShape="0">
              <a:srgbClr val="000000">
                <a:alpha val="4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D925F8C-B705-4CC7-9029-31CB2D144DE8}"/>
              </a:ext>
            </a:extLst>
          </p:cNvPr>
          <p:cNvSpPr>
            <a:spLocks noChangeAspect="1"/>
          </p:cNvSpPr>
          <p:nvPr/>
        </p:nvSpPr>
        <p:spPr>
          <a:xfrm>
            <a:off x="874800" y="4402865"/>
            <a:ext cx="216000" cy="216000"/>
          </a:xfrm>
          <a:prstGeom prst="rect">
            <a:avLst/>
          </a:prstGeom>
          <a:solidFill>
            <a:srgbClr val="0E9A6C"/>
          </a:solidFill>
          <a:ln>
            <a:solidFill>
              <a:srgbClr val="0E9A6C"/>
            </a:solidFill>
          </a:ln>
          <a:effectLst>
            <a:outerShdw blurRad="40000" dist="38100" dir="3600000" rotWithShape="0">
              <a:srgbClr val="000000">
                <a:alpha val="4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264ECB-FC28-4ED0-8E0E-8B7240540CF4}"/>
              </a:ext>
            </a:extLst>
          </p:cNvPr>
          <p:cNvSpPr>
            <a:spLocks noChangeAspect="1"/>
          </p:cNvSpPr>
          <p:nvPr/>
        </p:nvSpPr>
        <p:spPr>
          <a:xfrm>
            <a:off x="874800" y="5143617"/>
            <a:ext cx="216000" cy="216000"/>
          </a:xfrm>
          <a:prstGeom prst="rect">
            <a:avLst/>
          </a:prstGeom>
          <a:solidFill>
            <a:srgbClr val="0E9A6C"/>
          </a:solidFill>
          <a:ln>
            <a:solidFill>
              <a:srgbClr val="0E9A6C"/>
            </a:solidFill>
          </a:ln>
          <a:effectLst>
            <a:outerShdw blurRad="40000" dist="38100" dir="3600000" rotWithShape="0">
              <a:srgbClr val="000000">
                <a:alpha val="4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92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653C4CA7-5AD9-4D58-A7DC-476DFBEC5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479" y="356116"/>
            <a:ext cx="764381" cy="5500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000" y="1166400"/>
            <a:ext cx="8481600" cy="5313600"/>
          </a:xfrm>
          <a:prstGeom prst="rect">
            <a:avLst/>
          </a:prstGeom>
          <a:solidFill>
            <a:srgbClr val="D7DDD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144000" rIns="144000" bIns="144000" rtlCol="0">
            <a:noAutofit/>
          </a:bodyPr>
          <a:lstStyle/>
          <a:p>
            <a:pPr marL="720000">
              <a:spcAft>
                <a:spcPts val="600"/>
              </a:spcAft>
            </a:pPr>
            <a:br>
              <a:rPr lang="sk-SK" sz="2200" dirty="0">
                <a:latin typeface="+mj-lt"/>
                <a:cs typeface="Arial"/>
              </a:rPr>
            </a:br>
            <a:r>
              <a:rPr lang="cs-CZ" sz="2200" dirty="0">
                <a:latin typeface="+mj-lt"/>
                <a:cs typeface="Arial"/>
              </a:rPr>
              <a:t>Vytvoř si vlastní blok </a:t>
            </a:r>
            <a:r>
              <a:rPr lang="cs-CZ" sz="2200" b="1" dirty="0">
                <a:solidFill>
                  <a:srgbClr val="FA1D31"/>
                </a:solidFill>
              </a:rPr>
              <a:t>můj strom</a:t>
            </a:r>
            <a:r>
              <a:rPr lang="cs-CZ" sz="2200" dirty="0">
                <a:solidFill>
                  <a:schemeClr val="tx1"/>
                </a:solidFill>
              </a:rPr>
              <a:t>, použij na to svůj scénář pro nakreslení stromu</a:t>
            </a:r>
            <a:r>
              <a:rPr lang="cs-CZ" sz="2200" dirty="0">
                <a:latin typeface="+mj-lt"/>
                <a:cs typeface="Arial"/>
              </a:rPr>
              <a:t>.</a:t>
            </a:r>
          </a:p>
          <a:p>
            <a:pPr marL="720000">
              <a:spcAft>
                <a:spcPts val="600"/>
              </a:spcAft>
            </a:pPr>
            <a:br>
              <a:rPr lang="cs-CZ" sz="2200" dirty="0">
                <a:latin typeface="+mj-lt"/>
                <a:cs typeface="Arial"/>
              </a:rPr>
            </a:br>
            <a:r>
              <a:rPr lang="cs-CZ" sz="2200" dirty="0">
                <a:latin typeface="+mj-lt"/>
                <a:cs typeface="Arial"/>
              </a:rPr>
              <a:t>Vytvoř scénář, který po scéně náhodně rozmístí mnoho stromů.</a:t>
            </a:r>
          </a:p>
          <a:p>
            <a:pPr marL="720000">
              <a:spcAft>
                <a:spcPts val="600"/>
              </a:spcAft>
            </a:pPr>
            <a:br>
              <a:rPr lang="cs-CZ" sz="2200" dirty="0">
                <a:latin typeface="+mj-lt"/>
                <a:cs typeface="Arial"/>
              </a:rPr>
            </a:br>
            <a:r>
              <a:rPr lang="cs-CZ" sz="2200" dirty="0">
                <a:latin typeface="+mj-lt"/>
                <a:cs typeface="Arial"/>
              </a:rPr>
              <a:t>Udělej svoje stromy ještě „náhodněji“ tím, že při kreslení kmene  a koruny použiješ taky blok </a:t>
            </a:r>
            <a:r>
              <a:rPr lang="cs-CZ" sz="2200" b="1" dirty="0">
                <a:solidFill>
                  <a:srgbClr val="FA1D31"/>
                </a:solidFill>
              </a:rPr>
              <a:t>nastav náhodný odstín pera</a:t>
            </a:r>
            <a:r>
              <a:rPr lang="cs-CZ" sz="2200" dirty="0">
                <a:latin typeface="+mj-lt"/>
                <a:cs typeface="Arial"/>
              </a:rPr>
              <a:t>. </a:t>
            </a:r>
          </a:p>
          <a:p>
            <a:pPr marL="720000">
              <a:spcAft>
                <a:spcPts val="600"/>
              </a:spcAft>
            </a:pPr>
            <a:endParaRPr lang="sk-SK" sz="2200" dirty="0">
              <a:latin typeface="+mj-lt"/>
              <a:cs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23" y="4744304"/>
            <a:ext cx="3104388" cy="1472184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435800" y="6466517"/>
            <a:ext cx="1600200" cy="250717"/>
          </a:xfrm>
        </p:spPr>
        <p:txBody>
          <a:bodyPr/>
          <a:lstStyle/>
          <a:p>
            <a:fld id="{D9076724-0349-49A4-87F6-74FEE3C80CA5}" type="slidenum">
              <a:rPr lang="sk-SK" b="1" smtClean="0"/>
              <a:t>3</a:t>
            </a:fld>
            <a:endParaRPr lang="sk-SK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35AB64-6112-4BF9-961E-FAD997A69ADA}"/>
              </a:ext>
            </a:extLst>
          </p:cNvPr>
          <p:cNvSpPr>
            <a:spLocks noChangeAspect="1"/>
          </p:cNvSpPr>
          <p:nvPr/>
        </p:nvSpPr>
        <p:spPr>
          <a:xfrm>
            <a:off x="874800" y="1699733"/>
            <a:ext cx="216000" cy="216000"/>
          </a:xfrm>
          <a:prstGeom prst="rect">
            <a:avLst/>
          </a:prstGeom>
          <a:solidFill>
            <a:srgbClr val="0E9A6C"/>
          </a:solidFill>
          <a:ln>
            <a:solidFill>
              <a:srgbClr val="0E9A6C"/>
            </a:solidFill>
          </a:ln>
          <a:effectLst>
            <a:outerShdw blurRad="40000" dist="38100" dir="3600000" rotWithShape="0">
              <a:srgbClr val="000000">
                <a:alpha val="4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C470D3-94E0-433C-B3A0-683C442B0C60}"/>
              </a:ext>
            </a:extLst>
          </p:cNvPr>
          <p:cNvSpPr>
            <a:spLocks noChangeAspect="1"/>
          </p:cNvSpPr>
          <p:nvPr/>
        </p:nvSpPr>
        <p:spPr>
          <a:xfrm>
            <a:off x="874800" y="2788302"/>
            <a:ext cx="216000" cy="216000"/>
          </a:xfrm>
          <a:prstGeom prst="rect">
            <a:avLst/>
          </a:prstGeom>
          <a:solidFill>
            <a:srgbClr val="0E9A6C"/>
          </a:solidFill>
          <a:ln>
            <a:solidFill>
              <a:srgbClr val="0E9A6C"/>
            </a:solidFill>
          </a:ln>
          <a:effectLst>
            <a:outerShdw blurRad="40000" dist="38100" dir="3600000" rotWithShape="0">
              <a:srgbClr val="000000">
                <a:alpha val="4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94D373-3628-4A69-B50D-EE7A760FAE94}"/>
              </a:ext>
            </a:extLst>
          </p:cNvPr>
          <p:cNvSpPr>
            <a:spLocks noChangeAspect="1"/>
          </p:cNvSpPr>
          <p:nvPr/>
        </p:nvSpPr>
        <p:spPr>
          <a:xfrm>
            <a:off x="874800" y="3535314"/>
            <a:ext cx="216000" cy="216000"/>
          </a:xfrm>
          <a:prstGeom prst="rect">
            <a:avLst/>
          </a:prstGeom>
          <a:solidFill>
            <a:srgbClr val="0E9A6C"/>
          </a:solidFill>
          <a:ln>
            <a:solidFill>
              <a:srgbClr val="0E9A6C"/>
            </a:solidFill>
          </a:ln>
          <a:effectLst>
            <a:outerShdw blurRad="40000" dist="38100" dir="3600000" rotWithShape="0">
              <a:srgbClr val="000000">
                <a:alpha val="4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45B327-7A4E-44BE-855B-C6CBB22762F1}"/>
              </a:ext>
            </a:extLst>
          </p:cNvPr>
          <p:cNvSpPr txBox="1"/>
          <p:nvPr/>
        </p:nvSpPr>
        <p:spPr>
          <a:xfrm>
            <a:off x="1001091" y="292296"/>
            <a:ext cx="6867174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2588">
              <a:tabLst>
                <a:tab pos="1249363" algn="l"/>
              </a:tabLst>
            </a:pP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Modul 2  </a:t>
            </a:r>
            <a:r>
              <a:rPr lang="cs-CZ" sz="12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  <a:sym typeface="Wingdings" panose="05000000000000000000" pitchFamily="2" charset="2"/>
              </a:rPr>
              <a:t>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 Bádání 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4  </a:t>
            </a:r>
            <a:r>
              <a:rPr lang="cs-CZ" sz="12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  <a:sym typeface="Wingdings" panose="05000000000000000000" pitchFamily="2" charset="2"/>
              </a:rPr>
              <a:t>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 Aktivita 2.4.1</a:t>
            </a:r>
            <a:endParaRPr lang="cs-CZ" sz="1600" b="1" dirty="0">
              <a:solidFill>
                <a:srgbClr val="C00000"/>
              </a:solidFill>
              <a:latin typeface="Calibri" panose="020F0502020204030204" pitchFamily="34" charset="0"/>
              <a:cs typeface="Century Gothic"/>
            </a:endParaRPr>
          </a:p>
          <a:p>
            <a:pPr algn="ctr" defTabSz="393700">
              <a:lnSpc>
                <a:spcPts val="3200"/>
              </a:lnSpc>
              <a:tabLst>
                <a:tab pos="1249363" algn="l"/>
              </a:tabLst>
            </a:pPr>
            <a:r>
              <a:rPr lang="cs-CZ" sz="2800" b="1" dirty="0">
                <a:solidFill>
                  <a:srgbClr val="0C3B6A"/>
                </a:solidFill>
                <a:latin typeface="Calibri" panose="020F0502020204030204" pitchFamily="34" charset="0"/>
              </a:rPr>
              <a:t>Kreslíme stromy</a:t>
            </a:r>
            <a:endParaRPr lang="cs-CZ" sz="2000" b="1" dirty="0">
              <a:solidFill>
                <a:srgbClr val="0C3B6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373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A6D6300-7982-4CAD-AEC3-902301900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479" y="356116"/>
            <a:ext cx="764381" cy="5500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000" y="1166400"/>
            <a:ext cx="8481600" cy="5313600"/>
          </a:xfrm>
          <a:prstGeom prst="rect">
            <a:avLst/>
          </a:prstGeom>
          <a:solidFill>
            <a:srgbClr val="D7DDD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144000" rIns="144000" bIns="144000" rtlCol="0">
            <a:noAutofit/>
          </a:bodyPr>
          <a:lstStyle/>
          <a:p>
            <a:pPr marL="720000">
              <a:spcAft>
                <a:spcPts val="600"/>
              </a:spcAft>
            </a:pPr>
            <a:endParaRPr lang="sk-SK" sz="2200" b="1" dirty="0">
              <a:latin typeface="+mj-lt"/>
              <a:cs typeface="Arial"/>
            </a:endParaRPr>
          </a:p>
          <a:p>
            <a:pPr marL="720000">
              <a:spcAft>
                <a:spcPts val="600"/>
              </a:spcAft>
            </a:pPr>
            <a:r>
              <a:rPr lang="cs-CZ" sz="2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[Rozšíření]</a:t>
            </a:r>
            <a:r>
              <a:rPr lang="cs-CZ" sz="2200" b="1" dirty="0">
                <a:latin typeface="+mj-lt"/>
                <a:cs typeface="Arial"/>
              </a:rPr>
              <a:t> </a:t>
            </a:r>
            <a:r>
              <a:rPr lang="cs-CZ" sz="2200" dirty="0">
                <a:latin typeface="+mj-lt"/>
                <a:cs typeface="Arial"/>
              </a:rPr>
              <a:t>Uprav svůj scénář pro kreslení stromů tak, aby měl jeho kmen </a:t>
            </a:r>
            <a:r>
              <a:rPr lang="cs-CZ" sz="2200" b="1" dirty="0">
                <a:solidFill>
                  <a:srgbClr val="C00000"/>
                </a:solidFill>
                <a:latin typeface="+mj-lt"/>
                <a:cs typeface="Arial"/>
              </a:rPr>
              <a:t>náhodnou tloušťku </a:t>
            </a:r>
            <a:r>
              <a:rPr lang="cs-CZ" sz="2200" dirty="0">
                <a:latin typeface="+mj-lt"/>
                <a:cs typeface="Arial"/>
              </a:rPr>
              <a:t>a </a:t>
            </a:r>
            <a:r>
              <a:rPr lang="cs-CZ" sz="2200" b="1" dirty="0">
                <a:solidFill>
                  <a:srgbClr val="C00000"/>
                </a:solidFill>
                <a:latin typeface="+mj-lt"/>
                <a:cs typeface="Arial"/>
              </a:rPr>
              <a:t>náhodnou délku</a:t>
            </a:r>
            <a:r>
              <a:rPr lang="cs-CZ" sz="2200" dirty="0">
                <a:latin typeface="+mj-lt"/>
                <a:cs typeface="Arial"/>
              </a:rPr>
              <a:t>.</a:t>
            </a:r>
          </a:p>
          <a:p>
            <a:pPr marL="720000">
              <a:spcAft>
                <a:spcPts val="600"/>
              </a:spcAft>
            </a:pPr>
            <a:endParaRPr lang="cs-CZ" sz="2200" dirty="0">
              <a:latin typeface="+mj-lt"/>
              <a:cs typeface="Arial"/>
            </a:endParaRPr>
          </a:p>
          <a:p>
            <a:pPr marL="720000">
              <a:spcAft>
                <a:spcPts val="600"/>
              </a:spcAft>
            </a:pPr>
            <a:r>
              <a:rPr lang="cs-CZ" sz="2200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[Rozšíření]</a:t>
            </a:r>
            <a:r>
              <a:rPr lang="cs-CZ" sz="2200" b="1" dirty="0">
                <a:latin typeface="+mj-lt"/>
                <a:cs typeface="Arial"/>
              </a:rPr>
              <a:t> </a:t>
            </a:r>
            <a:r>
              <a:rPr lang="cs-CZ" sz="2200" dirty="0">
                <a:latin typeface="+mj-lt"/>
                <a:cs typeface="Arial"/>
              </a:rPr>
              <a:t>Změň pozadí na </a:t>
            </a:r>
            <a:r>
              <a:rPr lang="cs-CZ" sz="2200" i="1" dirty="0">
                <a:latin typeface="+mj-lt"/>
                <a:cs typeface="Arial"/>
              </a:rPr>
              <a:t>noční horizont</a:t>
            </a:r>
            <a:r>
              <a:rPr lang="cs-CZ" sz="2200" dirty="0">
                <a:latin typeface="+mj-lt"/>
                <a:cs typeface="Arial"/>
              </a:rPr>
              <a:t> a vytvoř scénář, který nakreslí mnoho náhodných stromů jen ve spodní, tmavozelené oblasti.</a:t>
            </a:r>
          </a:p>
          <a:p>
            <a:pPr marL="720000">
              <a:spcAft>
                <a:spcPts val="600"/>
              </a:spcAft>
            </a:pPr>
            <a:endParaRPr lang="sk-SK" sz="2200" dirty="0">
              <a:latin typeface="+mj-lt"/>
              <a:cs typeface="Arial"/>
            </a:endParaRP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435800" y="6474984"/>
            <a:ext cx="1600200" cy="250717"/>
          </a:xfrm>
        </p:spPr>
        <p:txBody>
          <a:bodyPr/>
          <a:lstStyle/>
          <a:p>
            <a:fld id="{D9076724-0349-49A4-87F6-74FEE3C80CA5}" type="slidenum">
              <a:rPr lang="sk-SK" b="1" smtClean="0"/>
              <a:t>4</a:t>
            </a:fld>
            <a:endParaRPr lang="sk-SK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8D6210-6E03-4A32-9EF2-A9BFF6B07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074" y="3888000"/>
            <a:ext cx="3006726" cy="225816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A35FAD4-DFE0-4DEF-95BF-FD6EB4CF5C08}"/>
              </a:ext>
            </a:extLst>
          </p:cNvPr>
          <p:cNvSpPr>
            <a:spLocks noChangeAspect="1"/>
          </p:cNvSpPr>
          <p:nvPr/>
        </p:nvSpPr>
        <p:spPr>
          <a:xfrm>
            <a:off x="874800" y="1788223"/>
            <a:ext cx="216000" cy="216000"/>
          </a:xfrm>
          <a:prstGeom prst="rect">
            <a:avLst/>
          </a:prstGeom>
          <a:solidFill>
            <a:srgbClr val="0E9A6C"/>
          </a:solidFill>
          <a:ln>
            <a:solidFill>
              <a:srgbClr val="0E9A6C"/>
            </a:solidFill>
          </a:ln>
          <a:effectLst>
            <a:outerShdw blurRad="40000" dist="38100" dir="3600000" rotWithShape="0">
              <a:srgbClr val="000000">
                <a:alpha val="4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2CBDD8-ADCE-49C8-94EC-FFC60A5AF985}"/>
              </a:ext>
            </a:extLst>
          </p:cNvPr>
          <p:cNvSpPr>
            <a:spLocks noChangeAspect="1"/>
          </p:cNvSpPr>
          <p:nvPr/>
        </p:nvSpPr>
        <p:spPr>
          <a:xfrm>
            <a:off x="874800" y="2943160"/>
            <a:ext cx="216000" cy="216000"/>
          </a:xfrm>
          <a:prstGeom prst="rect">
            <a:avLst/>
          </a:prstGeom>
          <a:solidFill>
            <a:srgbClr val="0E9A6C"/>
          </a:solidFill>
          <a:ln>
            <a:solidFill>
              <a:srgbClr val="0E9A6C"/>
            </a:solidFill>
          </a:ln>
          <a:effectLst>
            <a:outerShdw blurRad="40000" dist="38100" dir="3600000" rotWithShape="0">
              <a:srgbClr val="000000">
                <a:alpha val="4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69EAEB-2F09-4E19-A541-E8CCAF99B138}"/>
              </a:ext>
            </a:extLst>
          </p:cNvPr>
          <p:cNvSpPr txBox="1"/>
          <p:nvPr/>
        </p:nvSpPr>
        <p:spPr>
          <a:xfrm>
            <a:off x="1001091" y="292296"/>
            <a:ext cx="6867174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2588">
              <a:tabLst>
                <a:tab pos="1249363" algn="l"/>
              </a:tabLst>
            </a:pP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Modul 2  </a:t>
            </a:r>
            <a:r>
              <a:rPr lang="cs-CZ" sz="12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  <a:sym typeface="Wingdings" panose="05000000000000000000" pitchFamily="2" charset="2"/>
              </a:rPr>
              <a:t>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 Bádání 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4  </a:t>
            </a:r>
            <a:r>
              <a:rPr lang="cs-CZ" sz="12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  <a:sym typeface="Wingdings" panose="05000000000000000000" pitchFamily="2" charset="2"/>
              </a:rPr>
              <a:t>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 Aktivita 2.4.1</a:t>
            </a:r>
            <a:endParaRPr lang="cs-CZ" sz="1600" b="1" dirty="0">
              <a:solidFill>
                <a:srgbClr val="C00000"/>
              </a:solidFill>
              <a:latin typeface="Calibri" panose="020F0502020204030204" pitchFamily="34" charset="0"/>
              <a:cs typeface="Century Gothic"/>
            </a:endParaRPr>
          </a:p>
          <a:p>
            <a:pPr algn="ctr" defTabSz="393700">
              <a:lnSpc>
                <a:spcPts val="3200"/>
              </a:lnSpc>
              <a:tabLst>
                <a:tab pos="1249363" algn="l"/>
              </a:tabLst>
            </a:pPr>
            <a:r>
              <a:rPr lang="cs-CZ" sz="2200" b="1" dirty="0">
                <a:solidFill>
                  <a:srgbClr val="0C3B6A"/>
                </a:solidFill>
                <a:latin typeface="Calibri" panose="020F0502020204030204" pitchFamily="34" charset="0"/>
              </a:rPr>
              <a:t>[Rozšíření] </a:t>
            </a:r>
            <a:r>
              <a:rPr lang="cs-CZ" sz="2800" b="1" dirty="0">
                <a:solidFill>
                  <a:srgbClr val="0C3B6A"/>
                </a:solidFill>
                <a:latin typeface="Calibri" panose="020F0502020204030204" pitchFamily="34" charset="0"/>
              </a:rPr>
              <a:t>Kreslíme stromy</a:t>
            </a:r>
            <a:endParaRPr lang="cs-CZ" sz="2000" b="1" dirty="0">
              <a:solidFill>
                <a:srgbClr val="0C3B6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64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8EA1E25-3688-497C-99C9-CF16EC386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479" y="356116"/>
            <a:ext cx="764381" cy="5500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000" y="1166400"/>
            <a:ext cx="8481600" cy="5313600"/>
          </a:xfrm>
          <a:prstGeom prst="rect">
            <a:avLst/>
          </a:prstGeom>
          <a:solidFill>
            <a:srgbClr val="D7DDDF"/>
          </a:solidFill>
          <a:ln w="2540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216000" rIns="144000" bIns="144000" rtlCol="0">
            <a:noAutofit/>
          </a:bodyPr>
          <a:lstStyle/>
          <a:p>
            <a:pPr marL="108000">
              <a:spcAft>
                <a:spcPts val="1200"/>
              </a:spcAft>
            </a:pPr>
            <a:r>
              <a:rPr lang="sk-SK" sz="2800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Diskutujeme</a:t>
            </a:r>
            <a:endParaRPr lang="sk-SK" sz="2200" dirty="0">
              <a:cs typeface="Arial"/>
            </a:endParaRPr>
          </a:p>
          <a:p>
            <a:pPr marL="108000">
              <a:spcAft>
                <a:spcPts val="1200"/>
              </a:spcAft>
            </a:pPr>
            <a:endParaRPr lang="sk-SK" sz="2200" dirty="0">
              <a:latin typeface="+mj-lt"/>
              <a:cs typeface="Arial"/>
            </a:endParaRPr>
          </a:p>
          <a:p>
            <a:pPr marL="720000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cs-CZ" sz="2200" dirty="0">
                <a:latin typeface="+mj-lt"/>
                <a:cs typeface="Arial"/>
              </a:rPr>
              <a:t>Při kreslení kmene stromu jsme používali </a:t>
            </a:r>
            <a:r>
              <a:rPr lang="cs-CZ" sz="2200" b="1" dirty="0">
                <a:solidFill>
                  <a:srgbClr val="2D5FEF"/>
                </a:solidFill>
              </a:rPr>
              <a:t>dopředu o 40 kroků</a:t>
            </a:r>
            <a:r>
              <a:rPr lang="cs-CZ" sz="2200" dirty="0">
                <a:latin typeface="+mj-lt"/>
                <a:cs typeface="Arial"/>
              </a:rPr>
              <a:t>, později jsme přidali kreslení koruny náhodné velikosti mezi 35 a 65. Proč se nám však najednou zdá, že i délky kmene se mění?</a:t>
            </a:r>
          </a:p>
          <a:p>
            <a:pPr marL="720000">
              <a:spcAft>
                <a:spcPts val="1200"/>
              </a:spcAft>
              <a:buClr>
                <a:schemeClr val="accent1"/>
              </a:buClr>
            </a:pPr>
            <a:r>
              <a:rPr lang="cs-CZ" sz="2200" dirty="0">
                <a:latin typeface="+mj-lt"/>
                <a:cs typeface="Arial"/>
              </a:rPr>
              <a:t>Kam do svého scénáře jste dali bloky </a:t>
            </a:r>
            <a:r>
              <a:rPr lang="cs-CZ" sz="2200" b="1" dirty="0">
                <a:solidFill>
                  <a:srgbClr val="007C3D"/>
                </a:solidFill>
              </a:rPr>
              <a:t>pero zapni</a:t>
            </a:r>
            <a:r>
              <a:rPr lang="cs-CZ" sz="2200" dirty="0">
                <a:latin typeface="+mj-lt"/>
                <a:cs typeface="Arial"/>
              </a:rPr>
              <a:t> a </a:t>
            </a:r>
            <a:r>
              <a:rPr lang="cs-CZ" sz="2200" b="1" dirty="0">
                <a:solidFill>
                  <a:srgbClr val="007C3D"/>
                </a:solidFill>
              </a:rPr>
              <a:t>pero vypni</a:t>
            </a:r>
            <a:r>
              <a:rPr lang="cs-CZ" sz="2200" dirty="0">
                <a:solidFill>
                  <a:schemeClr val="tx1"/>
                </a:solidFill>
              </a:rPr>
              <a:t>, když</a:t>
            </a:r>
            <a:r>
              <a:rPr lang="cs-CZ" sz="2200" dirty="0">
                <a:latin typeface="+mj-lt"/>
                <a:cs typeface="Arial"/>
              </a:rPr>
              <a:t> jste kreslili hodně stromů?</a:t>
            </a:r>
            <a:endParaRPr lang="cs-CZ" sz="2200" dirty="0">
              <a:cs typeface="Arial"/>
            </a:endParaRPr>
          </a:p>
          <a:p>
            <a:pPr marL="720000">
              <a:spcAft>
                <a:spcPts val="1200"/>
              </a:spcAft>
              <a:buClr>
                <a:schemeClr val="accent1"/>
              </a:buClr>
            </a:pPr>
            <a:r>
              <a:rPr lang="cs-CZ" sz="2200" dirty="0">
                <a:latin typeface="+mj-lt"/>
                <a:cs typeface="Arial"/>
              </a:rPr>
              <a:t>Mění pan </a:t>
            </a:r>
            <a:r>
              <a:rPr lang="cs-CZ" sz="2200" b="1" dirty="0">
                <a:latin typeface="+mj-lt"/>
                <a:cs typeface="Arial"/>
              </a:rPr>
              <a:t>Brouk</a:t>
            </a:r>
            <a:r>
              <a:rPr lang="cs-CZ" sz="2200" dirty="0">
                <a:latin typeface="+mj-lt"/>
                <a:cs typeface="Arial"/>
              </a:rPr>
              <a:t> svůj směr, když kreslí náhodné stromy?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435800" y="6474984"/>
            <a:ext cx="1600200" cy="250717"/>
          </a:xfrm>
        </p:spPr>
        <p:txBody>
          <a:bodyPr/>
          <a:lstStyle/>
          <a:p>
            <a:fld id="{D9076724-0349-49A4-87F6-74FEE3C80CA5}" type="slidenum">
              <a:rPr lang="sk-SK" b="1" smtClean="0"/>
              <a:t>5</a:t>
            </a:fld>
            <a:endParaRPr lang="sk-SK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A29190-BF4B-4183-8285-194CF22E1AA1}"/>
              </a:ext>
            </a:extLst>
          </p:cNvPr>
          <p:cNvSpPr/>
          <p:nvPr/>
        </p:nvSpPr>
        <p:spPr>
          <a:xfrm>
            <a:off x="875098" y="2571451"/>
            <a:ext cx="210816" cy="205630"/>
          </a:xfrm>
          <a:prstGeom prst="ellipse">
            <a:avLst/>
          </a:prstGeom>
          <a:solidFill>
            <a:srgbClr val="4A6CD4"/>
          </a:solidFill>
          <a:ln w="34925">
            <a:solidFill>
              <a:srgbClr val="4A6CD4"/>
            </a:solidFill>
          </a:ln>
          <a:effectLst>
            <a:outerShdw blurRad="40000" dist="38100" dir="3600000" rotWithShape="0">
              <a:srgbClr val="000000">
                <a:alpha val="4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0555EE2-24BA-4ED3-9E1E-B9DACFD139EC}"/>
              </a:ext>
            </a:extLst>
          </p:cNvPr>
          <p:cNvSpPr/>
          <p:nvPr/>
        </p:nvSpPr>
        <p:spPr>
          <a:xfrm>
            <a:off x="875098" y="3750964"/>
            <a:ext cx="210816" cy="205630"/>
          </a:xfrm>
          <a:prstGeom prst="ellipse">
            <a:avLst/>
          </a:prstGeom>
          <a:solidFill>
            <a:srgbClr val="4A6CD4"/>
          </a:solidFill>
          <a:ln w="34925">
            <a:solidFill>
              <a:srgbClr val="4A6CD4"/>
            </a:solidFill>
          </a:ln>
          <a:effectLst>
            <a:outerShdw blurRad="40000" dist="38100" dir="3600000" rotWithShape="0">
              <a:srgbClr val="000000">
                <a:alpha val="4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9B1752-1282-4FFF-B74B-E94BA1C4C801}"/>
              </a:ext>
            </a:extLst>
          </p:cNvPr>
          <p:cNvSpPr/>
          <p:nvPr/>
        </p:nvSpPr>
        <p:spPr>
          <a:xfrm>
            <a:off x="875098" y="4565092"/>
            <a:ext cx="210816" cy="205630"/>
          </a:xfrm>
          <a:prstGeom prst="ellipse">
            <a:avLst/>
          </a:prstGeom>
          <a:solidFill>
            <a:srgbClr val="4A6CD4"/>
          </a:solidFill>
          <a:ln w="34925">
            <a:solidFill>
              <a:srgbClr val="4A6CD4"/>
            </a:solidFill>
          </a:ln>
          <a:effectLst>
            <a:outerShdw blurRad="40000" dist="38100" dir="3600000" rotWithShape="0">
              <a:srgbClr val="000000">
                <a:alpha val="4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9355DE-EC3A-4651-8B98-82268B04BBE5}"/>
              </a:ext>
            </a:extLst>
          </p:cNvPr>
          <p:cNvSpPr txBox="1"/>
          <p:nvPr/>
        </p:nvSpPr>
        <p:spPr>
          <a:xfrm>
            <a:off x="1001091" y="292296"/>
            <a:ext cx="6867174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2588">
              <a:tabLst>
                <a:tab pos="1249363" algn="l"/>
              </a:tabLst>
            </a:pP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Modul 2  </a:t>
            </a:r>
            <a:r>
              <a:rPr lang="cs-CZ" sz="12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  <a:sym typeface="Wingdings" panose="05000000000000000000" pitchFamily="2" charset="2"/>
              </a:rPr>
              <a:t>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 Bádání 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4  </a:t>
            </a:r>
            <a:r>
              <a:rPr lang="cs-CZ" sz="12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  <a:sym typeface="Wingdings" panose="05000000000000000000" pitchFamily="2" charset="2"/>
              </a:rPr>
              <a:t>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 Aktivita 2.4.1</a:t>
            </a:r>
            <a:endParaRPr lang="cs-CZ" sz="1600" b="1" dirty="0">
              <a:solidFill>
                <a:srgbClr val="C00000"/>
              </a:solidFill>
              <a:latin typeface="Calibri" panose="020F0502020204030204" pitchFamily="34" charset="0"/>
              <a:cs typeface="Century Gothic"/>
            </a:endParaRPr>
          </a:p>
          <a:p>
            <a:pPr algn="ctr" defTabSz="393700">
              <a:lnSpc>
                <a:spcPts val="3200"/>
              </a:lnSpc>
              <a:tabLst>
                <a:tab pos="1249363" algn="l"/>
              </a:tabLst>
            </a:pPr>
            <a:r>
              <a:rPr lang="cs-CZ" sz="2800" b="1" dirty="0">
                <a:solidFill>
                  <a:srgbClr val="0C3B6A"/>
                </a:solidFill>
                <a:latin typeface="Calibri" panose="020F0502020204030204" pitchFamily="34" charset="0"/>
              </a:rPr>
              <a:t>Kreslíme stromy</a:t>
            </a:r>
            <a:endParaRPr lang="cs-CZ" sz="2000" b="1" dirty="0">
              <a:solidFill>
                <a:srgbClr val="0C3B6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1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DA1F2B3-CDE3-4583-A902-0657DAB07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479" y="356116"/>
            <a:ext cx="764381" cy="550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000" y="1166400"/>
            <a:ext cx="8481600" cy="5313600"/>
          </a:xfrm>
          <a:prstGeom prst="rect">
            <a:avLst/>
          </a:prstGeom>
          <a:solidFill>
            <a:srgbClr val="D7DDDF"/>
          </a:solidFill>
          <a:ln w="254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144000" bIns="144000" rtlCol="0">
            <a:noAutofit/>
          </a:bodyPr>
          <a:lstStyle/>
          <a:p>
            <a:pPr algn="ctr"/>
            <a:endParaRPr lang="sk-SK" sz="2400" b="1" cap="small" dirty="0">
              <a:latin typeface="Calibri" panose="020F0502020204030204" pitchFamily="34" charset="0"/>
            </a:endParaRPr>
          </a:p>
          <a:p>
            <a:pPr algn="ctr"/>
            <a:endParaRPr lang="sk-SK" sz="2400" b="1" cap="small" dirty="0">
              <a:latin typeface="Calibri" panose="020F0502020204030204" pitchFamily="34" charset="0"/>
            </a:endParaRPr>
          </a:p>
          <a:p>
            <a:pPr algn="ctr">
              <a:spcAft>
                <a:spcPts val="1200"/>
              </a:spcAft>
            </a:pPr>
            <a:endParaRPr lang="sk-SK" sz="2400" b="1" cap="small" dirty="0">
              <a:latin typeface="Calibri" panose="020F0502020204030204" pitchFamily="34" charset="0"/>
            </a:endParaRPr>
          </a:p>
          <a:p>
            <a:pPr algn="ctr">
              <a:spcBef>
                <a:spcPts val="1800"/>
              </a:spcBef>
            </a:pPr>
            <a:r>
              <a:rPr lang="cs-CZ" sz="2400" b="1" cap="small" dirty="0">
                <a:solidFill>
                  <a:srgbClr val="C00000"/>
                </a:solidFill>
                <a:latin typeface="Calibri" panose="020F0502020204030204" pitchFamily="34" charset="0"/>
              </a:rPr>
              <a:t>Aktivita 2.4.2 Bez klávesnice</a:t>
            </a:r>
          </a:p>
          <a:p>
            <a:pPr algn="ctr"/>
            <a:r>
              <a:rPr lang="cs-CZ" sz="5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Century Gothic"/>
              </a:rPr>
              <a:t>Čteme scénáře</a:t>
            </a:r>
            <a:endParaRPr lang="cs-CZ" sz="4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435800" y="6474984"/>
            <a:ext cx="1600200" cy="250717"/>
          </a:xfrm>
        </p:spPr>
        <p:txBody>
          <a:bodyPr/>
          <a:lstStyle/>
          <a:p>
            <a:fld id="{D9076724-0349-49A4-87F6-74FEE3C80CA5}" type="slidenum">
              <a:rPr lang="sk-SK" b="1" smtClean="0"/>
              <a:t>6</a:t>
            </a:fld>
            <a:endParaRPr lang="sk-SK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71A0C9-8065-4B29-98BA-97A2990C66D0}"/>
              </a:ext>
            </a:extLst>
          </p:cNvPr>
          <p:cNvSpPr txBox="1"/>
          <p:nvPr/>
        </p:nvSpPr>
        <p:spPr>
          <a:xfrm>
            <a:off x="252000" y="396000"/>
            <a:ext cx="647497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2588">
              <a:tabLst>
                <a:tab pos="1249363" algn="l"/>
              </a:tabLst>
            </a:pP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Modul</a:t>
            </a:r>
            <a:r>
              <a:rPr lang="cs-CZ" sz="1600" b="1" cap="small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 2 	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Grafika pana Brouka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  <a:cs typeface="Century Gothic"/>
            </a:endParaRPr>
          </a:p>
          <a:p>
            <a:pPr defTabSz="393700">
              <a:lnSpc>
                <a:spcPts val="1800"/>
              </a:lnSpc>
              <a:tabLst>
                <a:tab pos="1249363" algn="l"/>
              </a:tabLst>
            </a:pPr>
            <a:r>
              <a:rPr lang="cs-CZ" sz="1600" b="1" dirty="0">
                <a:solidFill>
                  <a:srgbClr val="0C3B6A"/>
                </a:solidFill>
                <a:latin typeface="Calibri" panose="020F0502020204030204" pitchFamily="34" charset="0"/>
              </a:rPr>
              <a:t>Bádání </a:t>
            </a:r>
            <a:r>
              <a:rPr lang="en-US" sz="1600" b="1" dirty="0">
                <a:solidFill>
                  <a:srgbClr val="0C3B6A"/>
                </a:solidFill>
                <a:latin typeface="Calibri" panose="020F0502020204030204" pitchFamily="34" charset="0"/>
              </a:rPr>
              <a:t>4</a:t>
            </a:r>
            <a:r>
              <a:rPr lang="cs-CZ" sz="1600" b="1" dirty="0">
                <a:solidFill>
                  <a:srgbClr val="0C3B6A"/>
                </a:solidFill>
                <a:latin typeface="Calibri" panose="020F0502020204030204" pitchFamily="34" charset="0"/>
              </a:rPr>
              <a:t>	Projekty pana Brouka: Přírodní scenérie</a:t>
            </a:r>
            <a:endParaRPr lang="cs-CZ" sz="1600" b="1" cap="small" dirty="0">
              <a:solidFill>
                <a:srgbClr val="0C3B6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53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B63EF409-F224-4014-BA55-D1580EA9D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479" y="356116"/>
            <a:ext cx="764381" cy="5500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000" y="1166400"/>
            <a:ext cx="8481600" cy="5313600"/>
          </a:xfrm>
          <a:prstGeom prst="rect">
            <a:avLst/>
          </a:prstGeom>
          <a:solidFill>
            <a:srgbClr val="D7DDD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36000" rIns="144000" bIns="144000" rtlCol="0">
            <a:noAutofit/>
          </a:bodyPr>
          <a:lstStyle/>
          <a:p>
            <a:pPr marL="720000">
              <a:spcAft>
                <a:spcPts val="600"/>
              </a:spcAft>
            </a:pPr>
            <a:br>
              <a:rPr lang="sk-SK" sz="1100" dirty="0">
                <a:latin typeface="+mj-lt"/>
                <a:cs typeface="Arial"/>
              </a:rPr>
            </a:br>
            <a:r>
              <a:rPr lang="sk-SK" sz="2000" dirty="0" err="1"/>
              <a:t>Pozorně</a:t>
            </a:r>
            <a:r>
              <a:rPr lang="sk-SK" sz="2000" dirty="0"/>
              <a:t> si </a:t>
            </a:r>
            <a:r>
              <a:rPr lang="sk-SK" sz="2000" dirty="0" err="1"/>
              <a:t>přečti</a:t>
            </a:r>
            <a:r>
              <a:rPr lang="sk-SK" sz="2000" dirty="0"/>
              <a:t> každou úlohu a </a:t>
            </a:r>
            <a:r>
              <a:rPr lang="sk-SK" sz="2000" dirty="0" err="1"/>
              <a:t>odpověz</a:t>
            </a:r>
            <a:r>
              <a:rPr lang="sk-SK" sz="2000" dirty="0"/>
              <a:t> na </a:t>
            </a:r>
            <a:r>
              <a:rPr lang="sk-SK" sz="2000" dirty="0" err="1"/>
              <a:t>otázk</a:t>
            </a:r>
            <a:r>
              <a:rPr lang="en-US" sz="2000" dirty="0"/>
              <a:t>y.</a:t>
            </a:r>
            <a:endParaRPr lang="sk-SK" sz="2000" dirty="0">
              <a:cs typeface="Arial"/>
            </a:endParaRPr>
          </a:p>
          <a:p>
            <a:pPr marL="720000">
              <a:spcAft>
                <a:spcPts val="600"/>
              </a:spcAft>
            </a:pPr>
            <a:endParaRPr lang="sk-SK" sz="2200" dirty="0">
              <a:latin typeface="+mj-lt"/>
              <a:cs typeface="Arial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90697" y="2794614"/>
            <a:ext cx="1337310" cy="45948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456243" y="4042678"/>
            <a:ext cx="871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nahoru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54431" y="4011865"/>
            <a:ext cx="958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/>
              <a:t>vpravo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56243" y="5196083"/>
            <a:ext cx="772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dolů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67384" y="5205367"/>
            <a:ext cx="743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vlevo</a:t>
            </a:r>
          </a:p>
        </p:txBody>
      </p:sp>
      <p:sp>
        <p:nvSpPr>
          <p:cNvPr id="2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435800" y="6474984"/>
            <a:ext cx="1600200" cy="250717"/>
          </a:xfrm>
        </p:spPr>
        <p:txBody>
          <a:bodyPr/>
          <a:lstStyle/>
          <a:p>
            <a:fld id="{D9076724-0349-49A4-87F6-74FEE3C80CA5}" type="slidenum">
              <a:rPr lang="sk-SK" b="1" smtClean="0"/>
              <a:t>7</a:t>
            </a:fld>
            <a:endParaRPr lang="sk-SK" b="1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746787" y="2241065"/>
            <a:ext cx="1920240" cy="199567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6D8BC55-ED99-4859-A817-F319D67C37BE}"/>
              </a:ext>
            </a:extLst>
          </p:cNvPr>
          <p:cNvSpPr txBox="1"/>
          <p:nvPr/>
        </p:nvSpPr>
        <p:spPr>
          <a:xfrm>
            <a:off x="7234137" y="1685240"/>
            <a:ext cx="923336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cs-CZ" sz="1200" b="1" dirty="0"/>
              <a:t>počáteční směr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EF3CBC3-9F09-4E23-A546-27491FC4A925}"/>
              </a:ext>
            </a:extLst>
          </p:cNvPr>
          <p:cNvSpPr>
            <a:spLocks noChangeAspect="1"/>
          </p:cNvSpPr>
          <p:nvPr/>
        </p:nvSpPr>
        <p:spPr>
          <a:xfrm>
            <a:off x="874800" y="1397468"/>
            <a:ext cx="216000" cy="216000"/>
          </a:xfrm>
          <a:prstGeom prst="rect">
            <a:avLst/>
          </a:prstGeom>
          <a:solidFill>
            <a:srgbClr val="0E9A6C"/>
          </a:solidFill>
          <a:ln>
            <a:solidFill>
              <a:srgbClr val="0E9A6C"/>
            </a:solidFill>
          </a:ln>
          <a:effectLst>
            <a:outerShdw blurRad="40000" dist="38100" dir="3600000" rotWithShape="0">
              <a:srgbClr val="000000">
                <a:alpha val="4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A895EF4-7F1F-4EF2-869D-F32A60CAC94E}"/>
              </a:ext>
            </a:extLst>
          </p:cNvPr>
          <p:cNvSpPr txBox="1"/>
          <p:nvPr/>
        </p:nvSpPr>
        <p:spPr>
          <a:xfrm>
            <a:off x="7585034" y="4789340"/>
            <a:ext cx="958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/>
              <a:t>vpravo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875FCD7-AC5F-4EEE-A41C-9962C52EE4BD}"/>
              </a:ext>
            </a:extLst>
          </p:cNvPr>
          <p:cNvSpPr txBox="1"/>
          <p:nvPr/>
        </p:nvSpPr>
        <p:spPr>
          <a:xfrm>
            <a:off x="7635806" y="5762430"/>
            <a:ext cx="743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vlevo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ED8597C-A51E-437E-BC94-39F4FED4B98A}"/>
              </a:ext>
            </a:extLst>
          </p:cNvPr>
          <p:cNvSpPr txBox="1"/>
          <p:nvPr/>
        </p:nvSpPr>
        <p:spPr>
          <a:xfrm>
            <a:off x="5783449" y="4827773"/>
            <a:ext cx="871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nahoru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76B2CEA-C39F-4B12-AD99-069D455D6FA3}"/>
              </a:ext>
            </a:extLst>
          </p:cNvPr>
          <p:cNvSpPr txBox="1"/>
          <p:nvPr/>
        </p:nvSpPr>
        <p:spPr>
          <a:xfrm>
            <a:off x="5778402" y="5698389"/>
            <a:ext cx="772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dolů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1E772-FA02-4E63-89DC-1917992656A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035875" y="1611890"/>
            <a:ext cx="400050" cy="45223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F018F23-8F91-4D12-81C7-4982EA26D00B}"/>
              </a:ext>
            </a:extLst>
          </p:cNvPr>
          <p:cNvSpPr txBox="1"/>
          <p:nvPr/>
        </p:nvSpPr>
        <p:spPr>
          <a:xfrm>
            <a:off x="882017" y="292296"/>
            <a:ext cx="6867174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2588">
              <a:tabLst>
                <a:tab pos="1249363" algn="l"/>
              </a:tabLst>
            </a:pP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Modul 2  </a:t>
            </a:r>
            <a:r>
              <a:rPr lang="cs-CZ" sz="12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  <a:sym typeface="Wingdings" panose="05000000000000000000" pitchFamily="2" charset="2"/>
              </a:rPr>
              <a:t>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 Bádání 4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  </a:t>
            </a:r>
            <a:r>
              <a:rPr lang="cs-CZ" sz="12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  <a:sym typeface="Wingdings" panose="05000000000000000000" pitchFamily="2" charset="2"/>
              </a:rPr>
              <a:t>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 Aktivita 2.4.2</a:t>
            </a:r>
            <a:endParaRPr lang="cs-CZ" sz="1600" b="1" dirty="0">
              <a:solidFill>
                <a:srgbClr val="C00000"/>
              </a:solidFill>
              <a:latin typeface="Calibri" panose="020F0502020204030204" pitchFamily="34" charset="0"/>
              <a:cs typeface="Century Gothic"/>
            </a:endParaRPr>
          </a:p>
          <a:p>
            <a:pPr algn="ctr" defTabSz="393700">
              <a:lnSpc>
                <a:spcPts val="3200"/>
              </a:lnSpc>
              <a:tabLst>
                <a:tab pos="1249363" algn="l"/>
              </a:tabLst>
            </a:pPr>
            <a:r>
              <a:rPr lang="cs-CZ" sz="2800" b="1" dirty="0">
                <a:solidFill>
                  <a:srgbClr val="0C3B6A"/>
                </a:solidFill>
                <a:latin typeface="Calibri" panose="020F0502020204030204" pitchFamily="34" charset="0"/>
              </a:rPr>
              <a:t>Bez klávesnice: Čteme scénáře</a:t>
            </a:r>
            <a:endParaRPr lang="cs-CZ" sz="2000" b="1" dirty="0">
              <a:solidFill>
                <a:srgbClr val="0C3B6A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C69DCD-1953-4E08-9F16-D4A0FFF0727F}"/>
              </a:ext>
            </a:extLst>
          </p:cNvPr>
          <p:cNvSpPr txBox="1"/>
          <p:nvPr/>
        </p:nvSpPr>
        <p:spPr>
          <a:xfrm>
            <a:off x="441394" y="1944000"/>
            <a:ext cx="4026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+mj-lt"/>
              <a:buAutoNum type="arabicPeriod"/>
            </a:pPr>
            <a:r>
              <a:rPr lang="cs-CZ" sz="1200" dirty="0"/>
              <a:t>Kterým </a:t>
            </a:r>
            <a:r>
              <a:rPr lang="cs-CZ" sz="1200" b="1" dirty="0"/>
              <a:t>směrem</a:t>
            </a:r>
            <a:r>
              <a:rPr lang="cs-CZ" sz="1200" dirty="0"/>
              <a:t> bude ukazovat pan </a:t>
            </a:r>
            <a:r>
              <a:rPr lang="cs-CZ" sz="1200" b="1" dirty="0"/>
              <a:t>Brouk</a:t>
            </a:r>
            <a:r>
              <a:rPr lang="cs-CZ" sz="1200" dirty="0"/>
              <a:t>, jestli klikneme v ploše na tento blok? (zakroužkuj správnou odpověď)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9D340C-A794-44DD-B76D-97924AB86AFD}"/>
              </a:ext>
            </a:extLst>
          </p:cNvPr>
          <p:cNvSpPr txBox="1"/>
          <p:nvPr/>
        </p:nvSpPr>
        <p:spPr>
          <a:xfrm>
            <a:off x="4582800" y="1944000"/>
            <a:ext cx="19536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+mj-lt"/>
              <a:buAutoNum type="arabicPeriod" startAt="2"/>
              <a:defRPr/>
            </a:pPr>
            <a:r>
              <a:rPr lang="cs-CZ" sz="1200" dirty="0"/>
              <a:t>Jestli bude pan </a:t>
            </a:r>
            <a:r>
              <a:rPr lang="cs-CZ" sz="1200" b="1" dirty="0"/>
              <a:t>Brouk</a:t>
            </a:r>
            <a:r>
              <a:rPr lang="cs-CZ" sz="1200" dirty="0"/>
              <a:t> nejdřív ukazovat směrem 0 (nahoru)</a:t>
            </a:r>
            <a:br>
              <a:rPr lang="cs-CZ" sz="1200" dirty="0"/>
            </a:br>
            <a:r>
              <a:rPr lang="cs-CZ" sz="1200" dirty="0"/>
              <a:t>a provedeme scénář vpravo, kterým </a:t>
            </a:r>
            <a:r>
              <a:rPr lang="cs-CZ" sz="1200" b="1" dirty="0"/>
              <a:t>směrem </a:t>
            </a:r>
            <a:r>
              <a:rPr lang="cs-CZ" sz="1200" dirty="0"/>
              <a:t>bude ukazovat na závěr? (zakroužkuj správnou odpověď)</a:t>
            </a:r>
            <a:endParaRPr lang="en-US" sz="12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04115FD-D5FC-4534-A997-16921636E554}"/>
              </a:ext>
            </a:extLst>
          </p:cNvPr>
          <p:cNvCxnSpPr>
            <a:cxnSpLocks/>
          </p:cNvCxnSpPr>
          <p:nvPr/>
        </p:nvCxnSpPr>
        <p:spPr>
          <a:xfrm>
            <a:off x="4525292" y="1838005"/>
            <a:ext cx="0" cy="44103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1CE3A6E-A150-4CC1-9341-B0CF58BF24A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43894" y="3951658"/>
            <a:ext cx="438150" cy="495299"/>
          </a:xfrm>
          <a:prstGeom prst="rect">
            <a:avLst/>
          </a:prstGeom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1479D135-63FE-4B9E-8CAD-956C5A9279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2272" y="3985862"/>
            <a:ext cx="495300" cy="447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3A780D-23D5-4CB0-8208-AB0B2CAABB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136" y="5160529"/>
            <a:ext cx="438150" cy="495300"/>
          </a:xfrm>
          <a:prstGeom prst="rect">
            <a:avLst/>
          </a:prstGeom>
        </p:spPr>
      </p:pic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F8F7F0-BB4C-41AB-8895-99D2FD615C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727" y="5141522"/>
            <a:ext cx="495300" cy="44767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B5264A4-755B-4D69-AB86-6E1A0B6206F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345299" y="4726171"/>
            <a:ext cx="438150" cy="495299"/>
          </a:xfrm>
          <a:prstGeom prst="rect">
            <a:avLst/>
          </a:prstGeom>
        </p:spPr>
      </p:pic>
      <p:pic>
        <p:nvPicPr>
          <p:cNvPr id="47" name="Picture 46" descr="A picture containing clipart&#10;&#10;Description automatically generated">
            <a:extLst>
              <a:ext uri="{FF2B5EF4-FFF2-40B4-BE49-F238E27FC236}">
                <a16:creationId xmlns:a16="http://schemas.microsoft.com/office/drawing/2014/main" id="{CA7588FE-C369-4936-8A7D-2977F062CD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3677" y="4760375"/>
            <a:ext cx="495300" cy="44767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7795AEC-94BF-4A11-9CFB-6A0D6B8800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1541" y="5684057"/>
            <a:ext cx="438150" cy="495300"/>
          </a:xfrm>
          <a:prstGeom prst="rect">
            <a:avLst/>
          </a:prstGeom>
        </p:spPr>
      </p:pic>
      <p:pic>
        <p:nvPicPr>
          <p:cNvPr id="49" name="Picture 48" descr="A picture containing clipart&#10;&#10;Description automatically generated">
            <a:extLst>
              <a:ext uri="{FF2B5EF4-FFF2-40B4-BE49-F238E27FC236}">
                <a16:creationId xmlns:a16="http://schemas.microsoft.com/office/drawing/2014/main" id="{82F9F29D-C028-42D0-A352-17A5760BAB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1132" y="5731682"/>
            <a:ext cx="4953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72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1738CD58-9694-44B7-ABB6-A9D105F74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479" y="356116"/>
            <a:ext cx="764381" cy="5500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000" y="1166400"/>
            <a:ext cx="8481600" cy="5313600"/>
          </a:xfrm>
          <a:prstGeom prst="rect">
            <a:avLst/>
          </a:prstGeom>
          <a:solidFill>
            <a:srgbClr val="D7DDD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144000" rIns="144000" bIns="144000" rtlCol="0">
            <a:noAutofit/>
          </a:bodyPr>
          <a:lstStyle/>
          <a:p>
            <a:pPr marL="720000">
              <a:spcAft>
                <a:spcPts val="600"/>
              </a:spcAft>
            </a:pPr>
            <a:endParaRPr lang="sk-SK" sz="2200" dirty="0">
              <a:latin typeface="+mj-lt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10821" y="5940000"/>
            <a:ext cx="166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Tloušťka pera bude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44759" y="5796022"/>
            <a:ext cx="77155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k-SK" sz="1200" b="1" dirty="0"/>
          </a:p>
          <a:p>
            <a:endParaRPr lang="sk-SK" sz="1200" b="1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0550" y="2080884"/>
            <a:ext cx="2393442" cy="372389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814151" y="5940000"/>
            <a:ext cx="1912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Počet opakovaní bude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49191" y="5791392"/>
            <a:ext cx="77155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k-SK" sz="1200" b="1" dirty="0"/>
          </a:p>
          <a:p>
            <a:endParaRPr lang="sk-SK" sz="12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3B5541-E510-456B-B997-473426F04846}"/>
              </a:ext>
            </a:extLst>
          </p:cNvPr>
          <p:cNvGrpSpPr/>
          <p:nvPr/>
        </p:nvGrpSpPr>
        <p:grpSpPr>
          <a:xfrm>
            <a:off x="5621477" y="2327115"/>
            <a:ext cx="2482938" cy="2488530"/>
            <a:chOff x="5621477" y="2039142"/>
            <a:chExt cx="2482938" cy="2488530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5621477" y="2662296"/>
              <a:ext cx="1968246" cy="1865376"/>
            </a:xfrm>
            <a:prstGeom prst="rect">
              <a:avLst/>
            </a:prstGeom>
          </p:spPr>
        </p:pic>
        <p:cxnSp>
          <p:nvCxnSpPr>
            <p:cNvPr id="58" name="Straight Arrow Connector 57"/>
            <p:cNvCxnSpPr>
              <a:cxnSpLocks/>
            </p:cNvCxnSpPr>
            <p:nvPr/>
          </p:nvCxnSpPr>
          <p:spPr>
            <a:xfrm flipH="1">
              <a:off x="6412230" y="2327115"/>
              <a:ext cx="1157934" cy="82886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7570164" y="2039142"/>
              <a:ext cx="534251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sk-SK" sz="2400" b="1" dirty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</a:p>
          </p:txBody>
        </p:sp>
      </p:grp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435800" y="6474984"/>
            <a:ext cx="1600200" cy="250717"/>
          </a:xfrm>
        </p:spPr>
        <p:txBody>
          <a:bodyPr/>
          <a:lstStyle/>
          <a:p>
            <a:fld id="{D9076724-0349-49A4-87F6-74FEE3C80CA5}" type="slidenum">
              <a:rPr lang="sk-SK" b="1" smtClean="0"/>
              <a:t>8</a:t>
            </a:fld>
            <a:endParaRPr lang="sk-SK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B29D15-2475-49F7-8602-C48696EC9EDF}"/>
              </a:ext>
            </a:extLst>
          </p:cNvPr>
          <p:cNvSpPr txBox="1"/>
          <p:nvPr/>
        </p:nvSpPr>
        <p:spPr>
          <a:xfrm>
            <a:off x="882017" y="292296"/>
            <a:ext cx="6867174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2588">
              <a:tabLst>
                <a:tab pos="1249363" algn="l"/>
              </a:tabLst>
            </a:pP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Modul 2  </a:t>
            </a:r>
            <a:r>
              <a:rPr lang="cs-CZ" sz="12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  <a:sym typeface="Wingdings" panose="05000000000000000000" pitchFamily="2" charset="2"/>
              </a:rPr>
              <a:t>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 Bádání 4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  </a:t>
            </a:r>
            <a:r>
              <a:rPr lang="cs-CZ" sz="12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  <a:sym typeface="Wingdings" panose="05000000000000000000" pitchFamily="2" charset="2"/>
              </a:rPr>
              <a:t>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 Aktivita 2.4.2</a:t>
            </a:r>
            <a:endParaRPr lang="cs-CZ" sz="1600" b="1" dirty="0">
              <a:solidFill>
                <a:srgbClr val="C00000"/>
              </a:solidFill>
              <a:latin typeface="Calibri" panose="020F0502020204030204" pitchFamily="34" charset="0"/>
              <a:cs typeface="Century Gothic"/>
            </a:endParaRPr>
          </a:p>
          <a:p>
            <a:pPr algn="ctr" defTabSz="393700">
              <a:lnSpc>
                <a:spcPts val="3200"/>
              </a:lnSpc>
              <a:tabLst>
                <a:tab pos="1249363" algn="l"/>
              </a:tabLst>
            </a:pPr>
            <a:r>
              <a:rPr lang="cs-CZ" sz="2800" b="1" dirty="0">
                <a:solidFill>
                  <a:srgbClr val="0C3B6A"/>
                </a:solidFill>
                <a:latin typeface="Calibri" panose="020F0502020204030204" pitchFamily="34" charset="0"/>
              </a:rPr>
              <a:t>Bez klávesnice: Čteme scénáře</a:t>
            </a:r>
            <a:endParaRPr lang="cs-CZ" sz="2000" b="1" dirty="0">
              <a:solidFill>
                <a:srgbClr val="0C3B6A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174F6D-D481-4978-B1DF-0749345C9FDD}"/>
              </a:ext>
            </a:extLst>
          </p:cNvPr>
          <p:cNvSpPr txBox="1"/>
          <p:nvPr/>
        </p:nvSpPr>
        <p:spPr>
          <a:xfrm>
            <a:off x="441395" y="1307026"/>
            <a:ext cx="4115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+mj-lt"/>
              <a:buAutoNum type="arabicPeriod" startAt="3"/>
            </a:pPr>
            <a:r>
              <a:rPr lang="cs-CZ" sz="1200" dirty="0"/>
              <a:t>Jaká bude </a:t>
            </a:r>
            <a:r>
              <a:rPr lang="cs-CZ" sz="1200" b="1" dirty="0"/>
              <a:t>tloušťka pera</a:t>
            </a:r>
            <a:r>
              <a:rPr lang="cs-CZ" sz="1200" dirty="0"/>
              <a:t> pana </a:t>
            </a:r>
            <a:r>
              <a:rPr lang="cs-CZ" sz="1200" b="1" dirty="0"/>
              <a:t>Brouka</a:t>
            </a:r>
            <a:r>
              <a:rPr lang="en-US" sz="1200" dirty="0"/>
              <a:t> </a:t>
            </a:r>
            <a:r>
              <a:rPr lang="en-US" sz="1200" dirty="0" err="1"/>
              <a:t>potom</a:t>
            </a:r>
            <a:r>
              <a:rPr lang="cs-CZ" sz="1200" dirty="0"/>
              <a:t>, když provede tento scénář?</a:t>
            </a:r>
            <a:endParaRPr lang="sk-SK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4DC265-35C4-44CE-8D14-39A890D74A01}"/>
              </a:ext>
            </a:extLst>
          </p:cNvPr>
          <p:cNvSpPr txBox="1"/>
          <p:nvPr/>
        </p:nvSpPr>
        <p:spPr>
          <a:xfrm>
            <a:off x="4847309" y="1306800"/>
            <a:ext cx="3825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+mj-lt"/>
              <a:buAutoNum type="arabicPeriod" startAt="4"/>
              <a:defRPr/>
            </a:pPr>
            <a:r>
              <a:rPr lang="cs-CZ" sz="1200" dirty="0"/>
              <a:t>Jaký nejmenší </a:t>
            </a:r>
            <a:r>
              <a:rPr lang="cs-CZ" sz="1200" b="1" dirty="0"/>
              <a:t>počet opakování </a:t>
            </a:r>
            <a:r>
              <a:rPr lang="cs-CZ" sz="1200" dirty="0"/>
              <a:t>musíme zadat do bloku</a:t>
            </a:r>
            <a:br>
              <a:rPr lang="cs-CZ" sz="1200" dirty="0"/>
            </a:br>
            <a:r>
              <a:rPr lang="cs-CZ" sz="1200" b="1" dirty="0">
                <a:solidFill>
                  <a:srgbClr val="FA6201"/>
                </a:solidFill>
              </a:rPr>
              <a:t>opakuj</a:t>
            </a:r>
            <a:r>
              <a:rPr lang="cs-CZ" sz="1200" dirty="0"/>
              <a:t>, aby pan </a:t>
            </a:r>
            <a:r>
              <a:rPr lang="cs-CZ" sz="1200" b="1" dirty="0"/>
              <a:t>Brouk</a:t>
            </a:r>
            <a:r>
              <a:rPr lang="cs-CZ" sz="1200" dirty="0"/>
              <a:t> podle něj nakreslil pravidelný mnohoúhelník?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85904A-434E-43C8-8CFA-9FA31D3171C5}"/>
              </a:ext>
            </a:extLst>
          </p:cNvPr>
          <p:cNvCxnSpPr>
            <a:cxnSpLocks/>
          </p:cNvCxnSpPr>
          <p:nvPr/>
        </p:nvCxnSpPr>
        <p:spPr>
          <a:xfrm>
            <a:off x="4708172" y="1276174"/>
            <a:ext cx="0" cy="50270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50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1738CD58-9694-44B7-ABB6-A9D105F74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479" y="356116"/>
            <a:ext cx="764381" cy="5500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000" y="1166400"/>
            <a:ext cx="8481600" cy="5313600"/>
          </a:xfrm>
          <a:prstGeom prst="rect">
            <a:avLst/>
          </a:prstGeom>
          <a:solidFill>
            <a:srgbClr val="D7DDD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144000" rIns="144000" bIns="144000" rtlCol="0">
            <a:noAutofit/>
          </a:bodyPr>
          <a:lstStyle/>
          <a:p>
            <a:pPr marL="720000">
              <a:spcAft>
                <a:spcPts val="600"/>
              </a:spcAft>
            </a:pPr>
            <a:endParaRPr lang="sk-SK" sz="2200" dirty="0">
              <a:latin typeface="+mj-lt"/>
              <a:cs typeface="Arial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190" y="2540942"/>
            <a:ext cx="2023110" cy="2256282"/>
          </a:xfrm>
          <a:prstGeom prst="rect">
            <a:avLst/>
          </a:prstGeom>
        </p:spPr>
      </p:pic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435800" y="6474984"/>
            <a:ext cx="1600200" cy="250717"/>
          </a:xfrm>
        </p:spPr>
        <p:txBody>
          <a:bodyPr/>
          <a:lstStyle/>
          <a:p>
            <a:fld id="{D9076724-0349-49A4-87F6-74FEE3C80CA5}" type="slidenum">
              <a:rPr lang="sk-SK" b="1" smtClean="0"/>
              <a:t>9</a:t>
            </a:fld>
            <a:endParaRPr lang="sk-SK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D49BC8-BE5A-4568-ABE8-9F75C38203F5}"/>
              </a:ext>
            </a:extLst>
          </p:cNvPr>
          <p:cNvSpPr txBox="1"/>
          <p:nvPr/>
        </p:nvSpPr>
        <p:spPr>
          <a:xfrm>
            <a:off x="1320158" y="5940000"/>
            <a:ext cx="1496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Potřebný úhel je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B29D15-2475-49F7-8602-C48696EC9EDF}"/>
              </a:ext>
            </a:extLst>
          </p:cNvPr>
          <p:cNvSpPr txBox="1"/>
          <p:nvPr/>
        </p:nvSpPr>
        <p:spPr>
          <a:xfrm>
            <a:off x="882017" y="292296"/>
            <a:ext cx="6867174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2588">
              <a:tabLst>
                <a:tab pos="1249363" algn="l"/>
              </a:tabLst>
            </a:pP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Modul 2  </a:t>
            </a:r>
            <a:r>
              <a:rPr lang="cs-CZ" sz="12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  <a:sym typeface="Wingdings" panose="05000000000000000000" pitchFamily="2" charset="2"/>
              </a:rPr>
              <a:t>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 Bádání 4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  </a:t>
            </a:r>
            <a:r>
              <a:rPr lang="cs-CZ" sz="1200" b="1" dirty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  <a:sym typeface="Wingdings" panose="05000000000000000000" pitchFamily="2" charset="2"/>
              </a:rPr>
              <a:t>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 Aktivita 2.4.2</a:t>
            </a:r>
            <a:endParaRPr lang="cs-CZ" sz="1600" b="1" dirty="0">
              <a:solidFill>
                <a:srgbClr val="C00000"/>
              </a:solidFill>
              <a:latin typeface="Calibri" panose="020F0502020204030204" pitchFamily="34" charset="0"/>
              <a:cs typeface="Century Gothic"/>
            </a:endParaRPr>
          </a:p>
          <a:p>
            <a:pPr algn="ctr" defTabSz="393700">
              <a:lnSpc>
                <a:spcPts val="3200"/>
              </a:lnSpc>
              <a:tabLst>
                <a:tab pos="1249363" algn="l"/>
              </a:tabLst>
            </a:pPr>
            <a:r>
              <a:rPr lang="cs-CZ" sz="2800" b="1" dirty="0">
                <a:solidFill>
                  <a:srgbClr val="0C3B6A"/>
                </a:solidFill>
                <a:latin typeface="Calibri" panose="020F0502020204030204" pitchFamily="34" charset="0"/>
              </a:rPr>
              <a:t>Bez klávesnice: Čteme scénáře</a:t>
            </a:r>
            <a:endParaRPr lang="cs-CZ" sz="2000" b="1" dirty="0">
              <a:solidFill>
                <a:srgbClr val="0C3B6A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CE3758-DE32-40E4-A06B-2B8DF6D5CDC2}"/>
              </a:ext>
            </a:extLst>
          </p:cNvPr>
          <p:cNvSpPr txBox="1"/>
          <p:nvPr/>
        </p:nvSpPr>
        <p:spPr>
          <a:xfrm>
            <a:off x="441395" y="1306800"/>
            <a:ext cx="372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200"/>
              </a:spcAft>
              <a:buFont typeface="+mj-lt"/>
              <a:buAutoNum type="arabicPeriod" startAt="5"/>
            </a:pPr>
            <a:r>
              <a:rPr lang="cs-CZ" sz="1200" dirty="0"/>
              <a:t>Jaký úhel musíme zadat do bloku </a:t>
            </a:r>
            <a:r>
              <a:rPr lang="cs-CZ" sz="1200" b="1" dirty="0">
                <a:solidFill>
                  <a:srgbClr val="2D5FEF"/>
                </a:solidFill>
              </a:rPr>
              <a:t>otoč se vlevo o _ stupňů</a:t>
            </a:r>
            <a:r>
              <a:rPr lang="cs-CZ" sz="1200" dirty="0"/>
              <a:t>, aby pan </a:t>
            </a:r>
            <a:r>
              <a:rPr lang="cs-CZ" sz="1200" b="1" dirty="0"/>
              <a:t>Brouk </a:t>
            </a:r>
            <a:r>
              <a:rPr lang="cs-CZ" sz="1200" dirty="0"/>
              <a:t>nakreslil šestiúhelník?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ED8231-1DD1-4086-B001-141E44AA35AF}"/>
              </a:ext>
            </a:extLst>
          </p:cNvPr>
          <p:cNvSpPr txBox="1"/>
          <p:nvPr/>
        </p:nvSpPr>
        <p:spPr>
          <a:xfrm>
            <a:off x="4847309" y="1306800"/>
            <a:ext cx="3825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+mj-lt"/>
              <a:buAutoNum type="arabicPeriod" startAt="6"/>
            </a:pPr>
            <a:r>
              <a:rPr lang="cs-CZ" sz="1200" dirty="0"/>
              <a:t>Pokaždé, když provedeme blok </a:t>
            </a:r>
            <a:r>
              <a:rPr lang="cs-CZ" sz="1200" b="1" dirty="0">
                <a:solidFill>
                  <a:srgbClr val="FA1D31"/>
                </a:solidFill>
              </a:rPr>
              <a:t>tečka</a:t>
            </a:r>
            <a:r>
              <a:rPr lang="cs-CZ" sz="1200" dirty="0"/>
              <a:t>, </a:t>
            </a:r>
            <a:r>
              <a:rPr lang="cs-CZ" sz="1200" b="1" dirty="0"/>
              <a:t>Brouk</a:t>
            </a:r>
            <a:r>
              <a:rPr lang="cs-CZ" sz="1200" dirty="0"/>
              <a:t> na scénu </a:t>
            </a:r>
            <a:br>
              <a:rPr lang="cs-CZ" sz="1200" dirty="0"/>
            </a:br>
            <a:r>
              <a:rPr lang="cs-CZ" sz="1200" dirty="0"/>
              <a:t>nakreslí novou tečku. Jestli klikneme na scénář </a:t>
            </a:r>
            <a:r>
              <a:rPr lang="en-US" sz="1200" dirty="0" err="1"/>
              <a:t>dolů</a:t>
            </a:r>
            <a:r>
              <a:rPr lang="cs-CZ" sz="1200" dirty="0"/>
              <a:t>,</a:t>
            </a:r>
            <a:br>
              <a:rPr lang="cs-CZ" sz="1200" dirty="0"/>
            </a:br>
            <a:r>
              <a:rPr lang="cs-CZ" sz="1200" dirty="0"/>
              <a:t>kolik nakreslí teček?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9328BF-475D-43E6-9597-DE58EBA85EB8}"/>
              </a:ext>
            </a:extLst>
          </p:cNvPr>
          <p:cNvCxnSpPr>
            <a:cxnSpLocks/>
          </p:cNvCxnSpPr>
          <p:nvPr/>
        </p:nvCxnSpPr>
        <p:spPr>
          <a:xfrm>
            <a:off x="4456712" y="1276174"/>
            <a:ext cx="0" cy="50270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E6ED8E4-D19A-4809-87CB-88CD483DAFFE}"/>
              </a:ext>
            </a:extLst>
          </p:cNvPr>
          <p:cNvCxnSpPr>
            <a:cxnSpLocks/>
          </p:cNvCxnSpPr>
          <p:nvPr/>
        </p:nvCxnSpPr>
        <p:spPr>
          <a:xfrm flipH="1">
            <a:off x="2128520" y="3635981"/>
            <a:ext cx="1253784" cy="58803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A518DC9-E7F5-4BB8-ADFF-285D873E2E02}"/>
              </a:ext>
            </a:extLst>
          </p:cNvPr>
          <p:cNvSpPr txBox="1"/>
          <p:nvPr/>
        </p:nvSpPr>
        <p:spPr>
          <a:xfrm>
            <a:off x="3370576" y="3328032"/>
            <a:ext cx="534251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F0258C5-D16C-495E-824B-5537F8643A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62607" y="2540942"/>
            <a:ext cx="2386584" cy="237972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5FEEE64-6CF5-493F-A7B2-2ABAC402A3FC}"/>
              </a:ext>
            </a:extLst>
          </p:cNvPr>
          <p:cNvSpPr txBox="1"/>
          <p:nvPr/>
        </p:nvSpPr>
        <p:spPr>
          <a:xfrm>
            <a:off x="6007149" y="5940000"/>
            <a:ext cx="1525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Počet teček bude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545CBE-585F-4A53-BB9B-17640243EE45}"/>
              </a:ext>
            </a:extLst>
          </p:cNvPr>
          <p:cNvSpPr txBox="1"/>
          <p:nvPr/>
        </p:nvSpPr>
        <p:spPr>
          <a:xfrm>
            <a:off x="2882759" y="5796022"/>
            <a:ext cx="77155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k-SK" sz="1200" b="1" dirty="0"/>
          </a:p>
          <a:p>
            <a:endParaRPr lang="sk-SK" sz="1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F18EC3-24DC-48AD-BAF3-46AFB7F37150}"/>
              </a:ext>
            </a:extLst>
          </p:cNvPr>
          <p:cNvSpPr txBox="1"/>
          <p:nvPr/>
        </p:nvSpPr>
        <p:spPr>
          <a:xfrm>
            <a:off x="7398671" y="5791392"/>
            <a:ext cx="77155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k-SK" sz="1200" b="1" dirty="0"/>
          </a:p>
          <a:p>
            <a:endParaRPr lang="sk-SK" sz="1200" b="1" dirty="0"/>
          </a:p>
        </p:txBody>
      </p:sp>
    </p:spTree>
    <p:extLst>
      <p:ext uri="{BB962C8B-B14F-4D97-AF65-F5344CB8AC3E}">
        <p14:creationId xmlns:p14="http://schemas.microsoft.com/office/powerpoint/2010/main" val="3500419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5167</TotalTime>
  <Words>1354</Words>
  <Application>Microsoft Office PowerPoint</Application>
  <PresentationFormat>On-screen Show (4:3)</PresentationFormat>
  <Paragraphs>197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Benton</dc:creator>
  <cp:lastModifiedBy>Kalaš Ivan</cp:lastModifiedBy>
  <cp:revision>411</cp:revision>
  <cp:lastPrinted>2015-04-21T17:23:00Z</cp:lastPrinted>
  <dcterms:created xsi:type="dcterms:W3CDTF">2015-02-19T13:35:50Z</dcterms:created>
  <dcterms:modified xsi:type="dcterms:W3CDTF">2020-06-21T19:57:32Z</dcterms:modified>
</cp:coreProperties>
</file>