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352" r:id="rId4"/>
    <p:sldId id="357" r:id="rId5"/>
    <p:sldId id="353" r:id="rId6"/>
    <p:sldId id="358" r:id="rId7"/>
    <p:sldId id="354" r:id="rId8"/>
    <p:sldId id="334" r:id="rId9"/>
    <p:sldId id="355" r:id="rId10"/>
    <p:sldId id="356" r:id="rId11"/>
    <p:sldId id="34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6201"/>
    <a:srgbClr val="FA8000"/>
    <a:srgbClr val="E1A91A"/>
    <a:srgbClr val="304A5F"/>
    <a:srgbClr val="3C176B"/>
    <a:srgbClr val="D7DDDF"/>
    <a:srgbClr val="C88330"/>
    <a:srgbClr val="BD7C2D"/>
    <a:srgbClr val="8A55D7"/>
    <a:srgbClr val="328B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FF8D8B-E2BE-4EDF-AC06-5542B3A999DB}" v="141" dt="2018-08-13T15:57:54.112"/>
  </p1510:revLst>
</p1510:revInfo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72" autoAdjust="0"/>
    <p:restoredTop sz="94957" autoAdjust="0"/>
  </p:normalViewPr>
  <p:slideViewPr>
    <p:cSldViewPr snapToGrid="0" snapToObjects="1">
      <p:cViewPr varScale="1">
        <p:scale>
          <a:sx n="99" d="100"/>
          <a:sy n="99" d="100"/>
        </p:scale>
        <p:origin x="1133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DEB09-D89A-7F4A-9789-BEA4FCB38606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79EFF-E901-EE42-A4EE-EF4A388745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40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79EFF-E901-EE42-A4EE-EF4A388745C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503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79EFF-E901-EE42-A4EE-EF4A388745C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91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Zmysel</a:t>
            </a:r>
            <a:r>
              <a:rPr lang="cs-CZ" dirty="0"/>
              <a:t> </a:t>
            </a:r>
            <a:r>
              <a:rPr lang="cs-CZ" dirty="0" err="1"/>
              <a:t>poslednej</a:t>
            </a:r>
            <a:r>
              <a:rPr lang="cs-CZ" dirty="0"/>
              <a:t> vety?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79EFF-E901-EE42-A4EE-EF4A388745C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12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79EFF-E901-EE42-A4EE-EF4A388745C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173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0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94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9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74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3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4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7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0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2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56340" y="1179920"/>
            <a:ext cx="84600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lvl="0">
              <a:spcAft>
                <a:spcPts val="600"/>
              </a:spcAft>
            </a:pPr>
            <a:endParaRPr lang="cs-CZ" sz="2400" dirty="0">
              <a:solidFill>
                <a:prstClr val="black"/>
              </a:solidFill>
              <a:cs typeface="Arial"/>
            </a:endParaRPr>
          </a:p>
          <a:p>
            <a:pPr lvl="0">
              <a:spcAft>
                <a:spcPts val="1200"/>
              </a:spcAft>
            </a:pPr>
            <a:endParaRPr lang="cs-CZ" sz="2400" dirty="0">
              <a:solidFill>
                <a:prstClr val="black"/>
              </a:solidFill>
              <a:cs typeface="Arial"/>
            </a:endParaRPr>
          </a:p>
          <a:p>
            <a:pPr lvl="0" algn="ctr">
              <a:spcBef>
                <a:spcPts val="1200"/>
              </a:spcBef>
            </a:pPr>
            <a:r>
              <a:rPr lang="cs-CZ" sz="24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3.4.1: Bez klávesnice</a:t>
            </a:r>
          </a:p>
          <a:p>
            <a:pPr lvl="0" algn="ctr"/>
            <a:r>
              <a:rPr lang="cs-CZ" sz="5200" b="1" dirty="0">
                <a:solidFill>
                  <a:srgbClr val="4F81BD">
                    <a:lumMod val="50000"/>
                  </a:srgbClr>
                </a:solidFill>
                <a:latin typeface="Calibri" panose="020F0502020204030204" pitchFamily="34" charset="0"/>
              </a:rPr>
              <a:t>Čteme scénáře</a:t>
            </a:r>
            <a:endParaRPr lang="cs-CZ" sz="6000" b="1" dirty="0">
              <a:solidFill>
                <a:srgbClr val="4F81BD">
                  <a:lumMod val="50000"/>
                </a:srgbClr>
              </a:solidFill>
              <a:latin typeface="Calibri" panose="020F0502020204030204" pitchFamily="34" charset="0"/>
            </a:endParaRPr>
          </a:p>
          <a:p>
            <a:pPr algn="ctr"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  <a:p>
            <a:pPr algn="ctr"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  <a:p>
            <a:pPr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735583" y="3924117"/>
            <a:ext cx="3501866" cy="1420653"/>
          </a:xfrm>
          <a:prstGeom prst="rect">
            <a:avLst/>
          </a:prstGeom>
        </p:spPr>
      </p:pic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BB36D6DE-9FE7-48AA-8275-97B06DFCF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</a:t>
            </a:fld>
            <a:endParaRPr lang="sk-SK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8CF7EA-BE32-4410-B313-7901576ACEDE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</a:t>
            </a:r>
            <a:r>
              <a:rPr lang="en-US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3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Společenství čtyř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</a:t>
            </a:r>
            <a:r>
              <a:rPr lang="en-US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4</a:t>
            </a: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	Příběhy společenství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Picture 8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7333BED3-5716-4406-A1F3-939CA1E60D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3351" y="240852"/>
            <a:ext cx="1950249" cy="79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540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36000" bIns="144000" rtlCol="0">
            <a:noAutofit/>
          </a:bodyPr>
          <a:lstStyle/>
          <a:p>
            <a:endParaRPr lang="sk-SK" sz="1000" dirty="0">
              <a:latin typeface="+mj-lt"/>
              <a:cs typeface="Arial"/>
            </a:endParaRPr>
          </a:p>
          <a:p>
            <a:pPr marL="720000"/>
            <a:r>
              <a:rPr lang="cs-CZ" sz="2000" dirty="0">
                <a:latin typeface="+mj-lt"/>
                <a:cs typeface="Arial"/>
              </a:rPr>
              <a:t>Vysvětlete svůj příběh ostatním ve třídě.</a:t>
            </a:r>
          </a:p>
          <a:p>
            <a:pPr marL="720000" lvl="1">
              <a:spcBef>
                <a:spcPts val="2400"/>
              </a:spcBef>
              <a:spcAft>
                <a:spcPts val="300"/>
              </a:spcAft>
            </a:pPr>
            <a:r>
              <a:rPr lang="cs-CZ" sz="2000" b="1" dirty="0">
                <a:latin typeface="+mj-lt"/>
                <a:cs typeface="Arial"/>
              </a:rPr>
              <a:t>Vyměňte si některé scénáře mezi skupinami.</a:t>
            </a:r>
            <a:r>
              <a:rPr lang="cs-CZ" sz="2000" dirty="0">
                <a:latin typeface="+mj-lt"/>
                <a:cs typeface="Arial"/>
              </a:rPr>
              <a:t> Upravte tyto  scénáře tak, aby se hodily do vašeho příběhu.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64000" y="3970320"/>
            <a:ext cx="7416000" cy="2268000"/>
          </a:xfrm>
          <a:prstGeom prst="rect">
            <a:avLst/>
          </a:prstGeom>
          <a:solidFill>
            <a:srgbClr val="304A5F"/>
          </a:solidFill>
          <a:ln w="19050" cmpd="sng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44000" tIns="252000" bIns="144000">
            <a:noAutofit/>
          </a:bodyPr>
          <a:lstStyle/>
          <a:p>
            <a:pPr marL="432000">
              <a:spcAft>
                <a:spcPts val="1800"/>
              </a:spcAft>
              <a:buClr>
                <a:srgbClr val="0070C0"/>
              </a:buClr>
            </a:pPr>
            <a:r>
              <a:rPr lang="cs-CZ" b="1" dirty="0">
                <a:solidFill>
                  <a:schemeClr val="bg1"/>
                </a:solidFill>
              </a:rPr>
              <a:t>Jak vaše postavy spolupracují a komunikují?</a:t>
            </a:r>
          </a:p>
          <a:p>
            <a:pPr marL="432000">
              <a:spcAft>
                <a:spcPts val="1800"/>
              </a:spcAft>
              <a:buClr>
                <a:srgbClr val="0070C0"/>
              </a:buClr>
            </a:pPr>
            <a:r>
              <a:rPr lang="cs-CZ" b="1" dirty="0">
                <a:solidFill>
                  <a:schemeClr val="bg1"/>
                </a:solidFill>
              </a:rPr>
              <a:t>Podařilo se vám přijmout scénář od jiné skupiny a využít ho? Jak jste to udělali?</a:t>
            </a:r>
          </a:p>
          <a:p>
            <a:pPr marL="432000">
              <a:spcAft>
                <a:spcPts val="1800"/>
              </a:spcAft>
              <a:buClr>
                <a:srgbClr val="0070C0"/>
              </a:buClr>
            </a:pPr>
            <a:r>
              <a:rPr lang="cs-CZ" b="1" dirty="0">
                <a:solidFill>
                  <a:schemeClr val="bg1"/>
                </a:solidFill>
              </a:rPr>
              <a:t>Naučili jste se něco nového od jiné skupiny? Naučili se oni něco nového</a:t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od vás?</a:t>
            </a:r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4C53B107-1AFA-4905-B062-61A65BEFD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10</a:t>
            </a:fld>
            <a:endParaRPr lang="sk-SK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23978E-0E72-4064-98AF-311DD625D26E}"/>
              </a:ext>
            </a:extLst>
          </p:cNvPr>
          <p:cNvSpPr>
            <a:spLocks noChangeAspect="1"/>
          </p:cNvSpPr>
          <p:nvPr/>
        </p:nvSpPr>
        <p:spPr>
          <a:xfrm>
            <a:off x="874800" y="1548337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8FE9BF5-C50B-4A11-9F0D-1EFC5788CA6C}"/>
              </a:ext>
            </a:extLst>
          </p:cNvPr>
          <p:cNvSpPr>
            <a:spLocks noChangeAspect="1"/>
          </p:cNvSpPr>
          <p:nvPr/>
        </p:nvSpPr>
        <p:spPr>
          <a:xfrm>
            <a:off x="874800" y="217283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12CDCF-87AD-4214-AF0E-442391B78896}"/>
              </a:ext>
            </a:extLst>
          </p:cNvPr>
          <p:cNvSpPr txBox="1"/>
          <p:nvPr/>
        </p:nvSpPr>
        <p:spPr>
          <a:xfrm>
            <a:off x="7834315" y="3884604"/>
            <a:ext cx="449657" cy="76944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chemeClr val="bg1"/>
                </a:solidFill>
              </a:rPr>
              <a:t>?</a:t>
            </a:r>
            <a:endParaRPr lang="sk-SK" b="1" dirty="0">
              <a:solidFill>
                <a:schemeClr val="bg1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496A47C-598C-4A25-928A-C6129C398B05}"/>
              </a:ext>
            </a:extLst>
          </p:cNvPr>
          <p:cNvSpPr/>
          <p:nvPr/>
        </p:nvSpPr>
        <p:spPr>
          <a:xfrm>
            <a:off x="1086116" y="4266173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4B592AE-1E59-4B87-9CC8-57E407F23A2A}"/>
              </a:ext>
            </a:extLst>
          </p:cNvPr>
          <p:cNvSpPr/>
          <p:nvPr/>
        </p:nvSpPr>
        <p:spPr>
          <a:xfrm>
            <a:off x="1086116" y="4745602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65528FE-BBD9-498E-8569-DB723EDF4B5D}"/>
              </a:ext>
            </a:extLst>
          </p:cNvPr>
          <p:cNvSpPr/>
          <p:nvPr/>
        </p:nvSpPr>
        <p:spPr>
          <a:xfrm>
            <a:off x="1086116" y="5521286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5C8722-05C2-49AF-95A1-F0F1C73AE5FE}"/>
              </a:ext>
            </a:extLst>
          </p:cNvPr>
          <p:cNvSpPr txBox="1"/>
          <p:nvPr/>
        </p:nvSpPr>
        <p:spPr>
          <a:xfrm>
            <a:off x="654855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3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4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3.4.2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[Rozšíření]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Příběh čtyř kamarádů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15" name="Picture 14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677C07B5-D45A-49FA-ABDA-C8B96D112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351" y="240852"/>
            <a:ext cx="1950249" cy="79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671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Na konci </a:t>
            </a:r>
            <a:r>
              <a:rPr lang="cs-CZ" sz="2200" b="1" dirty="0">
                <a:solidFill>
                  <a:srgbClr val="C00000"/>
                </a:solidFill>
                <a:cs typeface="Arial"/>
              </a:rPr>
              <a:t>Bádání 4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 už umím:</a:t>
            </a:r>
            <a:r>
              <a:rPr lang="cs-CZ" sz="2200" b="1" dirty="0">
                <a:cs typeface="Arial"/>
              </a:rPr>
              <a:t> </a:t>
            </a:r>
          </a:p>
          <a:p>
            <a:pPr marL="720000">
              <a:lnSpc>
                <a:spcPts val="2200"/>
              </a:lnSpc>
              <a:spcBef>
                <a:spcPts val="2400"/>
              </a:spcBef>
              <a:spcAft>
                <a:spcPts val="900"/>
              </a:spcAft>
            </a:pPr>
            <a:r>
              <a:rPr lang="cs-CZ" dirty="0">
                <a:latin typeface="+mj-lt"/>
                <a:cs typeface="Arial"/>
              </a:rPr>
              <a:t>naše skupina vytvořila příběh a různá setkání mezi dvěma či vícero postavami,                </a:t>
            </a:r>
          </a:p>
          <a:p>
            <a:pPr marL="720000">
              <a:spcAft>
                <a:spcPts val="900"/>
              </a:spcAft>
            </a:pPr>
            <a:r>
              <a:rPr lang="cs-CZ" dirty="0">
                <a:latin typeface="+mj-lt"/>
                <a:cs typeface="Arial"/>
              </a:rPr>
              <a:t>sestavili jsme plán pro náš příběh,</a:t>
            </a:r>
          </a:p>
          <a:p>
            <a:pPr marL="720000">
              <a:lnSpc>
                <a:spcPts val="2200"/>
              </a:lnSpc>
              <a:spcAft>
                <a:spcPts val="900"/>
              </a:spcAft>
            </a:pPr>
            <a:r>
              <a:rPr lang="cs-CZ" dirty="0">
                <a:latin typeface="+mj-lt"/>
                <a:cs typeface="Arial"/>
              </a:rPr>
              <a:t>vytvořili jsme několik scénářů které provádějí chování, jaké jsme naplánovali,</a:t>
            </a:r>
          </a:p>
          <a:p>
            <a:pPr marL="720000">
              <a:lnSpc>
                <a:spcPts val="2200"/>
              </a:lnSpc>
              <a:spcAft>
                <a:spcPts val="900"/>
              </a:spcAft>
            </a:pPr>
            <a:r>
              <a:rPr lang="cs-CZ" dirty="0">
                <a:latin typeface="+mj-lt"/>
                <a:cs typeface="Arial"/>
              </a:rPr>
              <a:t>na spolupráci a komunikaci mezi postavami jsme použili bloky</a:t>
            </a:r>
            <a:br>
              <a:rPr lang="cs-CZ" dirty="0">
                <a:latin typeface="+mj-lt"/>
                <a:cs typeface="Arial"/>
              </a:rPr>
            </a:br>
            <a:r>
              <a:rPr lang="en-US" b="1" dirty="0" err="1">
                <a:solidFill>
                  <a:srgbClr val="FA8000"/>
                </a:solidFill>
                <a:latin typeface="+mj-lt"/>
                <a:cs typeface="Arial"/>
              </a:rPr>
              <a:t>vy</a:t>
            </a:r>
            <a:r>
              <a:rPr lang="sk-SK" b="1" dirty="0">
                <a:solidFill>
                  <a:srgbClr val="FA8000"/>
                </a:solidFill>
                <a:latin typeface="+mj-lt"/>
                <a:cs typeface="Arial"/>
              </a:rPr>
              <a:t>šli </a:t>
            </a:r>
            <a:r>
              <a:rPr lang="sk-SK" b="1" dirty="0" err="1">
                <a:solidFill>
                  <a:srgbClr val="FA8000"/>
                </a:solidFill>
                <a:latin typeface="+mj-lt"/>
                <a:cs typeface="Arial"/>
              </a:rPr>
              <a:t>zprávu</a:t>
            </a:r>
            <a:r>
              <a:rPr lang="cs-CZ" b="1" dirty="0">
                <a:solidFill>
                  <a:srgbClr val="FA8000"/>
                </a:solidFill>
                <a:latin typeface="+mj-lt"/>
                <a:cs typeface="Arial"/>
              </a:rPr>
              <a:t> </a:t>
            </a:r>
            <a:r>
              <a:rPr lang="cs-CZ" i="1" dirty="0">
                <a:solidFill>
                  <a:srgbClr val="FA8000"/>
                </a:solidFill>
                <a:latin typeface="+mj-lt"/>
                <a:cs typeface="Arial"/>
              </a:rPr>
              <a:t>zpráv</a:t>
            </a:r>
            <a:r>
              <a:rPr lang="en-US" i="1" dirty="0">
                <a:solidFill>
                  <a:srgbClr val="FA8000"/>
                </a:solidFill>
                <a:latin typeface="+mj-lt"/>
                <a:cs typeface="Arial"/>
              </a:rPr>
              <a:t>a</a:t>
            </a:r>
            <a:r>
              <a:rPr lang="cs-CZ" b="1" dirty="0">
                <a:solidFill>
                  <a:srgbClr val="8A55D7"/>
                </a:solidFill>
                <a:latin typeface="+mj-lt"/>
                <a:cs typeface="Arial"/>
              </a:rPr>
              <a:t> </a:t>
            </a:r>
            <a:r>
              <a:rPr lang="cs-CZ" dirty="0">
                <a:latin typeface="+mj-lt"/>
                <a:cs typeface="Arial"/>
              </a:rPr>
              <a:t>a </a:t>
            </a:r>
            <a:r>
              <a:rPr lang="cs-CZ" b="1" dirty="0">
                <a:solidFill>
                  <a:srgbClr val="FA8000"/>
                </a:solidFill>
                <a:latin typeface="+mj-lt"/>
                <a:cs typeface="Arial"/>
              </a:rPr>
              <a:t>po obdržení zprávy </a:t>
            </a:r>
            <a:r>
              <a:rPr lang="cs-CZ" i="1" dirty="0">
                <a:solidFill>
                  <a:srgbClr val="FA8000"/>
                </a:solidFill>
                <a:latin typeface="+mj-lt"/>
                <a:cs typeface="Arial"/>
              </a:rPr>
              <a:t>zpráv</a:t>
            </a:r>
            <a:r>
              <a:rPr lang="en-US" i="1" dirty="0">
                <a:solidFill>
                  <a:srgbClr val="FA8000"/>
                </a:solidFill>
                <a:latin typeface="+mj-lt"/>
                <a:cs typeface="Arial"/>
              </a:rPr>
              <a:t>a</a:t>
            </a:r>
            <a:r>
              <a:rPr lang="cs-CZ" dirty="0">
                <a:solidFill>
                  <a:schemeClr val="tx1"/>
                </a:solidFill>
                <a:latin typeface="+mj-lt"/>
                <a:cs typeface="Arial"/>
              </a:rPr>
              <a:t>,</a:t>
            </a:r>
          </a:p>
          <a:p>
            <a:pPr marL="720000">
              <a:lnSpc>
                <a:spcPts val="2200"/>
              </a:lnSpc>
              <a:spcAft>
                <a:spcPts val="900"/>
              </a:spcAft>
            </a:pPr>
            <a:r>
              <a:rPr lang="cs-CZ" dirty="0">
                <a:latin typeface="+mj-lt"/>
                <a:cs typeface="Arial"/>
              </a:rPr>
              <a:t>nabídli jsme některé naše scénáře jiné skupině a oni jej využili v jejich příběhu,</a:t>
            </a:r>
          </a:p>
          <a:p>
            <a:pPr marL="720000">
              <a:lnSpc>
                <a:spcPts val="2200"/>
              </a:lnSpc>
              <a:spcAft>
                <a:spcPts val="900"/>
              </a:spcAft>
            </a:pPr>
            <a:r>
              <a:rPr lang="cs-CZ" dirty="0">
                <a:latin typeface="+mj-lt"/>
                <a:cs typeface="Arial"/>
              </a:rPr>
              <a:t>v našem příběhu jsme využili scénář od jiné skupiny,</a:t>
            </a:r>
          </a:p>
          <a:p>
            <a:pPr marL="720000">
              <a:lnSpc>
                <a:spcPts val="2200"/>
              </a:lnSpc>
              <a:spcAft>
                <a:spcPts val="900"/>
              </a:spcAft>
            </a:pPr>
            <a:r>
              <a:rPr lang="cs-CZ" dirty="0">
                <a:latin typeface="+mj-lt"/>
                <a:cs typeface="Arial"/>
              </a:rPr>
              <a:t>příběh, který jsme převzali od jiné skupiny, jsme upravili – aby se ještě lépe hodil do našeho příběhu.</a:t>
            </a:r>
          </a:p>
        </p:txBody>
      </p:sp>
      <p:sp>
        <p:nvSpPr>
          <p:cNvPr id="16" name="Slide Number Placeholder 2">
            <a:extLst>
              <a:ext uri="{FF2B5EF4-FFF2-40B4-BE49-F238E27FC236}">
                <a16:creationId xmlns:a16="http://schemas.microsoft.com/office/drawing/2014/main" id="{C45DDB78-F2DB-47CF-944A-248D08C58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11</a:t>
            </a:fld>
            <a:endParaRPr lang="sk-SK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C2D362-BFBF-40E3-ABD0-01FE00A2D5F0}"/>
              </a:ext>
            </a:extLst>
          </p:cNvPr>
          <p:cNvSpPr txBox="1"/>
          <p:nvPr/>
        </p:nvSpPr>
        <p:spPr>
          <a:xfrm>
            <a:off x="960905" y="137236"/>
            <a:ext cx="6563474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</a:t>
            </a:r>
            <a:r>
              <a:rPr lang="en-US" sz="3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3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Bádání</a:t>
            </a:r>
            <a:r>
              <a:rPr lang="cs-CZ" sz="3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780CBED-947F-4005-B088-BC8BA0765D6D}"/>
              </a:ext>
            </a:extLst>
          </p:cNvPr>
          <p:cNvSpPr>
            <a:spLocks noChangeAspect="1"/>
          </p:cNvSpPr>
          <p:nvPr/>
        </p:nvSpPr>
        <p:spPr>
          <a:xfrm>
            <a:off x="831258" y="2077137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41C2451-C4C7-4292-8209-8A5FF73E500F}"/>
              </a:ext>
            </a:extLst>
          </p:cNvPr>
          <p:cNvSpPr>
            <a:spLocks noChangeAspect="1"/>
          </p:cNvSpPr>
          <p:nvPr/>
        </p:nvSpPr>
        <p:spPr>
          <a:xfrm>
            <a:off x="831258" y="2802434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F0AB3DC-155C-425C-9407-5153E5403252}"/>
              </a:ext>
            </a:extLst>
          </p:cNvPr>
          <p:cNvSpPr>
            <a:spLocks noChangeAspect="1"/>
          </p:cNvSpPr>
          <p:nvPr/>
        </p:nvSpPr>
        <p:spPr>
          <a:xfrm>
            <a:off x="831258" y="322965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A6A4AAE-7001-42B1-95D7-D45542C56DB3}"/>
              </a:ext>
            </a:extLst>
          </p:cNvPr>
          <p:cNvSpPr>
            <a:spLocks noChangeAspect="1"/>
          </p:cNvSpPr>
          <p:nvPr/>
        </p:nvSpPr>
        <p:spPr>
          <a:xfrm>
            <a:off x="831258" y="389544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40FFBA4-6EF9-47C2-A3E1-50CB6E7A7B05}"/>
              </a:ext>
            </a:extLst>
          </p:cNvPr>
          <p:cNvSpPr>
            <a:spLocks noChangeAspect="1"/>
          </p:cNvSpPr>
          <p:nvPr/>
        </p:nvSpPr>
        <p:spPr>
          <a:xfrm>
            <a:off x="831258" y="427474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FC82485-BF2B-4667-8EC5-F758EC6D3CC9}"/>
              </a:ext>
            </a:extLst>
          </p:cNvPr>
          <p:cNvSpPr>
            <a:spLocks noChangeAspect="1"/>
          </p:cNvSpPr>
          <p:nvPr/>
        </p:nvSpPr>
        <p:spPr>
          <a:xfrm>
            <a:off x="831258" y="468627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2B9A2C1-3049-4EE0-9F99-2A5855A0404A}"/>
              </a:ext>
            </a:extLst>
          </p:cNvPr>
          <p:cNvSpPr>
            <a:spLocks noChangeAspect="1"/>
          </p:cNvSpPr>
          <p:nvPr/>
        </p:nvSpPr>
        <p:spPr>
          <a:xfrm>
            <a:off x="831258" y="2435932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49FDC23A-24FE-4217-A1F5-66142183F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3351" y="240852"/>
            <a:ext cx="1950249" cy="79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92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36000" rIns="144000" bIns="144000" rtlCol="0">
            <a:noAutofit/>
          </a:bodyPr>
          <a:lstStyle/>
          <a:p>
            <a:pPr marL="720000">
              <a:buClr>
                <a:schemeClr val="accent1">
                  <a:lumMod val="75000"/>
                </a:schemeClr>
              </a:buClr>
            </a:pPr>
            <a:endParaRPr lang="sk-SK" sz="1200" dirty="0">
              <a:latin typeface="Arial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sk-SK" sz="2000" dirty="0" err="1"/>
              <a:t>Pozorně</a:t>
            </a:r>
            <a:r>
              <a:rPr lang="sk-SK" sz="2000" dirty="0"/>
              <a:t> si </a:t>
            </a:r>
            <a:r>
              <a:rPr lang="sk-SK" sz="2000" dirty="0" err="1"/>
              <a:t>přečti</a:t>
            </a:r>
            <a:r>
              <a:rPr lang="sk-SK" sz="2000" dirty="0"/>
              <a:t> každou úlohu a </a:t>
            </a:r>
            <a:r>
              <a:rPr lang="sk-SK" sz="2000" dirty="0" err="1"/>
              <a:t>odpověz</a:t>
            </a:r>
            <a:r>
              <a:rPr lang="sk-SK" sz="2000" dirty="0"/>
              <a:t> na </a:t>
            </a:r>
            <a:r>
              <a:rPr lang="sk-SK" sz="2000" dirty="0" err="1"/>
              <a:t>otázk</a:t>
            </a:r>
            <a:r>
              <a:rPr lang="en-US" sz="2000" dirty="0"/>
              <a:t>y.</a:t>
            </a:r>
            <a:endParaRPr lang="sk-SK" sz="2000" dirty="0"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4000" y="4166846"/>
            <a:ext cx="2437711" cy="81136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144000" indent="-144000"/>
            <a:r>
              <a:rPr lang="sk-SK" sz="1200" b="1" dirty="0"/>
              <a:t>2.</a:t>
            </a:r>
            <a:r>
              <a:rPr lang="cs-CZ" sz="1200" dirty="0"/>
              <a:t>	Jaké </a:t>
            </a:r>
            <a:r>
              <a:rPr lang="cs-CZ" sz="1200" b="1" dirty="0"/>
              <a:t>číslo</a:t>
            </a:r>
            <a:r>
              <a:rPr lang="cs-CZ" sz="1200" dirty="0"/>
              <a:t> musíme doplnit do bloku </a:t>
            </a:r>
            <a:r>
              <a:rPr lang="cs-CZ" sz="1200" b="1" dirty="0">
                <a:solidFill>
                  <a:srgbClr val="FA6201"/>
                </a:solidFill>
              </a:rPr>
              <a:t>opakuj _ krát</a:t>
            </a:r>
            <a:r>
              <a:rPr lang="cs-CZ" sz="1200" dirty="0"/>
              <a:t>,  aby </a:t>
            </a:r>
            <a:r>
              <a:rPr lang="cs-CZ" sz="1200" b="1" dirty="0" err="1"/>
              <a:t>Tera</a:t>
            </a:r>
            <a:r>
              <a:rPr lang="cs-CZ" sz="1200" dirty="0"/>
              <a:t> sesedla na to samé místo, odkud se vznesla? Vysvětli, jak si uvažoval.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0756" y="5966347"/>
            <a:ext cx="19033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Počet opakování </a:t>
            </a:r>
            <a:r>
              <a:rPr lang="sk-SK" sz="1200" dirty="0"/>
              <a:t>=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836932" y="5874785"/>
            <a:ext cx="64050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k-SK" sz="1200" b="1" dirty="0"/>
          </a:p>
          <a:p>
            <a:endParaRPr lang="sk-SK" sz="1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04000" y="1977627"/>
            <a:ext cx="2320185" cy="81136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144000" indent="-144000"/>
            <a:r>
              <a:rPr lang="sk-SK" sz="1200" b="1" dirty="0"/>
              <a:t>1</a:t>
            </a:r>
            <a:r>
              <a:rPr lang="cs-CZ" sz="1200" b="1" dirty="0"/>
              <a:t>. Zakroužkuj scénář,</a:t>
            </a:r>
            <a:r>
              <a:rPr lang="cs-CZ" sz="1200" dirty="0"/>
              <a:t> který způsobí, že </a:t>
            </a:r>
            <a:r>
              <a:rPr lang="cs-CZ" sz="1200" b="1" dirty="0" err="1"/>
              <a:t>Nano</a:t>
            </a:r>
            <a:r>
              <a:rPr lang="cs-CZ" sz="1200" dirty="0"/>
              <a:t> </a:t>
            </a:r>
            <a:r>
              <a:rPr lang="cs-CZ" sz="1200" b="1" dirty="0"/>
              <a:t>zmizí</a:t>
            </a:r>
            <a:r>
              <a:rPr lang="cs-CZ" sz="1200" dirty="0"/>
              <a:t>, </a:t>
            </a:r>
            <a:r>
              <a:rPr lang="cs-CZ" sz="1200" b="1" dirty="0"/>
              <a:t>přemístí</a:t>
            </a:r>
            <a:r>
              <a:rPr lang="cs-CZ" sz="1200" dirty="0"/>
              <a:t> se na náhodnou pozici a za 1 sekundu se opět </a:t>
            </a:r>
            <a:r>
              <a:rPr lang="cs-CZ" sz="1200" b="1" dirty="0"/>
              <a:t>objeví</a:t>
            </a:r>
            <a:r>
              <a:rPr lang="cs-CZ" sz="1200" dirty="0"/>
              <a:t>.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844" b="56125"/>
          <a:stretch/>
        </p:blipFill>
        <p:spPr>
          <a:xfrm>
            <a:off x="1301684" y="3050642"/>
            <a:ext cx="659737" cy="697909"/>
          </a:xfrm>
          <a:prstGeom prst="rect">
            <a:avLst/>
          </a:prstGeom>
        </p:spPr>
      </p:pic>
      <p:pic>
        <p:nvPicPr>
          <p:cNvPr id="6" name="Picture 5" descr="task 02 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473" y="4245763"/>
            <a:ext cx="781050" cy="8382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2502909" y="5959826"/>
            <a:ext cx="14212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Vysvětli, proč: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39145" y="5874785"/>
            <a:ext cx="513935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k-SK" sz="1200" b="1" dirty="0"/>
          </a:p>
          <a:p>
            <a:endParaRPr lang="sk-SK" sz="1200" b="1" dirty="0"/>
          </a:p>
        </p:txBody>
      </p:sp>
      <p:sp>
        <p:nvSpPr>
          <p:cNvPr id="28" name="Slide Number Placeholder 2">
            <a:extLst>
              <a:ext uri="{FF2B5EF4-FFF2-40B4-BE49-F238E27FC236}">
                <a16:creationId xmlns:a16="http://schemas.microsoft.com/office/drawing/2014/main" id="{6DC5121A-0941-4CAE-93C4-4DCB40BA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2</a:t>
            </a:fld>
            <a:endParaRPr lang="sk-SK" b="1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568A528D-92AE-4C07-9225-1B588152CE5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357004" y="4149729"/>
            <a:ext cx="4321493" cy="1603534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A192FC31-8C59-4E64-BAD5-AA1F99C256A2}"/>
              </a:ext>
            </a:extLst>
          </p:cNvPr>
          <p:cNvSpPr txBox="1"/>
          <p:nvPr/>
        </p:nvSpPr>
        <p:spPr>
          <a:xfrm>
            <a:off x="651919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3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4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.4.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Čteme scénáře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7EA9D3-4C19-494F-B714-42E57B51FD59}"/>
              </a:ext>
            </a:extLst>
          </p:cNvPr>
          <p:cNvSpPr>
            <a:spLocks noChangeAspect="1"/>
          </p:cNvSpPr>
          <p:nvPr/>
        </p:nvSpPr>
        <p:spPr>
          <a:xfrm>
            <a:off x="874800" y="145348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6B7B59-621D-4468-9CD8-2A7ACAA09445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233930" y="1801664"/>
            <a:ext cx="5268754" cy="1925479"/>
          </a:xfrm>
          <a:prstGeom prst="rect">
            <a:avLst/>
          </a:prstGeom>
        </p:spPr>
      </p:pic>
      <p:pic>
        <p:nvPicPr>
          <p:cNvPr id="4" name="Picture 3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873D0B0-F892-4BA3-A92A-421518D2D2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3351" y="240852"/>
            <a:ext cx="1950249" cy="791186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A999C52-1A40-4A87-8571-B7B3CDA06D5C}"/>
              </a:ext>
            </a:extLst>
          </p:cNvPr>
          <p:cNvCxnSpPr>
            <a:cxnSpLocks/>
          </p:cNvCxnSpPr>
          <p:nvPr/>
        </p:nvCxnSpPr>
        <p:spPr>
          <a:xfrm>
            <a:off x="526152" y="3938616"/>
            <a:ext cx="8130540" cy="29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46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80000" rIns="144000" bIns="144000" rtlCol="0">
            <a:noAutofit/>
          </a:bodyPr>
          <a:lstStyle/>
          <a:p>
            <a:pPr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endParaRPr lang="sk-SK" sz="2200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4000" y="1405915"/>
            <a:ext cx="2882428" cy="6267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144000" indent="-144000"/>
            <a:r>
              <a:rPr lang="sk-SK" sz="1200" b="1" dirty="0"/>
              <a:t>3.</a:t>
            </a:r>
            <a:r>
              <a:rPr lang="sk-SK" sz="1200" dirty="0"/>
              <a:t> </a:t>
            </a:r>
            <a:r>
              <a:rPr lang="cs-CZ" sz="1200" dirty="0"/>
              <a:t>Posune se </a:t>
            </a:r>
            <a:r>
              <a:rPr lang="cs-CZ" sz="1200" b="1" dirty="0" err="1"/>
              <a:t>Tera</a:t>
            </a:r>
            <a:r>
              <a:rPr lang="cs-CZ" sz="1200" dirty="0"/>
              <a:t> </a:t>
            </a:r>
            <a:r>
              <a:rPr lang="cs-CZ" sz="1200" b="1" dirty="0"/>
              <a:t>nahoru </a:t>
            </a:r>
            <a:r>
              <a:rPr lang="cs-CZ" sz="1200" dirty="0"/>
              <a:t>nebo</a:t>
            </a:r>
            <a:r>
              <a:rPr lang="cs-CZ" sz="1200" b="1" dirty="0"/>
              <a:t> dolu</a:t>
            </a:r>
            <a:r>
              <a:rPr lang="cs-CZ" sz="1200" dirty="0"/>
              <a:t>, když klikneme na scénář vpravo? Vysvětli, jak jsi uvažoval.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4000" y="3357963"/>
            <a:ext cx="7286985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144000" indent="-144000"/>
            <a:r>
              <a:rPr lang="sk-SK" sz="1200" b="1" dirty="0"/>
              <a:t>4.</a:t>
            </a:r>
            <a:r>
              <a:rPr lang="sk-SK" sz="1200" dirty="0"/>
              <a:t> </a:t>
            </a:r>
            <a:r>
              <a:rPr lang="cs-CZ" sz="1200" b="1" dirty="0"/>
              <a:t>Zakroužkuj fialový blok</a:t>
            </a:r>
            <a:r>
              <a:rPr lang="cs-CZ" sz="1200" dirty="0"/>
              <a:t>, který je třeba vložit do scénáře vlevo, aby </a:t>
            </a:r>
            <a:r>
              <a:rPr lang="cs-CZ" sz="1200" b="1" dirty="0"/>
              <a:t>Piko</a:t>
            </a:r>
            <a:r>
              <a:rPr lang="cs-CZ" sz="1200" dirty="0"/>
              <a:t> kráčel a vypadalo to tak, jako na obrázku.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749362" y="4718859"/>
            <a:ext cx="1666875" cy="676275"/>
          </a:xfrm>
          <a:prstGeom prst="rect">
            <a:avLst/>
          </a:prstGeom>
        </p:spPr>
      </p:pic>
      <p:sp>
        <p:nvSpPr>
          <p:cNvPr id="33" name="Slide Number Placeholder 2">
            <a:extLst>
              <a:ext uri="{FF2B5EF4-FFF2-40B4-BE49-F238E27FC236}">
                <a16:creationId xmlns:a16="http://schemas.microsoft.com/office/drawing/2014/main" id="{3F24EE62-44E1-41FE-B279-0E60AE7B3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3</a:t>
            </a:fld>
            <a:endParaRPr lang="sk-SK" b="1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FB0A463F-5735-4FF8-9828-7D115A6121C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275336" y="1900944"/>
            <a:ext cx="3061526" cy="905256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121737FB-386E-491A-80C6-63731E13B71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044833" y="3962134"/>
            <a:ext cx="1898523" cy="2131124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9E1EEC5F-77DE-413C-B666-24641C0C66C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176402" y="3969638"/>
            <a:ext cx="1614583" cy="1991106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D8D0717A-CA68-4DE5-AFF3-5DBF1DC26111}"/>
              </a:ext>
            </a:extLst>
          </p:cNvPr>
          <p:cNvSpPr txBox="1"/>
          <p:nvPr/>
        </p:nvSpPr>
        <p:spPr>
          <a:xfrm>
            <a:off x="651919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3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4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.4.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Čteme scénáře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35" name="Picture 34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5EEA6F64-B889-4F8E-BEEB-648D6AE27F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3351" y="240852"/>
            <a:ext cx="1950249" cy="791186"/>
          </a:xfrm>
          <a:prstGeom prst="rect">
            <a:avLst/>
          </a:prstGeom>
        </p:spPr>
      </p:pic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58B4ACD-2C4D-450A-9E73-494A192D0670}"/>
              </a:ext>
            </a:extLst>
          </p:cNvPr>
          <p:cNvCxnSpPr>
            <a:cxnSpLocks/>
          </p:cNvCxnSpPr>
          <p:nvPr/>
        </p:nvCxnSpPr>
        <p:spPr>
          <a:xfrm>
            <a:off x="511284" y="3168619"/>
            <a:ext cx="8130540" cy="29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58E8CE4D-3836-4A28-AAEB-A0BEE363EEC0}"/>
              </a:ext>
            </a:extLst>
          </p:cNvPr>
          <p:cNvGrpSpPr/>
          <p:nvPr/>
        </p:nvGrpSpPr>
        <p:grpSpPr>
          <a:xfrm>
            <a:off x="533586" y="2179800"/>
            <a:ext cx="4335780" cy="649098"/>
            <a:chOff x="1476551" y="2078972"/>
            <a:chExt cx="4335780" cy="649098"/>
          </a:xfrm>
        </p:grpSpPr>
        <p:sp>
          <p:nvSpPr>
            <p:cNvPr id="14" name="TextBox 13"/>
            <p:cNvSpPr txBox="1"/>
            <p:nvPr/>
          </p:nvSpPr>
          <p:spPr>
            <a:xfrm>
              <a:off x="1476551" y="2078972"/>
              <a:ext cx="28700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1200" b="1" dirty="0" err="1"/>
                <a:t>Tera</a:t>
              </a:r>
              <a:r>
                <a:rPr lang="sk-SK" sz="1200" dirty="0"/>
                <a:t> </a:t>
              </a:r>
              <a:r>
                <a:rPr lang="sk-SK" sz="1200" dirty="0" err="1"/>
                <a:t>se</a:t>
              </a:r>
              <a:r>
                <a:rPr lang="sk-SK" sz="1200" dirty="0"/>
                <a:t> posune</a:t>
              </a:r>
              <a:br>
                <a:rPr lang="sk-SK" sz="1200" dirty="0"/>
              </a:br>
              <a:r>
                <a:rPr lang="sk-SK" sz="1200" dirty="0"/>
                <a:t> </a:t>
              </a:r>
              <a:br>
                <a:rPr lang="sk-SK" sz="1200" dirty="0"/>
              </a:br>
              <a:r>
                <a:rPr lang="sk-SK" sz="1200" dirty="0"/>
                <a:t>		 , </a:t>
              </a:r>
              <a:r>
                <a:rPr lang="sk-SK" sz="1200" dirty="0" err="1"/>
                <a:t>protože</a:t>
              </a:r>
              <a:r>
                <a:rPr lang="sk-SK" sz="1200" dirty="0"/>
                <a:t>: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21698" y="2110380"/>
              <a:ext cx="2590633" cy="6176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endParaRPr lang="sk-SK" sz="1200" b="1" dirty="0"/>
            </a:p>
            <a:p>
              <a:endParaRPr lang="sk-SK" sz="1200" b="1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2E94BBB-0A78-4077-AA22-62C172B453FE}"/>
                </a:ext>
              </a:extLst>
            </p:cNvPr>
            <p:cNvCxnSpPr/>
            <p:nvPr/>
          </p:nvCxnSpPr>
          <p:spPr>
            <a:xfrm>
              <a:off x="1590906" y="2628850"/>
              <a:ext cx="892098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47977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80000" rIns="144000" bIns="144000" rtlCol="0">
            <a:noAutofit/>
          </a:bodyPr>
          <a:lstStyle/>
          <a:p>
            <a:pPr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endParaRPr lang="sk-SK" sz="2200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4000" y="1373556"/>
            <a:ext cx="8081905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144000" indent="-144000"/>
            <a:r>
              <a:rPr lang="cs-CZ" sz="1200" b="1" dirty="0"/>
              <a:t>5.</a:t>
            </a:r>
            <a:r>
              <a:rPr lang="cs-CZ" sz="1200" dirty="0"/>
              <a:t> </a:t>
            </a:r>
            <a:r>
              <a:rPr lang="cs-CZ" sz="1200" b="1" dirty="0"/>
              <a:t>Giga</a:t>
            </a:r>
            <a:r>
              <a:rPr lang="cs-CZ" sz="1200" dirty="0"/>
              <a:t> právě kráčí k </a:t>
            </a:r>
            <a:r>
              <a:rPr lang="cs-CZ" sz="1200" b="1" dirty="0" err="1"/>
              <a:t>Nanovi</a:t>
            </a:r>
            <a:r>
              <a:rPr lang="cs-CZ" sz="1200" dirty="0"/>
              <a:t> (koukni vlevo dolu). Do každé bílé bubliny </a:t>
            </a:r>
            <a:r>
              <a:rPr lang="cs-CZ" sz="1200" b="1" dirty="0"/>
              <a:t>zapiš hodnotu</a:t>
            </a:r>
            <a:r>
              <a:rPr lang="cs-CZ" sz="1200" dirty="0"/>
              <a:t>, kterou oznámí blok, když na něj  klikneme.</a:t>
            </a:r>
          </a:p>
        </p:txBody>
      </p:sp>
      <p:sp>
        <p:nvSpPr>
          <p:cNvPr id="33" name="Slide Number Placeholder 2">
            <a:extLst>
              <a:ext uri="{FF2B5EF4-FFF2-40B4-BE49-F238E27FC236}">
                <a16:creationId xmlns:a16="http://schemas.microsoft.com/office/drawing/2014/main" id="{3F24EE62-44E1-41FE-B279-0E60AE7B3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4</a:t>
            </a:fld>
            <a:endParaRPr lang="sk-SK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E71053-9965-4F6F-BFEF-FFEF052FC46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709148" y="2754213"/>
            <a:ext cx="1748790" cy="31089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99FB838-F1BD-458A-9CA1-DA421311133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442880" y="1997513"/>
            <a:ext cx="1748790" cy="31737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44F32732-B860-409D-8014-DCA15F649221}"/>
              </a:ext>
            </a:extLst>
          </p:cNvPr>
          <p:cNvGrpSpPr/>
          <p:nvPr/>
        </p:nvGrpSpPr>
        <p:grpSpPr>
          <a:xfrm>
            <a:off x="672297" y="1854126"/>
            <a:ext cx="2028825" cy="1428750"/>
            <a:chOff x="771384" y="2021470"/>
            <a:chExt cx="2028825" cy="142875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1384" y="2021470"/>
              <a:ext cx="2028825" cy="142875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2030964" y="2328687"/>
              <a:ext cx="47739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1000" b="1" dirty="0"/>
                <a:t>Giga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12CEA8C4-C355-48DC-978D-65C699FAECB3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046567" y="2017764"/>
            <a:ext cx="1729359" cy="317373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D8D0717A-CA68-4DE5-AFF3-5DBF1DC26111}"/>
              </a:ext>
            </a:extLst>
          </p:cNvPr>
          <p:cNvSpPr txBox="1"/>
          <p:nvPr/>
        </p:nvSpPr>
        <p:spPr>
          <a:xfrm>
            <a:off x="651919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3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4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.4.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Čteme scénáře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35" name="Picture 34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5EEA6F64-B889-4F8E-BEEB-648D6AE27F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3351" y="240852"/>
            <a:ext cx="1950249" cy="791186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AF98ECFB-7696-4959-B7CA-7045F8981705}"/>
              </a:ext>
            </a:extLst>
          </p:cNvPr>
          <p:cNvSpPr txBox="1"/>
          <p:nvPr/>
        </p:nvSpPr>
        <p:spPr>
          <a:xfrm>
            <a:off x="501509" y="3962872"/>
            <a:ext cx="3431154" cy="442035"/>
          </a:xfrm>
          <a:prstGeom prst="rect">
            <a:avLst/>
          </a:prstGeom>
          <a:noFill/>
        </p:spPr>
        <p:txBody>
          <a:bodyPr wrap="square" lIns="0" tIns="36000" rIns="36000" bIns="36000" rtlCol="0">
            <a:spAutoFit/>
          </a:bodyPr>
          <a:lstStyle/>
          <a:p>
            <a:pPr marL="144000" indent="-144000"/>
            <a:r>
              <a:rPr lang="sk-SK" sz="1200" b="1" dirty="0"/>
              <a:t>6. </a:t>
            </a:r>
            <a:r>
              <a:rPr lang="cs-CZ" sz="1200" dirty="0"/>
              <a:t>Ke každému bloku vpravo </a:t>
            </a:r>
            <a:r>
              <a:rPr lang="cs-CZ" sz="1200" b="1" dirty="0"/>
              <a:t>připiš směr</a:t>
            </a:r>
            <a:r>
              <a:rPr lang="cs-CZ" sz="1200" dirty="0"/>
              <a:t>, kterým se </a:t>
            </a:r>
            <a:r>
              <a:rPr lang="cs-CZ" sz="1200" b="1" dirty="0" err="1"/>
              <a:t>Tera</a:t>
            </a:r>
            <a:r>
              <a:rPr lang="cs-CZ" sz="1200" dirty="0"/>
              <a:t> posune, když na blok klikneme. 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73AEEFC7-9CF3-4B5D-9074-27BA9A5D6443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1477377" y="4777301"/>
            <a:ext cx="495300" cy="619125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E987D5CA-034D-45F1-9835-AB47B58A35EE}"/>
              </a:ext>
            </a:extLst>
          </p:cNvPr>
          <p:cNvSpPr txBox="1"/>
          <p:nvPr/>
        </p:nvSpPr>
        <p:spPr>
          <a:xfrm>
            <a:off x="979864" y="5445604"/>
            <a:ext cx="1808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Přesune se </a:t>
            </a:r>
            <a:r>
              <a:rPr lang="cs-CZ" sz="1200" dirty="0" err="1"/>
              <a:t>Tera</a:t>
            </a:r>
            <a:r>
              <a:rPr lang="cs-CZ" sz="1200" dirty="0"/>
              <a:t> </a:t>
            </a:r>
            <a:r>
              <a:rPr lang="cs-CZ" sz="1200" b="1" dirty="0"/>
              <a:t>nahoru</a:t>
            </a:r>
            <a:r>
              <a:rPr lang="cs-CZ" sz="1200" dirty="0"/>
              <a:t>, </a:t>
            </a:r>
            <a:r>
              <a:rPr lang="cs-CZ" sz="1200" b="1" dirty="0"/>
              <a:t>dolu</a:t>
            </a:r>
            <a:r>
              <a:rPr lang="cs-CZ" sz="1200" dirty="0"/>
              <a:t>, </a:t>
            </a:r>
            <a:r>
              <a:rPr lang="cs-CZ" sz="1200" b="1" dirty="0"/>
              <a:t>vlevo</a:t>
            </a:r>
            <a:r>
              <a:rPr lang="cs-CZ" sz="1200" dirty="0"/>
              <a:t> nebo </a:t>
            </a:r>
            <a:r>
              <a:rPr lang="cs-CZ" sz="1200" b="1" dirty="0"/>
              <a:t>vpravo</a:t>
            </a:r>
            <a:r>
              <a:rPr lang="cs-CZ" sz="1200" dirty="0"/>
              <a:t>?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8536544-F571-49DC-B9A7-9FF3B586DDFD}"/>
              </a:ext>
            </a:extLst>
          </p:cNvPr>
          <p:cNvSpPr txBox="1"/>
          <p:nvPr/>
        </p:nvSpPr>
        <p:spPr>
          <a:xfrm>
            <a:off x="7320116" y="4660230"/>
            <a:ext cx="77142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k-SK" sz="1200" b="1" dirty="0"/>
          </a:p>
          <a:p>
            <a:endParaRPr lang="sk-SK" sz="12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C1C3794-511B-4502-918F-6127FB63F9C7}"/>
              </a:ext>
            </a:extLst>
          </p:cNvPr>
          <p:cNvSpPr txBox="1"/>
          <p:nvPr/>
        </p:nvSpPr>
        <p:spPr>
          <a:xfrm>
            <a:off x="7340436" y="5490499"/>
            <a:ext cx="77142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k-SK" sz="1200" b="1" dirty="0"/>
          </a:p>
          <a:p>
            <a:endParaRPr lang="sk-SK" sz="1200" b="1" dirty="0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0152B614-BF79-4DAF-9A25-A793C27B1924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3800016" y="4698928"/>
            <a:ext cx="3419856" cy="1282446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1377EFBF-B929-42D8-8126-02F4498FD99F}"/>
              </a:ext>
            </a:extLst>
          </p:cNvPr>
          <p:cNvSpPr txBox="1"/>
          <p:nvPr/>
        </p:nvSpPr>
        <p:spPr>
          <a:xfrm>
            <a:off x="4946962" y="4662334"/>
            <a:ext cx="77142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k-SK" sz="1200" b="1" dirty="0"/>
          </a:p>
          <a:p>
            <a:endParaRPr lang="sk-SK" sz="1200" b="1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F3CE61E-8CDD-4B83-BC1F-3EA997C079DF}"/>
              </a:ext>
            </a:extLst>
          </p:cNvPr>
          <p:cNvSpPr txBox="1"/>
          <p:nvPr/>
        </p:nvSpPr>
        <p:spPr>
          <a:xfrm>
            <a:off x="4946961" y="5496915"/>
            <a:ext cx="77142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k-SK" sz="1200" b="1" dirty="0"/>
          </a:p>
          <a:p>
            <a:endParaRPr lang="sk-SK" sz="1200" b="1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A1A2C2C-4A47-4175-B840-54F686835208}"/>
              </a:ext>
            </a:extLst>
          </p:cNvPr>
          <p:cNvCxnSpPr>
            <a:cxnSpLocks/>
          </p:cNvCxnSpPr>
          <p:nvPr/>
        </p:nvCxnSpPr>
        <p:spPr>
          <a:xfrm>
            <a:off x="511284" y="3763346"/>
            <a:ext cx="8130540" cy="29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7608E6A9-3A13-4B91-894A-CB61D8AA352B}"/>
              </a:ext>
            </a:extLst>
          </p:cNvPr>
          <p:cNvGrpSpPr/>
          <p:nvPr/>
        </p:nvGrpSpPr>
        <p:grpSpPr>
          <a:xfrm>
            <a:off x="3489510" y="2387720"/>
            <a:ext cx="1286416" cy="403764"/>
            <a:chOff x="3489510" y="2319140"/>
            <a:chExt cx="1286416" cy="403764"/>
          </a:xfrm>
        </p:grpSpPr>
        <p:sp>
          <p:nvSpPr>
            <p:cNvPr id="26" name="TextBox 25"/>
            <p:cNvSpPr txBox="1"/>
            <p:nvPr/>
          </p:nvSpPr>
          <p:spPr>
            <a:xfrm>
              <a:off x="4514406" y="2353572"/>
              <a:ext cx="261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?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>
              <a:off x="4246074" y="2517919"/>
              <a:ext cx="33179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CA3FBFE-1549-4B76-898B-D9C832A6B15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489510" y="2319140"/>
              <a:ext cx="704850" cy="3429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14652CAE-FE48-4644-9DC9-54F0B32BC09A}"/>
              </a:ext>
            </a:extLst>
          </p:cNvPr>
          <p:cNvGrpSpPr/>
          <p:nvPr/>
        </p:nvGrpSpPr>
        <p:grpSpPr>
          <a:xfrm>
            <a:off x="5213654" y="3126555"/>
            <a:ext cx="1294089" cy="419855"/>
            <a:chOff x="5213654" y="3112218"/>
            <a:chExt cx="1294089" cy="419855"/>
          </a:xfrm>
        </p:grpSpPr>
        <p:sp>
          <p:nvSpPr>
            <p:cNvPr id="28" name="TextBox 27"/>
            <p:cNvSpPr txBox="1"/>
            <p:nvPr/>
          </p:nvSpPr>
          <p:spPr>
            <a:xfrm>
              <a:off x="6246223" y="3162741"/>
              <a:ext cx="261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?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H="1">
              <a:off x="5977891" y="3341602"/>
              <a:ext cx="33179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D9E80681-8E0D-42D3-8034-D851BBEC7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213654" y="3112218"/>
              <a:ext cx="704850" cy="3429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F5DB651-EE25-44B2-8B97-661CF831B14D}"/>
              </a:ext>
            </a:extLst>
          </p:cNvPr>
          <p:cNvGrpSpPr/>
          <p:nvPr/>
        </p:nvGrpSpPr>
        <p:grpSpPr>
          <a:xfrm>
            <a:off x="6990154" y="2375156"/>
            <a:ext cx="1316832" cy="416881"/>
            <a:chOff x="6990154" y="2322074"/>
            <a:chExt cx="1316832" cy="416881"/>
          </a:xfrm>
        </p:grpSpPr>
        <p:sp>
          <p:nvSpPr>
            <p:cNvPr id="30" name="TextBox 29"/>
            <p:cNvSpPr txBox="1"/>
            <p:nvPr/>
          </p:nvSpPr>
          <p:spPr>
            <a:xfrm>
              <a:off x="8045466" y="2369623"/>
              <a:ext cx="261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dirty="0"/>
                <a:t>?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H="1">
              <a:off x="7777134" y="2548484"/>
              <a:ext cx="33179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4AE0CD6E-C80F-4A51-864D-A9DA56FA22F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990154" y="2322074"/>
              <a:ext cx="704850" cy="3429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3198358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80000" rIns="144000" bIns="144000" rtlCol="0">
            <a:noAutofit/>
          </a:bodyPr>
          <a:lstStyle/>
          <a:p>
            <a:pPr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endParaRPr lang="sk-SK" sz="2200" dirty="0">
              <a:latin typeface="Arial"/>
              <a:cs typeface="Arial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4001" y="1340658"/>
            <a:ext cx="1934400" cy="99603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144000" indent="-144000"/>
            <a:r>
              <a:rPr lang="sk-SK" sz="1200" b="1" dirty="0"/>
              <a:t>7</a:t>
            </a:r>
            <a:r>
              <a:rPr lang="cs-CZ" sz="1200" b="1" dirty="0"/>
              <a:t>. Piko</a:t>
            </a:r>
            <a:r>
              <a:rPr lang="cs-CZ" sz="1200" dirty="0"/>
              <a:t> je právě u pravého okraje scény. </a:t>
            </a:r>
            <a:r>
              <a:rPr lang="cs-CZ" sz="1200" b="1" dirty="0"/>
              <a:t>Označ scénář</a:t>
            </a:r>
            <a:r>
              <a:rPr lang="cs-CZ" sz="1200" dirty="0"/>
              <a:t>, který způsobí, že začne </a:t>
            </a:r>
            <a:r>
              <a:rPr lang="cs-CZ" sz="1200" b="1" dirty="0"/>
              <a:t>kráčet</a:t>
            </a:r>
            <a:r>
              <a:rPr lang="cs-CZ" sz="1200" dirty="0"/>
              <a:t> a </a:t>
            </a:r>
            <a:r>
              <a:rPr lang="cs-CZ" sz="1200" b="1" dirty="0"/>
              <a:t>zastaví</a:t>
            </a:r>
            <a:r>
              <a:rPr lang="cs-CZ" sz="1200" dirty="0"/>
              <a:t>, když přijde doprostřed scény.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04000" y="4139146"/>
            <a:ext cx="3197298" cy="626701"/>
          </a:xfrm>
          <a:prstGeom prst="rect">
            <a:avLst/>
          </a:prstGeom>
          <a:noFill/>
        </p:spPr>
        <p:txBody>
          <a:bodyPr wrap="square" lIns="0" tIns="36000" rIns="36000" bIns="36000" rtlCol="0">
            <a:spAutoFit/>
          </a:bodyPr>
          <a:lstStyle/>
          <a:p>
            <a:pPr marL="144000" indent="-144000"/>
            <a:r>
              <a:rPr lang="sk-SK" sz="1200" b="1" dirty="0"/>
              <a:t>8.</a:t>
            </a:r>
            <a:r>
              <a:rPr lang="sk-SK" sz="1200" dirty="0"/>
              <a:t> </a:t>
            </a:r>
            <a:r>
              <a:rPr lang="cs-CZ" sz="1200" dirty="0"/>
              <a:t>Přečti si </a:t>
            </a:r>
            <a:r>
              <a:rPr lang="cs-CZ" sz="1200" b="1" dirty="0"/>
              <a:t>Pikův</a:t>
            </a:r>
            <a:r>
              <a:rPr lang="cs-CZ" sz="1200" dirty="0"/>
              <a:t> scénář vpravo. Co udělá </a:t>
            </a:r>
            <a:r>
              <a:rPr lang="cs-CZ" sz="1200" b="1" dirty="0" err="1"/>
              <a:t>Nano</a:t>
            </a:r>
            <a:r>
              <a:rPr lang="cs-CZ" sz="1200" dirty="0"/>
              <a:t> a </a:t>
            </a:r>
            <a:r>
              <a:rPr lang="cs-CZ" sz="1200" b="1" dirty="0" err="1"/>
              <a:t>Tera</a:t>
            </a:r>
            <a:r>
              <a:rPr lang="cs-CZ" sz="1200" dirty="0"/>
              <a:t>, když klikneme na </a:t>
            </a:r>
            <a:r>
              <a:rPr lang="cs-CZ" sz="1200" b="1" dirty="0"/>
              <a:t>Pika</a:t>
            </a:r>
            <a:r>
              <a:rPr lang="cs-CZ" sz="1200" dirty="0"/>
              <a:t>? Vysvětli svoji úvahu v rámečku dole. 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12009" y="4973382"/>
            <a:ext cx="2960326" cy="134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cs-CZ" sz="1200" dirty="0"/>
              <a:t>Když klikneme na </a:t>
            </a:r>
            <a:r>
              <a:rPr lang="cs-CZ" sz="1200" b="1" dirty="0"/>
              <a:t>Pika</a:t>
            </a:r>
            <a:r>
              <a:rPr lang="cs-CZ" sz="1200" dirty="0"/>
              <a:t>…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749004" y="4052681"/>
            <a:ext cx="1383792" cy="11460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442319" y="5199393"/>
            <a:ext cx="1755648" cy="11155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813355" y="4473969"/>
            <a:ext cx="1761744" cy="18409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3F42DF0-D1A3-4285-96C0-C514CD3031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919" y="2687497"/>
            <a:ext cx="1347216" cy="9003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A9A2F6B-1161-41C1-90BE-2523D155DC99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2530660" y="1314573"/>
            <a:ext cx="6187916" cy="239963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4FD531EC-F677-4887-8DC1-2B66C12E04DC}"/>
              </a:ext>
            </a:extLst>
          </p:cNvPr>
          <p:cNvSpPr txBox="1"/>
          <p:nvPr/>
        </p:nvSpPr>
        <p:spPr>
          <a:xfrm>
            <a:off x="651919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3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4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.4.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Čteme scénáře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26" name="Picture 25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78369288-17D2-4C7D-80E9-AC3CB0AFDD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3351" y="240852"/>
            <a:ext cx="1950249" cy="791186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CB978B3-795D-4A7B-BA5E-7674E5E5D627}"/>
              </a:ext>
            </a:extLst>
          </p:cNvPr>
          <p:cNvCxnSpPr>
            <a:cxnSpLocks/>
          </p:cNvCxnSpPr>
          <p:nvPr/>
        </p:nvCxnSpPr>
        <p:spPr>
          <a:xfrm>
            <a:off x="511284" y="3892112"/>
            <a:ext cx="8130540" cy="29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2">
            <a:extLst>
              <a:ext uri="{FF2B5EF4-FFF2-40B4-BE49-F238E27FC236}">
                <a16:creationId xmlns:a16="http://schemas.microsoft.com/office/drawing/2014/main" id="{AF3B30AD-C8C8-4D7D-BEEF-45ADE2AAD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5</a:t>
            </a:fld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824675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80000" rIns="144000" bIns="144000" rtlCol="0">
            <a:noAutofit/>
          </a:bodyPr>
          <a:lstStyle/>
          <a:p>
            <a:pPr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endParaRPr lang="sk-SK" sz="2200" dirty="0"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3999" y="1339200"/>
            <a:ext cx="2167639" cy="1180699"/>
          </a:xfrm>
          <a:prstGeom prst="rect">
            <a:avLst/>
          </a:prstGeom>
          <a:noFill/>
        </p:spPr>
        <p:txBody>
          <a:bodyPr wrap="square" lIns="0" tIns="36000" rIns="36000" bIns="36000" rtlCol="0">
            <a:spAutoFit/>
          </a:bodyPr>
          <a:lstStyle/>
          <a:p>
            <a:pPr marL="144000" indent="-144000"/>
            <a:r>
              <a:rPr lang="sk-SK" sz="1200" b="1" dirty="0"/>
              <a:t>9.</a:t>
            </a:r>
            <a:r>
              <a:rPr lang="sk-SK" sz="1200" dirty="0"/>
              <a:t> </a:t>
            </a:r>
            <a:r>
              <a:rPr lang="cs-CZ" sz="1200" dirty="0"/>
              <a:t>Podívej se kde je </a:t>
            </a:r>
            <a:r>
              <a:rPr lang="cs-CZ" sz="1200" b="1" dirty="0"/>
              <a:t>Piko</a:t>
            </a:r>
            <a:r>
              <a:rPr lang="cs-CZ" sz="1200" dirty="0"/>
              <a:t> právě nyní. Vpravo jsou </a:t>
            </a:r>
            <a:r>
              <a:rPr lang="cs-CZ" sz="1200" b="1" dirty="0"/>
              <a:t>tři jeho scénáře</a:t>
            </a:r>
            <a:r>
              <a:rPr lang="cs-CZ" sz="1200" dirty="0"/>
              <a:t>. Napiš, co přesně se stane,</a:t>
            </a:r>
            <a:r>
              <a:rPr lang="cs-CZ" sz="1200" b="1" dirty="0"/>
              <a:t> </a:t>
            </a:r>
            <a:r>
              <a:rPr lang="cs-CZ" sz="1200" dirty="0"/>
              <a:t>když klikneme na každý z nich (vždy však začínáme znovu – tak, jak ukazuje obrázek).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72268" y="1541512"/>
            <a:ext cx="2775600" cy="1310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108000" rIns="36000" rtlCol="0">
            <a:noAutofit/>
          </a:bodyPr>
          <a:lstStyle/>
          <a:p>
            <a:r>
              <a:rPr lang="cs-CZ" sz="1100" dirty="0"/>
              <a:t>Co se stane, když klikneme na tento scénář</a:t>
            </a:r>
            <a:r>
              <a:rPr lang="sk-SK" sz="1100" dirty="0"/>
              <a:t>?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772268" y="3197252"/>
            <a:ext cx="2775600" cy="1310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108000" rIns="36000" rtlCol="0">
            <a:noAutofit/>
          </a:bodyPr>
          <a:lstStyle/>
          <a:p>
            <a:r>
              <a:rPr lang="cs-CZ" sz="1100" dirty="0"/>
              <a:t>Co se stane, když klikneme na tento scénář</a:t>
            </a:r>
            <a:r>
              <a:rPr lang="sk-SK" sz="1100" dirty="0"/>
              <a:t>?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772268" y="4821187"/>
            <a:ext cx="2775383" cy="1309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108000" rIns="36000" rtlCol="0">
            <a:noAutofit/>
          </a:bodyPr>
          <a:lstStyle/>
          <a:p>
            <a:r>
              <a:rPr lang="cs-CZ" sz="1100" dirty="0"/>
              <a:t>Co se stane, když klikneme na tento scénář</a:t>
            </a:r>
            <a:r>
              <a:rPr lang="sk-SK" sz="1100" dirty="0"/>
              <a:t>?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87E620D-C24B-4447-8F88-7099FC38FD2C}"/>
              </a:ext>
            </a:extLst>
          </p:cNvPr>
          <p:cNvGrpSpPr/>
          <p:nvPr/>
        </p:nvGrpSpPr>
        <p:grpSpPr>
          <a:xfrm>
            <a:off x="603186" y="2654261"/>
            <a:ext cx="2113121" cy="1538288"/>
            <a:chOff x="691580" y="3539723"/>
            <a:chExt cx="2113121" cy="153828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1580" y="3539723"/>
              <a:ext cx="2113121" cy="1538288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1790509" y="4062646"/>
              <a:ext cx="47739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1000" b="1" dirty="0"/>
                <a:t>Piko</a:t>
              </a:r>
            </a:p>
          </p:txBody>
        </p:sp>
      </p:grpSp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B1177125-0170-4528-8A38-52280165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6</a:t>
            </a:fld>
            <a:endParaRPr lang="sk-SK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53D970-05E2-44CC-B212-6A55A474AB7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210061" y="1552584"/>
            <a:ext cx="2319719" cy="462057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FD1A4DE-C3C1-41B6-9CEA-E231BCDECC9C}"/>
              </a:ext>
            </a:extLst>
          </p:cNvPr>
          <p:cNvSpPr txBox="1"/>
          <p:nvPr/>
        </p:nvSpPr>
        <p:spPr>
          <a:xfrm>
            <a:off x="651919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3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4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.4.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Čteme scénáře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4FE0FE3-4127-4508-BB48-9D8FE3BFA7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3351" y="240852"/>
            <a:ext cx="1950249" cy="79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243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80000" rIns="144000" bIns="144000" rtlCol="0">
            <a:noAutofit/>
          </a:bodyPr>
          <a:lstStyle/>
          <a:p>
            <a:pPr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endParaRPr lang="sk-SK" sz="2200" dirty="0">
              <a:latin typeface="Arial"/>
              <a:cs typeface="Arial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4000" y="1339200"/>
            <a:ext cx="2966383" cy="626701"/>
          </a:xfrm>
          <a:prstGeom prst="rect">
            <a:avLst/>
          </a:prstGeom>
          <a:noFill/>
        </p:spPr>
        <p:txBody>
          <a:bodyPr wrap="square" lIns="0" tIns="36000" rIns="36000" bIns="36000" rtlCol="0">
            <a:spAutoFit/>
          </a:bodyPr>
          <a:lstStyle/>
          <a:p>
            <a:pPr marL="216000" indent="-216000"/>
            <a:r>
              <a:rPr lang="sk-SK" sz="1200" b="1" dirty="0"/>
              <a:t>10.</a:t>
            </a:r>
            <a:r>
              <a:rPr lang="sk-SK" sz="1200" dirty="0"/>
              <a:t> </a:t>
            </a:r>
            <a:r>
              <a:rPr lang="sk-SK" sz="1200" b="1" dirty="0"/>
              <a:t>[</a:t>
            </a:r>
            <a:r>
              <a:rPr lang="cs-CZ" sz="1200" b="1" dirty="0"/>
              <a:t>Rozšíření] </a:t>
            </a:r>
            <a:r>
              <a:rPr lang="cs-CZ" sz="1200" dirty="0"/>
              <a:t> Když klikneme na </a:t>
            </a:r>
            <a:r>
              <a:rPr lang="cs-CZ" sz="1200" b="1" dirty="0"/>
              <a:t>Gigu</a:t>
            </a:r>
            <a:r>
              <a:rPr lang="cs-CZ" sz="1200" dirty="0"/>
              <a:t>, co udělá </a:t>
            </a:r>
            <a:r>
              <a:rPr lang="cs-CZ" sz="1200" b="1" dirty="0" err="1"/>
              <a:t>Nano</a:t>
            </a:r>
            <a:r>
              <a:rPr lang="cs-CZ" sz="1200" dirty="0"/>
              <a:t>? </a:t>
            </a:r>
            <a:r>
              <a:rPr lang="cs-CZ" sz="1200" b="1" dirty="0"/>
              <a:t>Napiš svou odpověď </a:t>
            </a:r>
            <a:r>
              <a:rPr lang="cs-CZ" sz="1200" dirty="0"/>
              <a:t>do rámečku vpravo.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62328" y="2454211"/>
            <a:ext cx="1858899" cy="194957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348154" y="2400175"/>
            <a:ext cx="1913572" cy="3433763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5725492" y="3256763"/>
            <a:ext cx="2634342" cy="25163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cs-CZ" sz="1100" dirty="0"/>
              <a:t>Když klikneme na Gigu, </a:t>
            </a:r>
            <a:r>
              <a:rPr lang="cs-CZ" sz="1100" dirty="0" err="1"/>
              <a:t>Nano</a:t>
            </a:r>
            <a:r>
              <a:rPr lang="cs-CZ" sz="1100" dirty="0"/>
              <a:t> …</a:t>
            </a:r>
          </a:p>
        </p:txBody>
      </p:sp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B1177125-0170-4528-8A38-52280165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7</a:t>
            </a:fld>
            <a:endParaRPr lang="sk-SK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D1A4DE-C3C1-41B6-9CEA-E231BCDECC9C}"/>
              </a:ext>
            </a:extLst>
          </p:cNvPr>
          <p:cNvSpPr txBox="1"/>
          <p:nvPr/>
        </p:nvSpPr>
        <p:spPr>
          <a:xfrm>
            <a:off x="651919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3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4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.4.</a:t>
            </a: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Čteme scénáře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4FE0FE3-4127-4508-BB48-9D8FE3BFA7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3351" y="240852"/>
            <a:ext cx="1950249" cy="79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082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254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sk-SK" sz="700" b="1" cap="small" dirty="0">
              <a:latin typeface="+mj-lt"/>
            </a:endParaRPr>
          </a:p>
          <a:p>
            <a:pPr lvl="0" algn="ctr"/>
            <a:endParaRPr lang="sk-SK" sz="2400" b="1" cap="small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ctr"/>
            <a:endParaRPr lang="sk-SK" sz="2400" b="1" cap="small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ctr">
              <a:spcAft>
                <a:spcPts val="1200"/>
              </a:spcAft>
            </a:pPr>
            <a:endParaRPr lang="sk-SK" sz="2400" b="1" cap="small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ctr">
              <a:spcBef>
                <a:spcPts val="1800"/>
              </a:spcBef>
            </a:pPr>
            <a:r>
              <a:rPr lang="cs-CZ" sz="24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</a:t>
            </a:r>
            <a:r>
              <a:rPr lang="en-US" sz="24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r>
              <a:rPr lang="cs-CZ" sz="24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.</a:t>
            </a:r>
            <a:r>
              <a:rPr lang="en-US" sz="24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4</a:t>
            </a:r>
            <a:r>
              <a:rPr lang="cs-CZ" sz="24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.2  [Rozšíření]</a:t>
            </a:r>
          </a:p>
          <a:p>
            <a:pPr lvl="0" algn="ctr">
              <a:spcBef>
                <a:spcPts val="600"/>
              </a:spcBef>
            </a:pPr>
            <a:r>
              <a:rPr lang="cs-CZ" sz="5200" b="1" dirty="0">
                <a:solidFill>
                  <a:srgbClr val="4F81BD">
                    <a:lumMod val="50000"/>
                  </a:srgbClr>
                </a:solidFill>
                <a:latin typeface="Calibri" panose="020F0502020204030204" pitchFamily="34" charset="0"/>
              </a:rPr>
              <a:t>Příběh čtyř kamarádů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C2B020A9-3671-478C-9B8E-BE188ED38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8</a:t>
            </a:fld>
            <a:endParaRPr lang="sk-SK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3205CC-52D8-4B1E-A3F6-3C03F85E6408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</a:t>
            </a:r>
            <a:r>
              <a:rPr lang="en-US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3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Společenství čtyř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</a:t>
            </a:r>
            <a:r>
              <a:rPr lang="en-US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4</a:t>
            </a: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	Příběhy společenství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11" name="Picture 1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07C3E9DD-8F22-49A3-8F1D-F0C87CAF0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351" y="240852"/>
            <a:ext cx="1950249" cy="79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240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marL="720000"/>
            <a:r>
              <a:rPr lang="cs-CZ" dirty="0">
                <a:cs typeface="Arial"/>
              </a:rPr>
              <a:t>Pracujte v malých skupinách.</a:t>
            </a:r>
          </a:p>
          <a:p>
            <a:pPr marL="720000"/>
            <a:r>
              <a:rPr lang="cs-CZ" dirty="0">
                <a:cs typeface="Arial"/>
              </a:rPr>
              <a:t>Pokračujte so svou verzí projektu </a:t>
            </a:r>
            <a:r>
              <a:rPr lang="cs-CZ" b="1" dirty="0">
                <a:solidFill>
                  <a:srgbClr val="C00000"/>
                </a:solidFill>
                <a:latin typeface="+mj-lt"/>
                <a:cs typeface="Arial"/>
              </a:rPr>
              <a:t>30-Společenství postav</a:t>
            </a:r>
            <a:endParaRPr lang="cs-CZ" dirty="0">
              <a:latin typeface="+mj-lt"/>
              <a:cs typeface="Arial"/>
            </a:endParaRPr>
          </a:p>
          <a:p>
            <a:pPr marL="720000">
              <a:lnSpc>
                <a:spcPts val="1800"/>
              </a:lnSpc>
              <a:spcAft>
                <a:spcPts val="1800"/>
              </a:spcAft>
            </a:pPr>
            <a:r>
              <a:rPr lang="cs-CZ" dirty="0">
                <a:latin typeface="+mj-lt"/>
                <a:cs typeface="Arial"/>
              </a:rPr>
              <a:t>	</a:t>
            </a:r>
            <a:r>
              <a:rPr lang="cs-CZ" dirty="0">
                <a:solidFill>
                  <a:prstClr val="black"/>
                </a:solidFill>
                <a:cs typeface="Arial"/>
              </a:rPr>
              <a:t> 				</a:t>
            </a:r>
            <a:r>
              <a:rPr lang="cs-CZ" sz="1400" dirty="0">
                <a:solidFill>
                  <a:prstClr val="black"/>
                </a:solidFill>
                <a:cs typeface="Arial"/>
              </a:rPr>
              <a:t> případně se souborem 33-Spoločenství postav</a:t>
            </a:r>
            <a:endParaRPr lang="en-US" sz="1400" dirty="0">
              <a:solidFill>
                <a:prstClr val="black"/>
              </a:solidFill>
              <a:cs typeface="Arial"/>
            </a:endParaRPr>
          </a:p>
          <a:p>
            <a:pPr marL="720000">
              <a:lnSpc>
                <a:spcPts val="1800"/>
              </a:lnSpc>
              <a:spcAft>
                <a:spcPts val="1200"/>
              </a:spcAft>
            </a:pPr>
            <a:r>
              <a:rPr lang="cs-CZ" sz="1400" dirty="0">
                <a:latin typeface="+mj-lt"/>
                <a:cs typeface="Arial"/>
              </a:rPr>
              <a:t>	</a:t>
            </a:r>
            <a:r>
              <a:rPr lang="cs-CZ" sz="2200" dirty="0">
                <a:latin typeface="+mj-lt"/>
                <a:cs typeface="Arial"/>
              </a:rPr>
              <a:t>		</a:t>
            </a:r>
          </a:p>
          <a:p>
            <a:pPr marL="720000">
              <a:spcAft>
                <a:spcPts val="600"/>
              </a:spcAft>
            </a:pPr>
            <a:r>
              <a:rPr lang="cs-CZ" sz="2000" dirty="0">
                <a:latin typeface="+mj-lt"/>
                <a:cs typeface="Arial"/>
              </a:rPr>
              <a:t>Ve skupině si zvolte dvě, tři nebo čtyři postavy z našeho společenství (</a:t>
            </a:r>
            <a:r>
              <a:rPr lang="cs-CZ" sz="2000" b="1" dirty="0" err="1">
                <a:latin typeface="+mj-lt"/>
                <a:cs typeface="Arial"/>
              </a:rPr>
              <a:t>Nano</a:t>
            </a:r>
            <a:r>
              <a:rPr lang="cs-CZ" sz="2000" dirty="0">
                <a:latin typeface="+mj-lt"/>
                <a:cs typeface="Arial"/>
              </a:rPr>
              <a:t>, </a:t>
            </a:r>
            <a:r>
              <a:rPr lang="cs-CZ" sz="2000" b="1" dirty="0" err="1">
                <a:latin typeface="+mj-lt"/>
                <a:cs typeface="Arial"/>
              </a:rPr>
              <a:t>Tera</a:t>
            </a:r>
            <a:r>
              <a:rPr lang="cs-CZ" sz="2000" dirty="0">
                <a:latin typeface="+mj-lt"/>
                <a:cs typeface="Arial"/>
              </a:rPr>
              <a:t>, </a:t>
            </a:r>
            <a:r>
              <a:rPr lang="cs-CZ" sz="2000" b="1" dirty="0">
                <a:latin typeface="+mj-lt"/>
                <a:cs typeface="Arial"/>
              </a:rPr>
              <a:t>Piko</a:t>
            </a:r>
            <a:r>
              <a:rPr lang="cs-CZ" sz="2000" dirty="0">
                <a:latin typeface="+mj-lt"/>
                <a:cs typeface="Arial"/>
              </a:rPr>
              <a:t> a </a:t>
            </a:r>
            <a:r>
              <a:rPr lang="cs-CZ" sz="2000" b="1" dirty="0">
                <a:latin typeface="+mj-lt"/>
                <a:cs typeface="Arial"/>
              </a:rPr>
              <a:t>Giga</a:t>
            </a:r>
            <a:r>
              <a:rPr lang="cs-CZ" sz="2000" dirty="0">
                <a:latin typeface="+mj-lt"/>
                <a:cs typeface="Arial"/>
              </a:rPr>
              <a:t>) a vymyslete příběh:</a:t>
            </a:r>
            <a:endParaRPr lang="cs-CZ" sz="2200" dirty="0">
              <a:latin typeface="+mj-lt"/>
              <a:cs typeface="Arial"/>
            </a:endParaRPr>
          </a:p>
          <a:p>
            <a:pPr marL="1260000" lvl="1" indent="-171450">
              <a:buFont typeface="Arial"/>
              <a:buChar char="•"/>
            </a:pPr>
            <a:r>
              <a:rPr lang="cs-CZ" i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/>
              </a:rPr>
              <a:t>Jak a proč se tyto postavy vyskytly na jednom místě</a:t>
            </a:r>
            <a:r>
              <a:rPr lang="cs-CZ" i="1" dirty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  <a:p>
            <a:pPr marL="1260000" lvl="1" indent="-171450">
              <a:buFont typeface="Arial"/>
              <a:buChar char="•"/>
            </a:pPr>
            <a:r>
              <a:rPr lang="cs-CZ" i="1" dirty="0">
                <a:solidFill>
                  <a:schemeClr val="accent1">
                    <a:lumMod val="75000"/>
                  </a:schemeClr>
                </a:solidFill>
              </a:rPr>
              <a:t>Znají se? Potkávají se? Jak se navštěvují?</a:t>
            </a:r>
          </a:p>
          <a:p>
            <a:pPr marL="1260000" lvl="1" indent="-171450">
              <a:buFont typeface="Arial"/>
              <a:buChar char="•"/>
            </a:pPr>
            <a:r>
              <a:rPr lang="cs-CZ" i="1" dirty="0">
                <a:solidFill>
                  <a:schemeClr val="accent1">
                    <a:lumMod val="75000"/>
                  </a:schemeClr>
                </a:solidFill>
              </a:rPr>
              <a:t>Co si povídají, když se potkají? Co spolu dělají?</a:t>
            </a:r>
          </a:p>
          <a:p>
            <a:pPr marL="1260000" lvl="1" indent="-171450">
              <a:spcAft>
                <a:spcPts val="3000"/>
              </a:spcAft>
              <a:buFont typeface="Arial"/>
              <a:buChar char="•"/>
            </a:pPr>
            <a:r>
              <a:rPr lang="cs-CZ" i="1" dirty="0">
                <a:solidFill>
                  <a:schemeClr val="accent1">
                    <a:lumMod val="75000"/>
                  </a:schemeClr>
                </a:solidFill>
              </a:rPr>
              <a:t>Co se stane, když se jeden z nich dotkne druhého?</a:t>
            </a:r>
          </a:p>
          <a:p>
            <a:pPr marL="720000" lvl="1">
              <a:spcAft>
                <a:spcPts val="1800"/>
              </a:spcAft>
            </a:pPr>
            <a:r>
              <a:rPr lang="cs-CZ" sz="2000" dirty="0">
                <a:latin typeface="+mj-lt"/>
                <a:cs typeface="Arial"/>
              </a:rPr>
              <a:t>Vytvořte a odlaďte scénáře, které provedou toto chování</a:t>
            </a:r>
            <a:br>
              <a:rPr lang="cs-CZ" sz="2000" dirty="0">
                <a:latin typeface="+mj-lt"/>
                <a:cs typeface="Arial"/>
              </a:rPr>
            </a:br>
            <a:r>
              <a:rPr lang="cs-CZ" sz="2000" dirty="0">
                <a:latin typeface="+mj-lt"/>
                <a:cs typeface="Arial"/>
              </a:rPr>
              <a:t>a potkávání kamarádů ze společenství.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B10E323A-7C94-4ECA-8367-00E6827D9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9</a:t>
            </a:fld>
            <a:endParaRPr lang="sk-SK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14571D-B02B-4B2D-A559-F3B2FFBD92D2}"/>
              </a:ext>
            </a:extLst>
          </p:cNvPr>
          <p:cNvSpPr txBox="1"/>
          <p:nvPr/>
        </p:nvSpPr>
        <p:spPr>
          <a:xfrm>
            <a:off x="654855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3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4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3.4.2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[Rozšíření]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Příběh čtyř kamarádů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5389C85-33A8-48BD-9AE9-E6E849211EC6}"/>
              </a:ext>
            </a:extLst>
          </p:cNvPr>
          <p:cNvSpPr>
            <a:spLocks noChangeAspect="1"/>
          </p:cNvSpPr>
          <p:nvPr/>
        </p:nvSpPr>
        <p:spPr>
          <a:xfrm>
            <a:off x="874800" y="279005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DF0885-CD83-41BB-B96D-6CC17B690AD6}"/>
              </a:ext>
            </a:extLst>
          </p:cNvPr>
          <p:cNvSpPr>
            <a:spLocks noChangeAspect="1"/>
          </p:cNvSpPr>
          <p:nvPr/>
        </p:nvSpPr>
        <p:spPr>
          <a:xfrm>
            <a:off x="874800" y="4945421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58662AC3-6EE4-499E-AACD-D16B4C89B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3351" y="240852"/>
            <a:ext cx="1950249" cy="791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638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5368</TotalTime>
  <Words>823</Words>
  <Application>Microsoft Office PowerPoint</Application>
  <PresentationFormat>On-screen Show (4:3)</PresentationFormat>
  <Paragraphs>99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Benton</dc:creator>
  <cp:lastModifiedBy>Kalaš Ivan</cp:lastModifiedBy>
  <cp:revision>383</cp:revision>
  <cp:lastPrinted>2015-04-21T17:23:00Z</cp:lastPrinted>
  <dcterms:created xsi:type="dcterms:W3CDTF">2015-02-19T13:35:50Z</dcterms:created>
  <dcterms:modified xsi:type="dcterms:W3CDTF">2020-06-21T20:03:19Z</dcterms:modified>
</cp:coreProperties>
</file>