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72" r:id="rId1"/>
  </p:sldMasterIdLst>
  <p:notesMasterIdLst>
    <p:notesMasterId r:id="rId11"/>
  </p:notesMasterIdLst>
  <p:handoutMasterIdLst>
    <p:handoutMasterId r:id="rId12"/>
  </p:handoutMasterIdLst>
  <p:sldIdLst>
    <p:sldId id="467" r:id="rId2"/>
    <p:sldId id="461" r:id="rId3"/>
    <p:sldId id="462" r:id="rId4"/>
    <p:sldId id="463" r:id="rId5"/>
    <p:sldId id="464" r:id="rId6"/>
    <p:sldId id="465" r:id="rId7"/>
    <p:sldId id="466" r:id="rId8"/>
    <p:sldId id="460" r:id="rId9"/>
    <p:sldId id="305" r:id="rId10"/>
  </p:sldIdLst>
  <p:sldSz cx="9144000" cy="5143500" type="screen16x9"/>
  <p:notesSz cx="6858000" cy="9144000"/>
  <p:defaultTextStyle>
    <a:defPPr>
      <a:defRPr lang="cs-CZ"/>
    </a:defPPr>
    <a:lvl1pPr marL="0" algn="l" defTabSz="685133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1pPr>
    <a:lvl2pPr marL="342568" algn="l" defTabSz="685133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2pPr>
    <a:lvl3pPr marL="685133" algn="l" defTabSz="685133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3pPr>
    <a:lvl4pPr marL="1027702" algn="l" defTabSz="685133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4pPr>
    <a:lvl5pPr marL="1370269" algn="l" defTabSz="685133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5pPr>
    <a:lvl6pPr marL="1712836" algn="l" defTabSz="685133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6pPr>
    <a:lvl7pPr marL="2055401" algn="l" defTabSz="685133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7pPr>
    <a:lvl8pPr marL="2397970" algn="l" defTabSz="685133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8pPr>
    <a:lvl9pPr marL="2740534" algn="l" defTabSz="685133" rtl="0" eaLnBrk="1" latinLnBrk="0" hangingPunct="1">
      <a:defRPr sz="1349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66" userDrawn="1">
          <p15:clr>
            <a:srgbClr val="A4A3A4"/>
          </p15:clr>
        </p15:guide>
        <p15:guide id="2" pos="2882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314EA4"/>
    <a:srgbClr val="4070AA"/>
    <a:srgbClr val="ADC5E1"/>
    <a:srgbClr val="85248F"/>
    <a:srgbClr val="FFCA08"/>
    <a:srgbClr val="7EA3D0"/>
    <a:srgbClr val="233E5F"/>
    <a:srgbClr val="FF342F"/>
    <a:srgbClr val="00A24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60" autoAdjust="0"/>
    <p:restoredTop sz="95332" autoAdjust="0"/>
  </p:normalViewPr>
  <p:slideViewPr>
    <p:cSldViewPr>
      <p:cViewPr varScale="1">
        <p:scale>
          <a:sx n="140" d="100"/>
          <a:sy n="140" d="100"/>
        </p:scale>
        <p:origin x="88" y="104"/>
      </p:cViewPr>
      <p:guideLst>
        <p:guide orient="horz" pos="1166"/>
        <p:guide pos="2882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3134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 dirty="0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95A988-6718-47E5-AB56-8A0D57BD3A45}" type="datetimeFigureOut">
              <a:rPr lang="cs-CZ" smtClean="0"/>
              <a:t>17. 8. 2021</a:t>
            </a:fld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E156FC-E02A-4077-83FF-2DA367B0EA0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3385803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3C80C83-63DF-45E9-962B-5CB9BCB7AC92}" type="datetimeFigureOut">
              <a:rPr lang="cs-CZ" smtClean="0"/>
              <a:pPr/>
              <a:t>17. 8. 2021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8CA1F0-C57B-4B35-ADDB-63F6544D32F3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34619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68513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1pPr>
    <a:lvl2pPr marL="342568" algn="l" defTabSz="68513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2pPr>
    <a:lvl3pPr marL="685133" algn="l" defTabSz="68513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3pPr>
    <a:lvl4pPr marL="1027702" algn="l" defTabSz="68513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4pPr>
    <a:lvl5pPr marL="1370269" algn="l" defTabSz="68513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5pPr>
    <a:lvl6pPr marL="1712836" algn="l" defTabSz="68513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6pPr>
    <a:lvl7pPr marL="2055401" algn="l" defTabSz="68513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7pPr>
    <a:lvl8pPr marL="2397970" algn="l" defTabSz="68513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8pPr>
    <a:lvl9pPr marL="2740534" algn="l" defTabSz="685133" rtl="0" eaLnBrk="1" latinLnBrk="0" hangingPunct="1">
      <a:defRPr sz="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CA1F0-C57B-4B35-ADDB-63F6544D32F3}" type="slidenum">
              <a:rPr lang="cs-CZ" smtClean="0"/>
              <a:pPr/>
              <a:t>1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14461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CA1F0-C57B-4B35-ADDB-63F6544D32F3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432986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CA1F0-C57B-4B35-ADDB-63F6544D32F3}" type="slidenum">
              <a:rPr lang="cs-CZ" smtClean="0"/>
              <a:pPr/>
              <a:t>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597990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CA1F0-C57B-4B35-ADDB-63F6544D32F3}" type="slidenum">
              <a:rPr lang="cs-CZ" smtClean="0"/>
              <a:pPr/>
              <a:t>4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12082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CA1F0-C57B-4B35-ADDB-63F6544D32F3}" type="slidenum">
              <a:rPr lang="cs-CZ" smtClean="0"/>
              <a:pPr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5979142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CA1F0-C57B-4B35-ADDB-63F6544D32F3}" type="slidenum">
              <a:rPr lang="cs-CZ" smtClean="0"/>
              <a:pPr/>
              <a:t>6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723299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88CA1F0-C57B-4B35-ADDB-63F6544D32F3}" type="slidenum">
              <a:rPr lang="cs-CZ" smtClean="0"/>
              <a:pPr/>
              <a:t>7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5311976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 bwMode="ltGray">
          <a:xfrm>
            <a:off x="24" y="6"/>
            <a:ext cx="9143998" cy="3851574"/>
          </a:xfrm>
          <a:prstGeom prst="rect">
            <a:avLst/>
          </a:prstGeom>
          <a:solidFill>
            <a:srgbClr val="233E5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48" dirty="0">
              <a:latin typeface="Calibri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516905"/>
            <a:ext cx="8077200" cy="125501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3524" b="1">
                <a:latin typeface="Calibri" pitchFamily="34" charset="0"/>
              </a:defRPr>
            </a:lvl1pPr>
            <a:extLst/>
          </a:lstStyle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85800" y="1371612"/>
            <a:ext cx="8077200" cy="1124712"/>
          </a:xfrm>
        </p:spPr>
        <p:txBody>
          <a:bodyPr lIns="118872" tIns="0" rIns="45720" bIns="0" anchor="b"/>
          <a:lstStyle>
            <a:lvl1pPr marL="0" indent="0" algn="l">
              <a:buNone/>
              <a:defRPr sz="1500">
                <a:solidFill>
                  <a:srgbClr val="FFFFFF"/>
                </a:solidFill>
                <a:latin typeface="Calibri" pitchFamily="34" charset="0"/>
              </a:defRPr>
            </a:lvl1pPr>
            <a:lvl2pPr marL="34286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73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59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4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32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18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0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291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cs-CZ" dirty="0" smtClean="0"/>
              <a:t>Klepnutím lze upravit styl předlohy podnadpisů.</a:t>
            </a:r>
            <a:endParaRPr kumimoji="0"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2D591E-A3FD-435A-B319-588C028814F5}" type="datetime1">
              <a:rPr lang="cs-CZ" smtClean="0"/>
              <a:t>17. 8. 2021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8697-5D5B-4B66-874D-0DC76F037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8E7D0-CA01-48C3-839C-031DD2A8A773}" type="datetime1">
              <a:rPr lang="cs-CZ" smtClean="0"/>
              <a:t>17. 8. 2021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8697-5D5B-4B66-874D-0DC76F037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invGray">
          <a:xfrm>
            <a:off x="6598937" y="5"/>
            <a:ext cx="45719" cy="51435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48" dirty="0">
              <a:latin typeface="Calibri" pitchFamily="34" charset="0"/>
            </a:endParaRPr>
          </a:p>
        </p:txBody>
      </p:sp>
      <p:sp>
        <p:nvSpPr>
          <p:cNvPr id="8" name="Obdélník 7"/>
          <p:cNvSpPr/>
          <p:nvPr/>
        </p:nvSpPr>
        <p:spPr bwMode="ltGray">
          <a:xfrm>
            <a:off x="6647721" y="5"/>
            <a:ext cx="2514601" cy="51435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48" dirty="0">
              <a:latin typeface="Calibri" pitchFamily="34" charset="0"/>
            </a:endParaRPr>
          </a:p>
        </p:txBody>
      </p:sp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781831" y="205997"/>
            <a:ext cx="1904999" cy="4388644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199" y="228618"/>
            <a:ext cx="6019800" cy="438864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4123F2-7E99-45F1-B9CD-EA404591D10E}" type="datetime1">
              <a:rPr lang="cs-CZ" smtClean="0"/>
              <a:t>17. 8. 2021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2640604" y="4783114"/>
            <a:ext cx="3836404" cy="273844"/>
          </a:xfrm>
        </p:spPr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8697-5D5B-4B66-874D-0DC76F037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7544" y="789558"/>
            <a:ext cx="8740744" cy="3923504"/>
          </a:xfrm>
        </p:spPr>
        <p:txBody>
          <a:bodyPr>
            <a:normAutofit/>
          </a:bodyPr>
          <a:lstStyle>
            <a:lvl1pPr>
              <a:defRPr sz="1600">
                <a:latin typeface="Calibri" pitchFamily="34" charset="0"/>
              </a:defRPr>
            </a:lvl1pPr>
            <a:lvl2pPr>
              <a:defRPr sz="1600">
                <a:solidFill>
                  <a:srgbClr val="0070C0"/>
                </a:solidFill>
                <a:latin typeface="Calibri" pitchFamily="34" charset="0"/>
              </a:defRPr>
            </a:lvl2pPr>
            <a:lvl3pPr>
              <a:defRPr sz="1500">
                <a:latin typeface="Calibri" pitchFamily="34" charset="0"/>
              </a:defRPr>
            </a:lvl3pPr>
            <a:lvl4pPr>
              <a:defRPr sz="1500">
                <a:latin typeface="Calibri" pitchFamily="34" charset="0"/>
              </a:defRPr>
            </a:lvl4pPr>
            <a:lvl5pPr>
              <a:defRPr sz="1500">
                <a:latin typeface="Calibri" pitchFamily="34" charset="0"/>
              </a:defRPr>
            </a:lvl5pPr>
            <a:extLst/>
          </a:lstStyle>
          <a:p>
            <a:pPr lvl="0" eaLnBrk="1" latinLnBrk="0" hangingPunct="1"/>
            <a:r>
              <a:rPr lang="cs-CZ" dirty="0" smtClean="0"/>
              <a:t>Klepnutím lze upravit styly předlohy textu.</a:t>
            </a:r>
          </a:p>
          <a:p>
            <a:pPr lvl="1" eaLnBrk="1" latinLnBrk="0" hangingPunct="1"/>
            <a:r>
              <a:rPr lang="cs-CZ" dirty="0" smtClean="0"/>
              <a:t>Druhá úroveň</a:t>
            </a:r>
          </a:p>
          <a:p>
            <a:pPr lvl="2" eaLnBrk="1" latinLnBrk="0" hangingPunct="1"/>
            <a:r>
              <a:rPr lang="cs-CZ" dirty="0" smtClean="0"/>
              <a:t>Třetí úroveň</a:t>
            </a:r>
          </a:p>
          <a:p>
            <a:pPr lvl="3" eaLnBrk="1" latinLnBrk="0" hangingPunct="1"/>
            <a:r>
              <a:rPr lang="cs-CZ" dirty="0" smtClean="0"/>
              <a:t>Čtvrtá úroveň</a:t>
            </a:r>
          </a:p>
          <a:p>
            <a:pPr lvl="4" eaLnBrk="1" latinLnBrk="0" hangingPunct="1"/>
            <a:r>
              <a:rPr lang="cs-CZ" dirty="0" smtClean="0"/>
              <a:t>Pátá úroveň</a:t>
            </a:r>
            <a:endParaRPr kumimoji="0" lang="en-US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050" b="1">
                <a:solidFill>
                  <a:srgbClr val="99CCFF"/>
                </a:solidFill>
              </a:defRPr>
            </a:lvl1pPr>
          </a:lstStyle>
          <a:p>
            <a:fld id="{76828697-5D5B-4B66-874D-0DC76F0374D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8" name="Nadpis 7"/>
          <p:cNvSpPr>
            <a:spLocks noGrp="1"/>
          </p:cNvSpPr>
          <p:nvPr>
            <p:ph type="title"/>
          </p:nvPr>
        </p:nvSpPr>
        <p:spPr>
          <a:xfrm>
            <a:off x="197544" y="57153"/>
            <a:ext cx="8740744" cy="567239"/>
          </a:xfrm>
        </p:spPr>
        <p:txBody>
          <a:bodyPr/>
          <a:lstStyle/>
          <a:p>
            <a:r>
              <a:rPr lang="cs-CZ" dirty="0" smtClean="0"/>
              <a:t>Kliknutím lze upravit styl.</a:t>
            </a:r>
            <a:endParaRPr lang="cs-CZ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/>
        </p:nvSpPr>
        <p:spPr bwMode="ltGray">
          <a:xfrm>
            <a:off x="0" y="14"/>
            <a:ext cx="9144000" cy="1951889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48" dirty="0">
              <a:latin typeface="Calibri" pitchFamily="34" charset="0"/>
            </a:endParaRPr>
          </a:p>
        </p:txBody>
      </p:sp>
      <p:sp>
        <p:nvSpPr>
          <p:cNvPr id="12" name="Obdélník 11"/>
          <p:cNvSpPr/>
          <p:nvPr/>
        </p:nvSpPr>
        <p:spPr bwMode="invGray">
          <a:xfrm>
            <a:off x="0" y="1951905"/>
            <a:ext cx="9144000" cy="34293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48" dirty="0">
              <a:latin typeface="Calibri" pitchFamily="34" charset="0"/>
            </a:endParaRPr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49809" y="89176"/>
            <a:ext cx="8013192" cy="1227582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3524" b="1" cap="none" baseline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40678" y="1371625"/>
            <a:ext cx="8022335" cy="514351"/>
          </a:xfrm>
        </p:spPr>
        <p:txBody>
          <a:bodyPr lIns="146304" tIns="0" rIns="45720" bIns="0" anchor="t"/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342865" indent="0">
              <a:buNone/>
              <a:defRPr sz="1348">
                <a:solidFill>
                  <a:schemeClr val="tx1">
                    <a:tint val="75000"/>
                  </a:schemeClr>
                </a:solidFill>
              </a:defRPr>
            </a:lvl2pPr>
            <a:lvl3pPr marL="68573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594" indent="0">
              <a:buNone/>
              <a:defRPr sz="1048">
                <a:solidFill>
                  <a:schemeClr val="tx1">
                    <a:tint val="75000"/>
                  </a:schemeClr>
                </a:solidFill>
              </a:defRPr>
            </a:lvl4pPr>
            <a:lvl5pPr marL="1371458" indent="0">
              <a:buNone/>
              <a:defRPr sz="1048">
                <a:solidFill>
                  <a:schemeClr val="tx1">
                    <a:tint val="75000"/>
                  </a:schemeClr>
                </a:solidFill>
              </a:defRPr>
            </a:lvl5pPr>
            <a:lvl6pPr marL="1714322" indent="0">
              <a:buNone/>
              <a:defRPr sz="1048">
                <a:solidFill>
                  <a:schemeClr val="tx1">
                    <a:tint val="75000"/>
                  </a:schemeClr>
                </a:solidFill>
              </a:defRPr>
            </a:lvl6pPr>
            <a:lvl7pPr marL="2057184" indent="0">
              <a:buNone/>
              <a:defRPr sz="1048">
                <a:solidFill>
                  <a:schemeClr val="tx1">
                    <a:tint val="75000"/>
                  </a:schemeClr>
                </a:solidFill>
              </a:defRPr>
            </a:lvl7pPr>
            <a:lvl8pPr marL="2400051" indent="0">
              <a:buNone/>
              <a:defRPr sz="1048">
                <a:solidFill>
                  <a:schemeClr val="tx1">
                    <a:tint val="75000"/>
                  </a:schemeClr>
                </a:solidFill>
              </a:defRPr>
            </a:lvl8pPr>
            <a:lvl9pPr marL="2742914" indent="0">
              <a:buNone/>
              <a:defRPr sz="1048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9840CB-0A58-42F1-9CB7-45017DC08985}" type="datetime1">
              <a:rPr lang="cs-CZ" smtClean="0"/>
              <a:t>17. 8. 2021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8697-5D5B-4B66-874D-0DC76F037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22" y="1330475"/>
            <a:ext cx="4038600" cy="3467861"/>
          </a:xfrm>
        </p:spPr>
        <p:txBody>
          <a:bodyPr lIns="91440"/>
          <a:lstStyle>
            <a:lvl1pPr>
              <a:defRPr sz="2102"/>
            </a:lvl1pPr>
            <a:lvl2pPr>
              <a:defRPr sz="1800"/>
            </a:lvl2pPr>
            <a:lvl3pPr>
              <a:defRPr sz="1500"/>
            </a:lvl3pPr>
            <a:lvl4pPr>
              <a:defRPr sz="1348"/>
            </a:lvl4pPr>
            <a:lvl5pPr>
              <a:defRPr sz="1348"/>
            </a:lvl5pPr>
            <a:lvl6pPr>
              <a:defRPr sz="1348"/>
            </a:lvl6pPr>
            <a:lvl7pPr>
              <a:defRPr sz="1348"/>
            </a:lvl7pPr>
            <a:lvl8pPr>
              <a:defRPr sz="1348"/>
            </a:lvl8pPr>
            <a:lvl9pPr>
              <a:defRPr sz="1348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24" y="1330475"/>
            <a:ext cx="4038600" cy="3467861"/>
          </a:xfrm>
        </p:spPr>
        <p:txBody>
          <a:bodyPr/>
          <a:lstStyle>
            <a:lvl1pPr>
              <a:defRPr sz="2102"/>
            </a:lvl1pPr>
            <a:lvl2pPr>
              <a:defRPr sz="1800"/>
            </a:lvl2pPr>
            <a:lvl3pPr>
              <a:defRPr sz="1500"/>
            </a:lvl3pPr>
            <a:lvl4pPr>
              <a:defRPr sz="1348"/>
            </a:lvl4pPr>
            <a:lvl5pPr>
              <a:defRPr sz="1348"/>
            </a:lvl5pPr>
            <a:lvl6pPr>
              <a:defRPr sz="1348"/>
            </a:lvl6pPr>
            <a:lvl7pPr>
              <a:defRPr sz="1348"/>
            </a:lvl7pPr>
            <a:lvl8pPr>
              <a:defRPr sz="1348"/>
            </a:lvl8pPr>
            <a:lvl9pPr>
              <a:defRPr sz="1348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081D98-C087-401E-AEB9-0BDD6AFD67E1}" type="datetime1">
              <a:rPr lang="cs-CZ" smtClean="0"/>
              <a:t>17. 8. 2021</a:t>
            </a:fld>
            <a:endParaRPr lang="cs-CZ" dirty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8697-5D5B-4B66-874D-0DC76F037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18" y="1274256"/>
            <a:ext cx="4040189" cy="536516"/>
          </a:xfrm>
        </p:spPr>
        <p:txBody>
          <a:bodyPr lIns="146304" anchor="ctr"/>
          <a:lstStyle>
            <a:lvl1pPr marL="0" indent="0">
              <a:buNone/>
              <a:defRPr sz="1725" b="1" cap="all" baseline="0"/>
            </a:lvl1pPr>
            <a:lvl2pPr marL="342865" indent="0">
              <a:buNone/>
              <a:defRPr sz="1500" b="1"/>
            </a:lvl2pPr>
            <a:lvl3pPr marL="685730" indent="0">
              <a:buNone/>
              <a:defRPr sz="1348" b="1"/>
            </a:lvl3pPr>
            <a:lvl4pPr marL="1028594" indent="0">
              <a:buNone/>
              <a:defRPr sz="1200" b="1"/>
            </a:lvl4pPr>
            <a:lvl5pPr marL="1371458" indent="0">
              <a:buNone/>
              <a:defRPr sz="1200" b="1"/>
            </a:lvl5pPr>
            <a:lvl6pPr marL="1714322" indent="0">
              <a:buNone/>
              <a:defRPr sz="1200" b="1"/>
            </a:lvl6pPr>
            <a:lvl7pPr marL="2057184" indent="0">
              <a:buNone/>
              <a:defRPr sz="1200" b="1"/>
            </a:lvl7pPr>
            <a:lvl8pPr marL="2400051" indent="0">
              <a:buNone/>
              <a:defRPr sz="1200" b="1"/>
            </a:lvl8pPr>
            <a:lvl9pPr marL="2742914" indent="0">
              <a:buNone/>
              <a:defRPr sz="12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18" y="1837144"/>
            <a:ext cx="4040189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48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55" y="1274256"/>
            <a:ext cx="4041776" cy="536516"/>
          </a:xfrm>
        </p:spPr>
        <p:txBody>
          <a:bodyPr lIns="146304" anchor="ctr"/>
          <a:lstStyle>
            <a:lvl1pPr marL="0" indent="0">
              <a:buNone/>
              <a:defRPr sz="1725" b="1" cap="all" baseline="0"/>
            </a:lvl1pPr>
            <a:lvl2pPr marL="342865" indent="0">
              <a:buNone/>
              <a:defRPr sz="1500" b="1"/>
            </a:lvl2pPr>
            <a:lvl3pPr marL="685730" indent="0">
              <a:buNone/>
              <a:defRPr sz="1348" b="1"/>
            </a:lvl3pPr>
            <a:lvl4pPr marL="1028594" indent="0">
              <a:buNone/>
              <a:defRPr sz="1200" b="1"/>
            </a:lvl4pPr>
            <a:lvl5pPr marL="1371458" indent="0">
              <a:buNone/>
              <a:defRPr sz="1200" b="1"/>
            </a:lvl5pPr>
            <a:lvl6pPr marL="1714322" indent="0">
              <a:buNone/>
              <a:defRPr sz="1200" b="1"/>
            </a:lvl6pPr>
            <a:lvl7pPr marL="2057184" indent="0">
              <a:buNone/>
              <a:defRPr sz="1200" b="1"/>
            </a:lvl7pPr>
            <a:lvl8pPr marL="2400051" indent="0">
              <a:buNone/>
              <a:defRPr sz="1200" b="1"/>
            </a:lvl8pPr>
            <a:lvl9pPr marL="2742914" indent="0">
              <a:buNone/>
              <a:defRPr sz="1200" b="1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55" y="1837144"/>
            <a:ext cx="4041776" cy="2963466"/>
          </a:xfrm>
        </p:spPr>
        <p:txBody>
          <a:bodyPr/>
          <a:lstStyle>
            <a:lvl1pPr>
              <a:defRPr sz="1800"/>
            </a:lvl1pPr>
            <a:lvl2pPr>
              <a:defRPr sz="1500"/>
            </a:lvl2pPr>
            <a:lvl3pPr>
              <a:defRPr sz="1348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217526-1FE9-41C1-8A4D-5A62CB3B598B}" type="datetime1">
              <a:rPr lang="cs-CZ" smtClean="0"/>
              <a:t>17. 8. 2021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8697-5D5B-4B66-874D-0DC76F037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66FE21-B20D-4B7B-8E0F-E23BEF874D33}" type="datetime1">
              <a:rPr lang="cs-CZ" smtClean="0"/>
              <a:t>17. 8. 2021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8697-5D5B-4B66-874D-0DC76F037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BFA798-00F9-4D34-95A3-7061730986FA}" type="datetime1">
              <a:rPr lang="cs-CZ" smtClean="0"/>
              <a:t>17. 8. 2021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8697-5D5B-4B66-874D-0DC76F037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7840" y="114321"/>
            <a:ext cx="2523744" cy="733807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15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019381" y="1307374"/>
            <a:ext cx="5920642" cy="3419164"/>
          </a:xfrm>
        </p:spPr>
        <p:txBody>
          <a:bodyPr/>
          <a:lstStyle>
            <a:lvl1pPr>
              <a:defRPr sz="2400"/>
            </a:lvl1pPr>
            <a:lvl2pPr>
              <a:defRPr sz="2102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  <a:extLst/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7846" y="1297531"/>
            <a:ext cx="2468881" cy="3429001"/>
          </a:xfrm>
        </p:spPr>
        <p:txBody>
          <a:bodyPr/>
          <a:lstStyle>
            <a:lvl1pPr marL="0" indent="0">
              <a:buNone/>
              <a:defRPr sz="1048"/>
            </a:lvl1pPr>
            <a:lvl2pPr marL="342865" indent="0">
              <a:buNone/>
              <a:defRPr sz="900"/>
            </a:lvl2pPr>
            <a:lvl3pPr marL="685730" indent="0">
              <a:buNone/>
              <a:defRPr sz="753"/>
            </a:lvl3pPr>
            <a:lvl4pPr marL="1028594" indent="0">
              <a:buNone/>
              <a:defRPr sz="677"/>
            </a:lvl4pPr>
            <a:lvl5pPr marL="1371458" indent="0">
              <a:buNone/>
              <a:defRPr sz="677"/>
            </a:lvl5pPr>
            <a:lvl6pPr marL="1714322" indent="0">
              <a:buNone/>
              <a:defRPr sz="677"/>
            </a:lvl6pPr>
            <a:lvl7pPr marL="2057184" indent="0">
              <a:buNone/>
              <a:defRPr sz="677"/>
            </a:lvl7pPr>
            <a:lvl8pPr marL="2400051" indent="0">
              <a:buNone/>
              <a:defRPr sz="677"/>
            </a:lvl8pPr>
            <a:lvl9pPr marL="2742914" indent="0">
              <a:buNone/>
              <a:defRPr sz="677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8BE041-8ED6-4C83-9B16-E9C02E0E0D1A}" type="datetime1">
              <a:rPr lang="cs-CZ" smtClean="0"/>
              <a:t>17. 8. 2021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8697-5D5B-4B66-874D-0DC76F0374D1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Obdélník 11"/>
          <p:cNvSpPr/>
          <p:nvPr/>
        </p:nvSpPr>
        <p:spPr bwMode="invGray">
          <a:xfrm>
            <a:off x="2855749" y="16"/>
            <a:ext cx="45719" cy="1090423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48" dirty="0">
              <a:latin typeface="Calibri" pitchFamily="34" charset="0"/>
            </a:endParaRPr>
          </a:p>
        </p:txBody>
      </p:sp>
      <p:sp>
        <p:nvSpPr>
          <p:cNvPr id="9" name="Obdélník 8"/>
          <p:cNvSpPr/>
          <p:nvPr/>
        </p:nvSpPr>
        <p:spPr bwMode="invGray">
          <a:xfrm>
            <a:off x="2855749" y="16"/>
            <a:ext cx="45719" cy="1090423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48" dirty="0">
              <a:latin typeface="Calibri" pitchFamily="34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4600" y="116608"/>
            <a:ext cx="2525151" cy="733807"/>
          </a:xfrm>
        </p:spPr>
        <p:txBody>
          <a:bodyPr lIns="73152" bIns="0" anchor="b">
            <a:sp3d prstMaterial="matte"/>
          </a:bodyPr>
          <a:lstStyle>
            <a:lvl1pPr algn="l">
              <a:defRPr sz="1500" b="0"/>
            </a:lvl1pPr>
            <a:extLst/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2903815" y="1113622"/>
            <a:ext cx="6247397" cy="4029895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2400"/>
            </a:lvl1pPr>
            <a:lvl2pPr marL="342865" indent="0">
              <a:buNone/>
              <a:defRPr sz="2102"/>
            </a:lvl2pPr>
            <a:lvl3pPr marL="685730" indent="0">
              <a:buNone/>
              <a:defRPr sz="1800"/>
            </a:lvl3pPr>
            <a:lvl4pPr marL="1028594" indent="0">
              <a:buNone/>
              <a:defRPr sz="1500"/>
            </a:lvl4pPr>
            <a:lvl5pPr marL="1371458" indent="0">
              <a:buNone/>
              <a:defRPr sz="1500"/>
            </a:lvl5pPr>
            <a:lvl6pPr marL="1714322" indent="0">
              <a:buNone/>
              <a:defRPr sz="1500"/>
            </a:lvl6pPr>
            <a:lvl7pPr marL="2057184" indent="0">
              <a:buNone/>
              <a:defRPr sz="1500"/>
            </a:lvl7pPr>
            <a:lvl8pPr marL="2400051" indent="0">
              <a:buNone/>
              <a:defRPr sz="1500"/>
            </a:lvl8pPr>
            <a:lvl9pPr marL="2742914" indent="0">
              <a:buNone/>
              <a:defRPr sz="1500"/>
            </a:lvl9pPr>
            <a:extLst/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4596" y="1296174"/>
            <a:ext cx="2468881" cy="3429001"/>
          </a:xfrm>
        </p:spPr>
        <p:txBody>
          <a:bodyPr/>
          <a:lstStyle>
            <a:lvl1pPr marL="0" indent="0">
              <a:buNone/>
              <a:defRPr sz="1048"/>
            </a:lvl1pPr>
            <a:lvl2pPr marL="342865" indent="0">
              <a:buNone/>
              <a:defRPr sz="900"/>
            </a:lvl2pPr>
            <a:lvl3pPr marL="685730" indent="0">
              <a:buNone/>
              <a:defRPr sz="753"/>
            </a:lvl3pPr>
            <a:lvl4pPr marL="1028594" indent="0">
              <a:buNone/>
              <a:defRPr sz="677"/>
            </a:lvl4pPr>
            <a:lvl5pPr marL="1371458" indent="0">
              <a:buNone/>
              <a:defRPr sz="677"/>
            </a:lvl5pPr>
            <a:lvl6pPr marL="1714322" indent="0">
              <a:buNone/>
              <a:defRPr sz="677"/>
            </a:lvl6pPr>
            <a:lvl7pPr marL="2057184" indent="0">
              <a:buNone/>
              <a:defRPr sz="677"/>
            </a:lvl7pPr>
            <a:lvl8pPr marL="2400051" indent="0">
              <a:buNone/>
              <a:defRPr sz="677"/>
            </a:lvl8pPr>
            <a:lvl9pPr marL="2742914" indent="0">
              <a:buNone/>
              <a:defRPr sz="677"/>
            </a:lvl9pPr>
            <a:extLst/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164597" y="877837"/>
            <a:ext cx="2523744" cy="150877"/>
          </a:xfrm>
        </p:spPr>
        <p:txBody>
          <a:bodyPr/>
          <a:lstStyle/>
          <a:p>
            <a:fld id="{D22BE2A6-E952-499C-99D7-33CA7C32DB6E}" type="datetime1">
              <a:rPr lang="cs-CZ" smtClean="0"/>
              <a:t>17. 8. 2021</a:t>
            </a:fld>
            <a:endParaRPr lang="cs-CZ"/>
          </a:p>
        </p:txBody>
      </p:sp>
      <p:sp>
        <p:nvSpPr>
          <p:cNvPr id="11" name="Obdélník 10"/>
          <p:cNvSpPr/>
          <p:nvPr/>
        </p:nvSpPr>
        <p:spPr>
          <a:xfrm>
            <a:off x="2855749" y="5"/>
            <a:ext cx="45719" cy="51435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48" dirty="0">
              <a:latin typeface="Calibri" pitchFamily="34" charset="0"/>
            </a:endParaRPr>
          </a:p>
        </p:txBody>
      </p:sp>
      <p:sp>
        <p:nvSpPr>
          <p:cNvPr id="9" name="Obdélník 8"/>
          <p:cNvSpPr/>
          <p:nvPr/>
        </p:nvSpPr>
        <p:spPr bwMode="invGray">
          <a:xfrm>
            <a:off x="2855749" y="5"/>
            <a:ext cx="45719" cy="51435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48" dirty="0">
              <a:latin typeface="Calibri" pitchFamily="34" charset="0"/>
            </a:endParaRP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>
          <a:xfrm>
            <a:off x="3035814" y="877837"/>
            <a:ext cx="5193793" cy="150877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339330" y="877837"/>
            <a:ext cx="733863" cy="150877"/>
          </a:xfrm>
        </p:spPr>
        <p:txBody>
          <a:bodyPr/>
          <a:lstStyle/>
          <a:p>
            <a:fld id="{76828697-5D5B-4B66-874D-0DC76F0374D1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8"/>
          <p:cNvSpPr/>
          <p:nvPr userDrawn="1"/>
        </p:nvSpPr>
        <p:spPr bwMode="ltGray">
          <a:xfrm>
            <a:off x="1" y="4742702"/>
            <a:ext cx="9143998" cy="400798"/>
          </a:xfrm>
          <a:prstGeom prst="rect">
            <a:avLst/>
          </a:prstGeom>
          <a:solidFill>
            <a:srgbClr val="233E5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48" dirty="0">
              <a:latin typeface="Calibri" pitchFamily="34" charset="0"/>
            </a:endParaRPr>
          </a:p>
        </p:txBody>
      </p:sp>
      <p:sp>
        <p:nvSpPr>
          <p:cNvPr id="7" name="Obdélník 6"/>
          <p:cNvSpPr/>
          <p:nvPr/>
        </p:nvSpPr>
        <p:spPr bwMode="ltGray">
          <a:xfrm>
            <a:off x="24" y="6"/>
            <a:ext cx="9143998" cy="624386"/>
          </a:xfrm>
          <a:prstGeom prst="rect">
            <a:avLst/>
          </a:prstGeom>
          <a:solidFill>
            <a:srgbClr val="233E5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 sz="1348" dirty="0">
              <a:latin typeface="Calibri" pitchFamily="34" charset="0"/>
            </a:endParaRPr>
          </a:p>
        </p:txBody>
      </p:sp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197518" y="57153"/>
            <a:ext cx="8740746" cy="489373"/>
          </a:xfrm>
          <a:prstGeom prst="rect">
            <a:avLst/>
          </a:prstGeom>
        </p:spPr>
        <p:txBody>
          <a:bodyPr vert="horz" lIns="91440" rIns="45720" rtlCol="0" anchor="ctr">
            <a:no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/>
          <a:p>
            <a:r>
              <a:rPr kumimoji="0" lang="cs-CZ" dirty="0" smtClean="0"/>
              <a:t>Klepnutím lze upravit styl předlohy nadpisů.</a:t>
            </a:r>
            <a:endParaRPr kumimoji="0" lang="en-US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97518" y="726545"/>
            <a:ext cx="8740746" cy="3960440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/>
          <a:p>
            <a:pPr lvl="0" eaLnBrk="1" latinLnBrk="0" hangingPunct="1"/>
            <a:r>
              <a:rPr kumimoji="0" lang="cs-CZ" dirty="0" smtClean="0"/>
              <a:t>Klepnutím lze upravit styly předlohy textu.</a:t>
            </a:r>
          </a:p>
          <a:p>
            <a:pPr lvl="1" eaLnBrk="1" latinLnBrk="0" hangingPunct="1"/>
            <a:r>
              <a:rPr kumimoji="0" lang="cs-CZ" dirty="0" smtClean="0"/>
              <a:t>Druhá úroveň</a:t>
            </a:r>
          </a:p>
          <a:p>
            <a:pPr lvl="2" eaLnBrk="1" latinLnBrk="0" hangingPunct="1"/>
            <a:r>
              <a:rPr kumimoji="0" lang="cs-CZ" dirty="0" smtClean="0"/>
              <a:t>Třetí úroveň</a:t>
            </a:r>
          </a:p>
          <a:p>
            <a:pPr lvl="3" eaLnBrk="1" latinLnBrk="0" hangingPunct="1"/>
            <a:r>
              <a:rPr kumimoji="0" lang="cs-CZ" dirty="0" smtClean="0"/>
              <a:t>Čtvrtá úroveň</a:t>
            </a:r>
          </a:p>
          <a:p>
            <a:pPr lvl="4" eaLnBrk="1" latinLnBrk="0" hangingPunct="1"/>
            <a:r>
              <a:rPr kumimoji="0" lang="cs-CZ" dirty="0" smtClean="0"/>
              <a:t>Pátá úroveň</a:t>
            </a:r>
            <a:endParaRPr kumimoji="0" lang="en-US" dirty="0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1" y="4857758"/>
            <a:ext cx="2133601" cy="205741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</a:defRPr>
            </a:lvl1pPr>
            <a:extLst/>
          </a:lstStyle>
          <a:p>
            <a:fld id="{C53EBF17-4622-45AD-B58A-5540F6118CA4}" type="datetime1">
              <a:rPr lang="cs-CZ" smtClean="0"/>
              <a:t>17. 8. 2021</a:t>
            </a:fld>
            <a:endParaRPr lang="cs-CZ" dirty="0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851920" y="4857758"/>
            <a:ext cx="4296403" cy="205741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</a:defRPr>
            </a:lvl1pPr>
            <a:extLst/>
          </a:lstStyle>
          <a:p>
            <a:endParaRPr lang="cs-CZ" dirty="0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204400" y="4857758"/>
            <a:ext cx="733863" cy="205741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900">
                <a:solidFill>
                  <a:schemeClr val="tx1">
                    <a:tint val="95000"/>
                  </a:schemeClr>
                </a:solidFill>
                <a:latin typeface="Calibri" pitchFamily="34" charset="0"/>
              </a:defRPr>
            </a:lvl1pPr>
            <a:extLst/>
          </a:lstStyle>
          <a:p>
            <a:fld id="{76828697-5D5B-4B66-874D-0DC76F0374D1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11" name="Zástupný symbol pro nadpis 1"/>
          <p:cNvSpPr txBox="1">
            <a:spLocks/>
          </p:cNvSpPr>
          <p:nvPr userDrawn="1"/>
        </p:nvSpPr>
        <p:spPr>
          <a:xfrm>
            <a:off x="197517" y="4818681"/>
            <a:ext cx="7884873" cy="324819"/>
          </a:xfrm>
          <a:prstGeom prst="rect">
            <a:avLst/>
          </a:prstGeom>
        </p:spPr>
        <p:txBody>
          <a:bodyPr vert="horz" lIns="57150" rIns="28575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400" b="1" kern="1200">
                <a:solidFill>
                  <a:schemeClr val="accent1">
                    <a:lumMod val="40000"/>
                    <a:lumOff val="60000"/>
                  </a:schemeClr>
                </a:solidFill>
                <a:effectLst/>
                <a:latin typeface="Calibri" pitchFamily="34" charset="0"/>
                <a:ea typeface="+mj-ea"/>
                <a:cs typeface="+mj-cs"/>
              </a:defRPr>
            </a:lvl1pPr>
            <a:extLst/>
          </a:lstStyle>
          <a:p>
            <a:pPr defTabSz="571500"/>
            <a:r>
              <a:rPr lang="cs-CZ" sz="1400" b="0" dirty="0" smtClean="0">
                <a:solidFill>
                  <a:srgbClr val="99CCFF"/>
                </a:solidFill>
              </a:rPr>
              <a:t>Soubory a složky, 2. stupeň ZŠ, 6.</a:t>
            </a:r>
            <a:r>
              <a:rPr lang="cs-CZ" sz="1400" b="0" baseline="0" dirty="0" smtClean="0">
                <a:solidFill>
                  <a:srgbClr val="99CCFF"/>
                </a:solidFill>
              </a:rPr>
              <a:t>–7. třída</a:t>
            </a:r>
            <a:endParaRPr lang="cs-CZ" sz="1400" b="0" dirty="0" smtClean="0">
              <a:solidFill>
                <a:srgbClr val="99CC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  <p:hf hdr="0" ftr="0" dt="0"/>
  <p:txStyles>
    <p:titleStyle>
      <a:lvl1pPr algn="l" rtl="0" eaLnBrk="1" latinLnBrk="0" hangingPunct="1">
        <a:spcBef>
          <a:spcPct val="0"/>
        </a:spcBef>
        <a:buNone/>
        <a:defRPr kumimoji="0" sz="2700" b="1" kern="1200">
          <a:solidFill>
            <a:schemeClr val="bg1"/>
          </a:solidFill>
          <a:effectLst/>
          <a:latin typeface="Calibri" pitchFamily="34" charset="0"/>
          <a:ea typeface="+mj-ea"/>
          <a:cs typeface="+mj-cs"/>
        </a:defRPr>
      </a:lvl1pPr>
      <a:extLst/>
    </p:titleStyle>
    <p:bodyStyle>
      <a:lvl1pPr marL="329150" indent="-240006" algn="l" rtl="0" eaLnBrk="1" latinLnBrk="0" hangingPunct="1">
        <a:spcBef>
          <a:spcPts val="0"/>
        </a:spcBef>
        <a:buClr>
          <a:schemeClr val="accent1"/>
        </a:buClr>
        <a:buSzPct val="80000"/>
        <a:buFontTx/>
        <a:buBlip>
          <a:blip r:embed="rId13"/>
        </a:buBlip>
        <a:defRPr kumimoji="0" sz="2102" kern="1200">
          <a:solidFill>
            <a:schemeClr val="tx1"/>
          </a:solidFill>
          <a:latin typeface="Calibri" pitchFamily="34" charset="0"/>
          <a:ea typeface="+mn-ea"/>
          <a:cs typeface="+mn-cs"/>
        </a:defRPr>
      </a:lvl1pPr>
      <a:lvl2pPr marL="548582" indent="-205718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1800" kern="1200">
          <a:solidFill>
            <a:schemeClr val="tx1"/>
          </a:solidFill>
          <a:latin typeface="Calibri" pitchFamily="34" charset="0"/>
          <a:ea typeface="+mn-ea"/>
          <a:cs typeface="+mn-cs"/>
        </a:defRPr>
      </a:lvl2pPr>
      <a:lvl3pPr marL="747445" indent="-17143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1500" kern="1200">
          <a:solidFill>
            <a:schemeClr val="tx1"/>
          </a:solidFill>
          <a:latin typeface="Calibri" pitchFamily="34" charset="0"/>
          <a:ea typeface="+mn-ea"/>
          <a:cs typeface="+mn-cs"/>
        </a:defRPr>
      </a:lvl3pPr>
      <a:lvl4pPr marL="912019" indent="-137149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1348" kern="1200">
          <a:solidFill>
            <a:schemeClr val="tx1"/>
          </a:solidFill>
          <a:latin typeface="Calibri" pitchFamily="34" charset="0"/>
          <a:ea typeface="+mn-ea"/>
          <a:cs typeface="+mn-cs"/>
        </a:defRPr>
      </a:lvl4pPr>
      <a:lvl5pPr marL="1069735" indent="-137149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1348" kern="1200" smtClean="0">
          <a:solidFill>
            <a:schemeClr val="tx1"/>
          </a:solidFill>
          <a:latin typeface="Calibri" pitchFamily="34" charset="0"/>
          <a:ea typeface="+mn-ea"/>
          <a:cs typeface="+mn-cs"/>
        </a:defRPr>
      </a:lvl5pPr>
      <a:lvl6pPr marL="1220597" indent="-137149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1371458" indent="-137149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348" kern="1200">
          <a:solidFill>
            <a:schemeClr val="tx1"/>
          </a:solidFill>
          <a:latin typeface="+mn-lt"/>
          <a:ea typeface="+mn-ea"/>
          <a:cs typeface="+mn-cs"/>
        </a:defRPr>
      </a:lvl7pPr>
      <a:lvl8pPr marL="1522316" indent="-137149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348" kern="1200">
          <a:solidFill>
            <a:schemeClr val="tx1"/>
          </a:solidFill>
          <a:latin typeface="+mn-lt"/>
          <a:ea typeface="+mn-ea"/>
          <a:cs typeface="+mn-cs"/>
        </a:defRPr>
      </a:lvl8pPr>
      <a:lvl9pPr marL="1673176" indent="-137149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348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34286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68573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02859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37145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1714322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05718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51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274291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hyperlink" Target="https://opocitacich.cz/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3.png"/><Relationship Id="rId4" Type="http://schemas.openxmlformats.org/officeDocument/2006/relationships/image" Target="../media/image12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6.emf"/><Relationship Id="rId4" Type="http://schemas.openxmlformats.org/officeDocument/2006/relationships/image" Target="../media/image1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opocitacich.cz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9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openphoto.net/gallery/index.html" TargetMode="External"/><Relationship Id="rId2" Type="http://schemas.openxmlformats.org/officeDocument/2006/relationships/hyperlink" Target="https://pixabay.com/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opocitacich.cz/" TargetMode="External"/><Relationship Id="rId4" Type="http://schemas.openxmlformats.org/officeDocument/2006/relationships/hyperlink" Target="https://commons.wikimedia.org/wiki/Main_Page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Obdélník 16"/>
          <p:cNvSpPr/>
          <p:nvPr/>
        </p:nvSpPr>
        <p:spPr>
          <a:xfrm>
            <a:off x="0" y="3795886"/>
            <a:ext cx="9144000" cy="1347614"/>
          </a:xfrm>
          <a:prstGeom prst="rect">
            <a:avLst/>
          </a:prstGeom>
          <a:solidFill>
            <a:schemeClr val="tx1">
              <a:lumMod val="85000"/>
              <a:lumOff val="1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Nadpis 1"/>
          <p:cNvSpPr txBox="1">
            <a:spLocks/>
          </p:cNvSpPr>
          <p:nvPr/>
        </p:nvSpPr>
        <p:spPr>
          <a:xfrm>
            <a:off x="486417" y="555526"/>
            <a:ext cx="3365503" cy="1359218"/>
          </a:xfrm>
          <a:prstGeom prst="rect">
            <a:avLst/>
          </a:prstGeom>
        </p:spPr>
        <p:txBody>
          <a:bodyPr vert="horz" lIns="68572" tIns="0" rIns="34286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700" b="1" kern="1200">
                <a:solidFill>
                  <a:schemeClr val="accent1">
                    <a:satMod val="150000"/>
                  </a:schemeClr>
                </a:solidFill>
                <a:effectLst/>
                <a:latin typeface="Calibri" pitchFamily="34" charset="0"/>
                <a:ea typeface="+mj-ea"/>
                <a:cs typeface="+mj-cs"/>
              </a:defRPr>
            </a:lvl1pPr>
            <a:extLst/>
          </a:lstStyle>
          <a:p>
            <a:pPr>
              <a:lnSpc>
                <a:spcPct val="90000"/>
              </a:lnSpc>
            </a:pPr>
            <a:r>
              <a:rPr lang="cs-CZ" sz="4000" dirty="0">
                <a:solidFill>
                  <a:schemeClr val="bg1"/>
                </a:solidFill>
              </a:rPr>
              <a:t>Soubory </a:t>
            </a:r>
            <a:r>
              <a:rPr lang="cs-CZ" sz="4000" dirty="0" smtClean="0">
                <a:solidFill>
                  <a:schemeClr val="bg1"/>
                </a:solidFill>
              </a:rPr>
              <a:t>a složky</a:t>
            </a:r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13" name="Podnadpis 2"/>
          <p:cNvSpPr txBox="1">
            <a:spLocks/>
          </p:cNvSpPr>
          <p:nvPr/>
        </p:nvSpPr>
        <p:spPr>
          <a:xfrm>
            <a:off x="4876822" y="2490807"/>
            <a:ext cx="3691942" cy="801023"/>
          </a:xfrm>
          <a:prstGeom prst="rect">
            <a:avLst/>
          </a:prstGeom>
        </p:spPr>
        <p:txBody>
          <a:bodyPr vert="horz" lIns="89143" tIns="0" rIns="34286" bIns="0" rtlCol="0" anchor="t">
            <a:normAutofit/>
          </a:bodyPr>
          <a:lstStyle/>
          <a:p>
            <a:pPr>
              <a:buClr>
                <a:schemeClr val="accent1"/>
              </a:buClr>
              <a:buSzPct val="80000"/>
              <a:defRPr/>
            </a:pPr>
            <a:r>
              <a:rPr lang="cs-CZ" sz="2000" b="1" dirty="0" smtClean="0">
                <a:solidFill>
                  <a:srgbClr val="FFFFFF"/>
                </a:solidFill>
                <a:latin typeface="Calibri" pitchFamily="34" charset="0"/>
              </a:rPr>
              <a:t>Ing</a:t>
            </a:r>
            <a:r>
              <a:rPr lang="cs-CZ" sz="2000" b="1" dirty="0">
                <a:solidFill>
                  <a:srgbClr val="FFFFFF"/>
                </a:solidFill>
                <a:latin typeface="Calibri" pitchFamily="34" charset="0"/>
              </a:rPr>
              <a:t>. Pavel </a:t>
            </a:r>
            <a:r>
              <a:rPr lang="cs-CZ" sz="2000" b="1" dirty="0" smtClean="0">
                <a:solidFill>
                  <a:srgbClr val="FFFFFF"/>
                </a:solidFill>
                <a:latin typeface="Calibri" pitchFamily="34" charset="0"/>
              </a:rPr>
              <a:t>Roubal</a:t>
            </a:r>
          </a:p>
          <a:p>
            <a:pPr>
              <a:buClr>
                <a:schemeClr val="accent1"/>
              </a:buClr>
              <a:buSzPct val="80000"/>
              <a:defRPr/>
            </a:pPr>
            <a:r>
              <a:rPr lang="cs-CZ" sz="2000" b="1" dirty="0">
                <a:solidFill>
                  <a:srgbClr val="FFFFFF"/>
                </a:solidFill>
                <a:latin typeface="Calibri" pitchFamily="34" charset="0"/>
                <a:hlinkClick r:id="rId2"/>
              </a:rPr>
              <a:t>https://opocitacich.cz</a:t>
            </a:r>
            <a:r>
              <a:rPr lang="cs-CZ" sz="2000" b="1" dirty="0" smtClean="0">
                <a:solidFill>
                  <a:srgbClr val="FFFFFF"/>
                </a:solidFill>
                <a:latin typeface="Calibri" pitchFamily="34" charset="0"/>
                <a:hlinkClick r:id="rId2"/>
              </a:rPr>
              <a:t>/</a:t>
            </a:r>
            <a:r>
              <a:rPr lang="cs-CZ" sz="2000" b="1" dirty="0" smtClean="0">
                <a:solidFill>
                  <a:srgbClr val="FFFFFF"/>
                </a:solidFill>
                <a:latin typeface="Calibri" pitchFamily="34" charset="0"/>
              </a:rPr>
              <a:t> </a:t>
            </a:r>
            <a:endParaRPr lang="cs-CZ" sz="2000" b="1" dirty="0">
              <a:solidFill>
                <a:srgbClr val="FFFFFF"/>
              </a:solidFill>
              <a:latin typeface="Calibri" pitchFamily="34" charset="0"/>
            </a:endParaRPr>
          </a:p>
        </p:txBody>
      </p:sp>
      <p:sp>
        <p:nvSpPr>
          <p:cNvPr id="7" name="Nadpis 1"/>
          <p:cNvSpPr txBox="1">
            <a:spLocks/>
          </p:cNvSpPr>
          <p:nvPr/>
        </p:nvSpPr>
        <p:spPr>
          <a:xfrm>
            <a:off x="467544" y="2283718"/>
            <a:ext cx="3528392" cy="288032"/>
          </a:xfrm>
          <a:prstGeom prst="rect">
            <a:avLst/>
          </a:prstGeom>
        </p:spPr>
        <p:txBody>
          <a:bodyPr vert="horz" lIns="68572" tIns="0" rIns="34286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700" b="1" kern="1200">
                <a:solidFill>
                  <a:schemeClr val="accent1">
                    <a:satMod val="150000"/>
                  </a:schemeClr>
                </a:solidFill>
                <a:effectLst/>
                <a:latin typeface="Calibri" pitchFamily="34" charset="0"/>
                <a:ea typeface="+mj-ea"/>
                <a:cs typeface="+mj-cs"/>
              </a:defRPr>
            </a:lvl1pPr>
            <a:extLst/>
          </a:lstStyle>
          <a:p>
            <a:r>
              <a:rPr lang="cs-CZ" sz="1800" b="0" i="1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Vzdělávací oblast</a:t>
            </a:r>
            <a:endParaRPr lang="cs-CZ" sz="900" i="1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Podnadpis 2"/>
          <p:cNvSpPr txBox="1">
            <a:spLocks/>
          </p:cNvSpPr>
          <p:nvPr/>
        </p:nvSpPr>
        <p:spPr>
          <a:xfrm>
            <a:off x="251521" y="3867894"/>
            <a:ext cx="8640960" cy="1090323"/>
          </a:xfrm>
          <a:prstGeom prst="rect">
            <a:avLst/>
          </a:prstGeom>
        </p:spPr>
        <p:txBody>
          <a:bodyPr vert="horz" lIns="89143" tIns="0" rIns="34286" bIns="0" rtlCol="0" anchor="b">
            <a:noAutofit/>
          </a:bodyPr>
          <a:lstStyle/>
          <a:p>
            <a:pPr algn="ctr">
              <a:buClr>
                <a:schemeClr val="accent1"/>
              </a:buClr>
              <a:buSzPct val="80000"/>
              <a:defRPr/>
            </a:pPr>
            <a:r>
              <a:rPr lang="cs-CZ" sz="4400" b="1" dirty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</a:rPr>
              <a:t>DIGITÁLNÍ TECHNOLOGIE</a:t>
            </a:r>
            <a:endParaRPr lang="cs-CZ" sz="4400" b="1" dirty="0" smtClean="0">
              <a:solidFill>
                <a:schemeClr val="accent3">
                  <a:lumMod val="60000"/>
                  <a:lumOff val="40000"/>
                </a:schemeClr>
              </a:solidFill>
              <a:latin typeface="Calibri" pitchFamily="34" charset="0"/>
            </a:endParaRPr>
          </a:p>
          <a:p>
            <a:pPr algn="ctr">
              <a:buClr>
                <a:schemeClr val="accent1"/>
              </a:buClr>
              <a:buSzPct val="80000"/>
              <a:defRPr/>
            </a:pPr>
            <a:r>
              <a:rPr lang="cs-CZ" sz="2000" b="1" dirty="0" smtClean="0">
                <a:solidFill>
                  <a:schemeClr val="accent3">
                    <a:lumMod val="60000"/>
                    <a:lumOff val="40000"/>
                  </a:schemeClr>
                </a:solidFill>
                <a:latin typeface="Calibri" pitchFamily="34" charset="0"/>
              </a:rPr>
              <a:t>2. stupeň ZŠ – 6.–7. třída</a:t>
            </a:r>
            <a:endParaRPr lang="cs-CZ" sz="2000" b="1" dirty="0">
              <a:solidFill>
                <a:schemeClr val="accent3">
                  <a:lumMod val="60000"/>
                  <a:lumOff val="40000"/>
                </a:schemeClr>
              </a:solidFill>
              <a:latin typeface="Calibri" pitchFamily="34" charset="0"/>
            </a:endParaRPr>
          </a:p>
        </p:txBody>
      </p:sp>
      <p:sp>
        <p:nvSpPr>
          <p:cNvPr id="14" name="Podnadpis 2"/>
          <p:cNvSpPr txBox="1">
            <a:spLocks/>
          </p:cNvSpPr>
          <p:nvPr/>
        </p:nvSpPr>
        <p:spPr>
          <a:xfrm>
            <a:off x="144054" y="3795886"/>
            <a:ext cx="8855899" cy="370243"/>
          </a:xfrm>
          <a:prstGeom prst="rect">
            <a:avLst/>
          </a:prstGeom>
        </p:spPr>
        <p:txBody>
          <a:bodyPr vert="horz" lIns="89143" tIns="0" rIns="34286" bIns="0" rtlCol="0" anchor="b">
            <a:normAutofit/>
          </a:bodyPr>
          <a:lstStyle/>
          <a:p>
            <a:pPr algn="ctr">
              <a:buClr>
                <a:schemeClr val="accent1"/>
              </a:buClr>
              <a:buSzPct val="80000"/>
              <a:defRPr/>
            </a:pPr>
            <a:endParaRPr lang="cs-CZ" sz="1600" dirty="0">
              <a:solidFill>
                <a:schemeClr val="bg1">
                  <a:lumMod val="65000"/>
                </a:schemeClr>
              </a:solidFill>
              <a:latin typeface="Calibri" pitchFamily="34" charset="0"/>
            </a:endParaRPr>
          </a:p>
        </p:txBody>
      </p:sp>
      <p:sp>
        <p:nvSpPr>
          <p:cNvPr id="15" name="Nadpis 1"/>
          <p:cNvSpPr txBox="1">
            <a:spLocks/>
          </p:cNvSpPr>
          <p:nvPr/>
        </p:nvSpPr>
        <p:spPr>
          <a:xfrm>
            <a:off x="521540" y="206898"/>
            <a:ext cx="1489066" cy="316741"/>
          </a:xfrm>
          <a:prstGeom prst="rect">
            <a:avLst/>
          </a:prstGeom>
        </p:spPr>
        <p:txBody>
          <a:bodyPr vert="horz" lIns="68572" tIns="0" rIns="34286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700" b="1" kern="1200">
                <a:solidFill>
                  <a:schemeClr val="accent1">
                    <a:satMod val="150000"/>
                  </a:schemeClr>
                </a:solidFill>
                <a:effectLst/>
                <a:latin typeface="Calibri" pitchFamily="34" charset="0"/>
                <a:ea typeface="+mj-ea"/>
                <a:cs typeface="+mj-cs"/>
              </a:defRPr>
            </a:lvl1pPr>
            <a:extLst/>
          </a:lstStyle>
          <a:p>
            <a:endParaRPr lang="cs-CZ" sz="900" b="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16" name="Obrázek 15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89616" y="-20538"/>
            <a:ext cx="4267177" cy="2090916"/>
          </a:xfrm>
          <a:prstGeom prst="rect">
            <a:avLst/>
          </a:prstGeom>
          <a:ln>
            <a:noFill/>
          </a:ln>
        </p:spPr>
      </p:pic>
      <p:sp>
        <p:nvSpPr>
          <p:cNvPr id="19" name="Nadpis 1"/>
          <p:cNvSpPr txBox="1">
            <a:spLocks/>
          </p:cNvSpPr>
          <p:nvPr/>
        </p:nvSpPr>
        <p:spPr>
          <a:xfrm>
            <a:off x="467544" y="2536152"/>
            <a:ext cx="3528392" cy="899694"/>
          </a:xfrm>
          <a:prstGeom prst="rect">
            <a:avLst/>
          </a:prstGeom>
        </p:spPr>
        <p:txBody>
          <a:bodyPr vert="horz" lIns="68572" tIns="0" rIns="34286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700" b="1" kern="1200">
                <a:solidFill>
                  <a:schemeClr val="accent1">
                    <a:satMod val="150000"/>
                  </a:schemeClr>
                </a:solidFill>
                <a:effectLst/>
                <a:latin typeface="Calibri" pitchFamily="34" charset="0"/>
                <a:ea typeface="+mj-ea"/>
                <a:cs typeface="+mj-cs"/>
              </a:defRPr>
            </a:lvl1pPr>
            <a:extLst/>
          </a:lstStyle>
          <a:p>
            <a:r>
              <a:rPr lang="cs-CZ" sz="4400" dirty="0">
                <a:solidFill>
                  <a:schemeClr val="accent1">
                    <a:lumMod val="40000"/>
                    <a:lumOff val="60000"/>
                  </a:schemeClr>
                </a:solidFill>
              </a:rPr>
              <a:t>INFORMATIKA</a:t>
            </a:r>
            <a:endParaRPr lang="cs-CZ" sz="1400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20" name="Obrázek 19"/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89617" y="-20538"/>
            <a:ext cx="4267175" cy="2090916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535570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1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4000"/>
                            </p:stCondLst>
                            <p:childTnLst>
                              <p:par>
                                <p:cTn id="13" presetID="2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5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4082" y="726544"/>
            <a:ext cx="4809966" cy="4005446"/>
          </a:xfrm>
        </p:spPr>
        <p:txBody>
          <a:bodyPr>
            <a:normAutofit/>
          </a:bodyPr>
          <a:lstStyle/>
          <a:p>
            <a:pPr marL="215979" indent="-215979">
              <a:spcBef>
                <a:spcPts val="600"/>
              </a:spcBef>
            </a:pPr>
            <a:r>
              <a:rPr lang="cs-CZ" sz="1652" b="1" dirty="0">
                <a:solidFill>
                  <a:srgbClr val="0070C0"/>
                </a:solidFill>
              </a:rPr>
              <a:t>Programy</a:t>
            </a:r>
            <a:r>
              <a:rPr lang="cs-CZ" sz="1652" b="1" dirty="0"/>
              <a:t> </a:t>
            </a:r>
            <a:r>
              <a:rPr lang="cs-CZ" sz="1652" dirty="0"/>
              <a:t>jsou nástroje pro naši práci, pomocí nich prohlížíme, vytváříme nebo upravujeme dokumenty (například: MS Word, Malování, Počasí…).</a:t>
            </a:r>
          </a:p>
          <a:p>
            <a:pPr marL="215979" indent="-215979">
              <a:spcBef>
                <a:spcPts val="600"/>
              </a:spcBef>
            </a:pPr>
            <a:r>
              <a:rPr lang="cs-CZ" sz="1652" b="1" dirty="0">
                <a:solidFill>
                  <a:srgbClr val="0070C0"/>
                </a:solidFill>
              </a:rPr>
              <a:t>Dokumenty</a:t>
            </a:r>
            <a:r>
              <a:rPr lang="cs-CZ" sz="1652" b="1" dirty="0"/>
              <a:t> </a:t>
            </a:r>
            <a:r>
              <a:rPr lang="cs-CZ" sz="1652" dirty="0"/>
              <a:t>vytváříme nebo jen zobrazujeme pomocí programů.</a:t>
            </a:r>
          </a:p>
          <a:p>
            <a:pPr marL="215979" indent="-215979">
              <a:spcBef>
                <a:spcPts val="600"/>
              </a:spcBef>
            </a:pPr>
            <a:r>
              <a:rPr lang="cs-CZ" sz="1652" b="1" dirty="0"/>
              <a:t>Programy a dokumenty </a:t>
            </a:r>
            <a:r>
              <a:rPr lang="cs-CZ" sz="1652" dirty="0"/>
              <a:t>se obecně označují výrazem </a:t>
            </a:r>
            <a:r>
              <a:rPr lang="cs-CZ" sz="1652" b="1" dirty="0" smtClean="0"/>
              <a:t>soubory</a:t>
            </a:r>
            <a:r>
              <a:rPr lang="cs-CZ" sz="1652" b="1" dirty="0"/>
              <a:t>. </a:t>
            </a:r>
            <a:r>
              <a:rPr lang="cs-CZ" sz="1652" b="1" dirty="0" smtClean="0">
                <a:solidFill>
                  <a:srgbClr val="0070C0"/>
                </a:solidFill>
              </a:rPr>
              <a:t>Vše, co je uloženo na disku počítače </a:t>
            </a:r>
            <a:r>
              <a:rPr lang="cs-CZ" sz="1652" b="1" dirty="0">
                <a:solidFill>
                  <a:srgbClr val="0070C0"/>
                </a:solidFill>
              </a:rPr>
              <a:t>jsou tedy soubory</a:t>
            </a:r>
            <a:r>
              <a:rPr lang="cs-CZ" sz="1652" b="1" dirty="0" smtClean="0">
                <a:solidFill>
                  <a:srgbClr val="0070C0"/>
                </a:solidFill>
              </a:rPr>
              <a:t>.</a:t>
            </a:r>
          </a:p>
          <a:p>
            <a:pPr marL="215979" indent="-215979">
              <a:spcBef>
                <a:spcPts val="600"/>
              </a:spcBef>
            </a:pPr>
            <a:r>
              <a:rPr lang="cs-CZ" sz="1652" dirty="0"/>
              <a:t>Jestliže se podíváme v programu </a:t>
            </a:r>
            <a:r>
              <a:rPr lang="cs-CZ" sz="1652" b="1" dirty="0">
                <a:solidFill>
                  <a:srgbClr val="0070C0"/>
                </a:solidFill>
              </a:rPr>
              <a:t>Průzkumník</a:t>
            </a:r>
            <a:r>
              <a:rPr lang="cs-CZ" sz="1652" dirty="0"/>
              <a:t> na disk počítače, najdeme tam tisíce souborů. </a:t>
            </a:r>
            <a:endParaRPr lang="cs-CZ" sz="1652" dirty="0" smtClean="0"/>
          </a:p>
          <a:p>
            <a:pPr marL="215979" indent="-215979">
              <a:spcBef>
                <a:spcPts val="600"/>
              </a:spcBef>
            </a:pPr>
            <a:r>
              <a:rPr lang="cs-CZ" sz="1652" b="1" dirty="0" smtClean="0"/>
              <a:t>Dokumenty</a:t>
            </a:r>
            <a:r>
              <a:rPr lang="cs-CZ" sz="1652" dirty="0" smtClean="0"/>
              <a:t> </a:t>
            </a:r>
            <a:r>
              <a:rPr lang="cs-CZ" sz="1652" dirty="0"/>
              <a:t>většinou </a:t>
            </a:r>
            <a:r>
              <a:rPr lang="cs-CZ" sz="1652" dirty="0" smtClean="0"/>
              <a:t>vidíme, </a:t>
            </a:r>
            <a:r>
              <a:rPr lang="cs-CZ" sz="1652" b="1" dirty="0" smtClean="0"/>
              <a:t>programy</a:t>
            </a:r>
            <a:r>
              <a:rPr lang="cs-CZ" sz="1652" dirty="0" smtClean="0"/>
              <a:t> </a:t>
            </a:r>
            <a:r>
              <a:rPr lang="cs-CZ" sz="1652" dirty="0"/>
              <a:t>se před námi „skrývají“. Nepotřebujeme je přímo vidět, stačí vědět, jak se spustí, </a:t>
            </a:r>
            <a:r>
              <a:rPr lang="cs-CZ" sz="1652" dirty="0" smtClean="0"/>
              <a:t>znát, kde </a:t>
            </a:r>
            <a:r>
              <a:rPr lang="cs-CZ" sz="1652" dirty="0"/>
              <a:t>najdeme dlaždici nebo </a:t>
            </a:r>
            <a:r>
              <a:rPr lang="cs-CZ" sz="1652" b="1" dirty="0"/>
              <a:t>ikonu </a:t>
            </a:r>
            <a:r>
              <a:rPr lang="cs-CZ" sz="1652" b="1" dirty="0" smtClean="0"/>
              <a:t>(zástupce) k </a:t>
            </a:r>
            <a:r>
              <a:rPr lang="cs-CZ" sz="1652" b="1" dirty="0"/>
              <a:t>jejich spuštění</a:t>
            </a:r>
            <a:r>
              <a:rPr lang="cs-CZ" sz="1652" dirty="0"/>
              <a:t>.</a:t>
            </a:r>
          </a:p>
          <a:p>
            <a:pPr marL="215979" indent="-215979"/>
            <a:endParaRPr lang="cs-CZ" sz="1652" b="1" dirty="0">
              <a:solidFill>
                <a:srgbClr val="C00000"/>
              </a:solidFill>
            </a:endParaRPr>
          </a:p>
          <a:p>
            <a:pPr marL="215979" indent="-215979"/>
            <a:endParaRPr lang="cs-CZ" sz="1652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Soubory – programy a </a:t>
            </a:r>
            <a:r>
              <a:rPr lang="cs-CZ" dirty="0" smtClean="0"/>
              <a:t>dokumenty – </a:t>
            </a:r>
            <a:r>
              <a:rPr lang="cs-CZ" dirty="0" smtClean="0">
                <a:solidFill>
                  <a:schemeClr val="bg1"/>
                </a:solidFill>
              </a:rPr>
              <a:t>opakování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8697-5D5B-4B66-874D-0DC76F0374D1}" type="slidenum">
              <a:rPr lang="cs-CZ" sz="1000" b="1">
                <a:solidFill>
                  <a:srgbClr val="99CCFF"/>
                </a:solidFill>
              </a:rPr>
              <a:pPr/>
              <a:t>1</a:t>
            </a:fld>
            <a:endParaRPr lang="cs-CZ" sz="1000" b="1" dirty="0">
              <a:solidFill>
                <a:srgbClr val="99CCFF"/>
              </a:solidFill>
            </a:endParaRPr>
          </a:p>
        </p:txBody>
      </p:sp>
      <p:pic>
        <p:nvPicPr>
          <p:cNvPr id="9" name="Obrázek 8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04048" y="1963613"/>
            <a:ext cx="3998062" cy="1825018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12160" y="995184"/>
            <a:ext cx="1674186" cy="597637"/>
          </a:xfrm>
          <a:prstGeom prst="rect">
            <a:avLst/>
          </a:prstGeom>
        </p:spPr>
      </p:pic>
      <p:cxnSp>
        <p:nvCxnSpPr>
          <p:cNvPr id="12" name="Přímá spojnice se šipkou 11"/>
          <p:cNvCxnSpPr/>
          <p:nvPr/>
        </p:nvCxnSpPr>
        <p:spPr>
          <a:xfrm>
            <a:off x="4139952" y="1419622"/>
            <a:ext cx="1728192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3" name="Přímá spojnice se šipkou 12"/>
          <p:cNvCxnSpPr/>
          <p:nvPr/>
        </p:nvCxnSpPr>
        <p:spPr>
          <a:xfrm>
            <a:off x="4139952" y="3435846"/>
            <a:ext cx="2232248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Přímá spojnice 9"/>
          <p:cNvCxnSpPr/>
          <p:nvPr/>
        </p:nvCxnSpPr>
        <p:spPr>
          <a:xfrm flipV="1">
            <a:off x="0" y="4737600"/>
            <a:ext cx="9144000" cy="0"/>
          </a:xfrm>
          <a:prstGeom prst="line">
            <a:avLst/>
          </a:prstGeom>
          <a:ln cmpd="sng">
            <a:solidFill>
              <a:srgbClr val="0070C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ovéPole 13"/>
          <p:cNvSpPr txBox="1"/>
          <p:nvPr/>
        </p:nvSpPr>
        <p:spPr>
          <a:xfrm>
            <a:off x="5018612" y="3867894"/>
            <a:ext cx="3983497" cy="618118"/>
          </a:xfrm>
          <a:prstGeom prst="rect">
            <a:avLst/>
          </a:prstGeom>
          <a:solidFill>
            <a:srgbClr val="FEF0E2"/>
          </a:solidFill>
          <a:ln w="12700">
            <a:solidFill>
              <a:srgbClr val="DD7008"/>
            </a:solidFill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ts val="450"/>
              </a:spcBef>
              <a:defRPr sz="1500"/>
            </a:lvl1pPr>
          </a:lstStyle>
          <a:p>
            <a:r>
              <a:rPr lang="cs-CZ" dirty="0" smtClean="0"/>
              <a:t>Na disku počítače mohou být tisíce </a:t>
            </a:r>
            <a:r>
              <a:rPr lang="cs-CZ" b="1" dirty="0" smtClean="0"/>
              <a:t>dokumentů</a:t>
            </a:r>
            <a:r>
              <a:rPr lang="cs-CZ" dirty="0" smtClean="0"/>
              <a:t>.</a:t>
            </a:r>
          </a:p>
          <a:p>
            <a:r>
              <a:rPr lang="cs-CZ" dirty="0" smtClean="0"/>
              <a:t>Jak si v nich udržíme pořádek?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729496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"/>
                            </p:stCondLst>
                            <p:childTnLst>
                              <p:par>
                                <p:cTn id="3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Obrázek 21"/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176950" y="1975468"/>
            <a:ext cx="2873695" cy="2537983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4082" y="726544"/>
            <a:ext cx="2800214" cy="4005446"/>
          </a:xfrm>
        </p:spPr>
        <p:txBody>
          <a:bodyPr>
            <a:normAutofit/>
          </a:bodyPr>
          <a:lstStyle/>
          <a:p>
            <a:pPr marL="215979" indent="-215979">
              <a:spcBef>
                <a:spcPts val="600"/>
              </a:spcBef>
            </a:pPr>
            <a:r>
              <a:rPr lang="cs-CZ" sz="1652" b="1" dirty="0">
                <a:solidFill>
                  <a:srgbClr val="0070C0"/>
                </a:solidFill>
              </a:rPr>
              <a:t>Složky jsou „krabice“ </a:t>
            </a:r>
            <a:r>
              <a:rPr lang="cs-CZ" sz="1652" dirty="0"/>
              <a:t>na (naše) soubory uložené na discích počítače.</a:t>
            </a:r>
          </a:p>
          <a:p>
            <a:pPr marL="215979" indent="-215979">
              <a:spcBef>
                <a:spcPts val="600"/>
              </a:spcBef>
            </a:pPr>
            <a:r>
              <a:rPr lang="cs-CZ" sz="1652" dirty="0"/>
              <a:t>Jejich procházení zahájíme klepnutím na program </a:t>
            </a:r>
            <a:r>
              <a:rPr lang="cs-CZ" sz="1652" b="1" dirty="0">
                <a:solidFill>
                  <a:srgbClr val="0070C0"/>
                </a:solidFill>
              </a:rPr>
              <a:t>Průzkumník</a:t>
            </a:r>
            <a:r>
              <a:rPr lang="cs-CZ" sz="1652" b="1" dirty="0"/>
              <a:t>.</a:t>
            </a:r>
          </a:p>
          <a:p>
            <a:pPr marL="215979" indent="-215979">
              <a:spcBef>
                <a:spcPts val="600"/>
              </a:spcBef>
            </a:pPr>
            <a:r>
              <a:rPr lang="cs-CZ" sz="1652" dirty="0"/>
              <a:t>Ve složce mohou být </a:t>
            </a:r>
            <a:r>
              <a:rPr lang="cs-CZ" sz="1652" b="1" dirty="0"/>
              <a:t>soubory</a:t>
            </a:r>
            <a:r>
              <a:rPr lang="cs-CZ" sz="1652" dirty="0"/>
              <a:t> a další (pod)</a:t>
            </a:r>
            <a:r>
              <a:rPr lang="cs-CZ" sz="1652" b="1" dirty="0"/>
              <a:t>složky</a:t>
            </a:r>
            <a:r>
              <a:rPr lang="cs-CZ" sz="1652" dirty="0" smtClean="0"/>
              <a:t>. Díky tomu vzniká </a:t>
            </a:r>
            <a:r>
              <a:rPr lang="cs-CZ" sz="1652" b="1" dirty="0" smtClean="0">
                <a:solidFill>
                  <a:srgbClr val="0070C0"/>
                </a:solidFill>
              </a:rPr>
              <a:t>struktura složek</a:t>
            </a:r>
            <a:r>
              <a:rPr lang="cs-CZ" sz="1652" dirty="0" smtClean="0"/>
              <a:t>. </a:t>
            </a:r>
          </a:p>
          <a:p>
            <a:pPr marL="215979" indent="-215979">
              <a:spcBef>
                <a:spcPts val="600"/>
              </a:spcBef>
            </a:pPr>
            <a:r>
              <a:rPr lang="cs-CZ" sz="1652" b="1" dirty="0" smtClean="0"/>
              <a:t>Místu</a:t>
            </a:r>
            <a:r>
              <a:rPr lang="cs-CZ" sz="1652" dirty="0" smtClean="0"/>
              <a:t>, kde se soubor na nějakém </a:t>
            </a:r>
            <a:r>
              <a:rPr lang="cs-CZ" sz="1652" b="1" dirty="0" smtClean="0"/>
              <a:t>disku a v nějaké složce</a:t>
            </a:r>
            <a:r>
              <a:rPr lang="cs-CZ" sz="1652" dirty="0" smtClean="0"/>
              <a:t> nachází, se říká </a:t>
            </a:r>
            <a:r>
              <a:rPr lang="cs-CZ" sz="1652" b="1" dirty="0" smtClean="0">
                <a:solidFill>
                  <a:srgbClr val="0070C0"/>
                </a:solidFill>
              </a:rPr>
              <a:t>cesta</a:t>
            </a:r>
            <a:r>
              <a:rPr lang="cs-CZ" sz="1652" dirty="0" smtClean="0">
                <a:solidFill>
                  <a:srgbClr val="0070C0"/>
                </a:solidFill>
              </a:rPr>
              <a:t> </a:t>
            </a:r>
            <a:r>
              <a:rPr lang="cs-CZ" sz="1652" b="1" dirty="0" smtClean="0">
                <a:solidFill>
                  <a:srgbClr val="0070C0"/>
                </a:solidFill>
              </a:rPr>
              <a:t>k souboru</a:t>
            </a:r>
            <a:r>
              <a:rPr lang="cs-CZ" sz="1652" dirty="0" smtClean="0"/>
              <a:t>.</a:t>
            </a:r>
            <a:endParaRPr lang="cs-CZ" sz="1652" dirty="0"/>
          </a:p>
          <a:p>
            <a:pPr marL="215979" indent="-215979"/>
            <a:endParaRPr lang="cs-CZ" sz="1652" b="1" dirty="0">
              <a:solidFill>
                <a:srgbClr val="C00000"/>
              </a:solidFill>
            </a:endParaRPr>
          </a:p>
          <a:p>
            <a:pPr marL="215979" indent="-215979"/>
            <a:endParaRPr lang="cs-CZ" sz="1652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Složky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8697-5D5B-4B66-874D-0DC76F0374D1}" type="slidenum">
              <a:rPr lang="cs-CZ" sz="1000" b="1">
                <a:solidFill>
                  <a:srgbClr val="99CCFF"/>
                </a:solidFill>
              </a:rPr>
              <a:pPr/>
              <a:t>2</a:t>
            </a:fld>
            <a:endParaRPr lang="cs-CZ" sz="1000" b="1" dirty="0">
              <a:solidFill>
                <a:srgbClr val="99CCFF"/>
              </a:solidFill>
            </a:endParaRPr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070098" y="483518"/>
            <a:ext cx="2606358" cy="878004"/>
          </a:xfrm>
          <a:prstGeom prst="rect">
            <a:avLst/>
          </a:prstGeom>
        </p:spPr>
      </p:pic>
      <p:pic>
        <p:nvPicPr>
          <p:cNvPr id="14" name="Obrázek 13"/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804248" y="2283717"/>
            <a:ext cx="2160240" cy="2290319"/>
          </a:xfrm>
          <a:prstGeom prst="rect">
            <a:avLst/>
          </a:prstGeom>
        </p:spPr>
      </p:pic>
      <p:sp>
        <p:nvSpPr>
          <p:cNvPr id="15" name="TextovéPole 14"/>
          <p:cNvSpPr txBox="1"/>
          <p:nvPr/>
        </p:nvSpPr>
        <p:spPr>
          <a:xfrm>
            <a:off x="5760334" y="22315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1400" b="1" dirty="0">
                <a:latin typeface="Calibri" panose="020F0502020204030204" pitchFamily="34" charset="0"/>
              </a:rPr>
              <a:t>Složka </a:t>
            </a:r>
            <a:r>
              <a:rPr lang="cs-CZ" sz="1400" b="1" dirty="0" smtClean="0">
                <a:latin typeface="Calibri" panose="020F0502020204030204" pitchFamily="34" charset="0"/>
              </a:rPr>
              <a:t>=  „krabice“</a:t>
            </a:r>
            <a:endParaRPr lang="cs-CZ" sz="1400" b="1" dirty="0">
              <a:latin typeface="Calibri" panose="020F0502020204030204" pitchFamily="34" charset="0"/>
            </a:endParaRPr>
          </a:p>
        </p:txBody>
      </p:sp>
      <p:sp>
        <p:nvSpPr>
          <p:cNvPr id="16" name="TextovéPole 15"/>
          <p:cNvSpPr txBox="1"/>
          <p:nvPr/>
        </p:nvSpPr>
        <p:spPr>
          <a:xfrm>
            <a:off x="5508104" y="3003798"/>
            <a:ext cx="17281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cs-CZ"/>
            </a:defPPr>
            <a:lvl1pPr algn="ctr">
              <a:defRPr sz="1400" b="1">
                <a:latin typeface="Calibri" panose="020F0502020204030204" pitchFamily="34" charset="0"/>
              </a:defRPr>
            </a:lvl1pPr>
          </a:lstStyle>
          <a:p>
            <a:r>
              <a:rPr lang="cs-CZ" dirty="0"/>
              <a:t>Soubory </a:t>
            </a:r>
            <a:r>
              <a:rPr lang="cs-CZ" dirty="0" smtClean="0"/>
              <a:t>=  „knihy“</a:t>
            </a:r>
            <a:endParaRPr lang="cs-CZ" dirty="0"/>
          </a:p>
        </p:txBody>
      </p:sp>
      <p:cxnSp>
        <p:nvCxnSpPr>
          <p:cNvPr id="17" name="Přímá spojnice se šipkou 16"/>
          <p:cNvCxnSpPr/>
          <p:nvPr/>
        </p:nvCxnSpPr>
        <p:spPr>
          <a:xfrm flipV="1">
            <a:off x="5796136" y="2547931"/>
            <a:ext cx="1792082" cy="3931"/>
          </a:xfrm>
          <a:prstGeom prst="straightConnector1">
            <a:avLst/>
          </a:prstGeom>
          <a:ln>
            <a:headEnd type="stealth"/>
            <a:tailEnd type="triangle" w="med" len="sm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8" name="Přímá spojnice se šipkou 17"/>
          <p:cNvCxnSpPr/>
          <p:nvPr/>
        </p:nvCxnSpPr>
        <p:spPr>
          <a:xfrm flipV="1">
            <a:off x="5220072" y="3291830"/>
            <a:ext cx="2530164" cy="13776"/>
          </a:xfrm>
          <a:prstGeom prst="straightConnector1">
            <a:avLst/>
          </a:prstGeom>
          <a:ln>
            <a:headEnd type="stealth"/>
            <a:tailEnd type="triangle" w="med" len="sm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" name="Pravoúhlá spojnice 4"/>
          <p:cNvCxnSpPr/>
          <p:nvPr/>
        </p:nvCxnSpPr>
        <p:spPr>
          <a:xfrm flipV="1">
            <a:off x="2843808" y="1319022"/>
            <a:ext cx="5159093" cy="460640"/>
          </a:xfrm>
          <a:prstGeom prst="bentConnector3">
            <a:avLst>
              <a:gd name="adj1" fmla="val 99984"/>
            </a:avLst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sp>
        <p:nvSpPr>
          <p:cNvPr id="24" name="TextovéPole 23"/>
          <p:cNvSpPr txBox="1"/>
          <p:nvPr/>
        </p:nvSpPr>
        <p:spPr>
          <a:xfrm rot="19097021">
            <a:off x="7510869" y="3108309"/>
            <a:ext cx="755247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900" dirty="0" smtClean="0">
                <a:latin typeface="Calibri" panose="020F0502020204030204" pitchFamily="34" charset="0"/>
              </a:rPr>
              <a:t>dortíčky.jpg</a:t>
            </a:r>
            <a:endParaRPr lang="cs-CZ" sz="900" dirty="0">
              <a:latin typeface="Calibri" panose="020F0502020204030204" pitchFamily="34" charset="0"/>
            </a:endParaRPr>
          </a:p>
        </p:txBody>
      </p:sp>
      <p:cxnSp>
        <p:nvCxnSpPr>
          <p:cNvPr id="19" name="Přímá spojnice 18"/>
          <p:cNvCxnSpPr/>
          <p:nvPr/>
        </p:nvCxnSpPr>
        <p:spPr>
          <a:xfrm flipV="1">
            <a:off x="0" y="4737600"/>
            <a:ext cx="9144000" cy="0"/>
          </a:xfrm>
          <a:prstGeom prst="line">
            <a:avLst/>
          </a:prstGeom>
          <a:ln cmpd="sng">
            <a:solidFill>
              <a:srgbClr val="0070C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ovéPole 19"/>
          <p:cNvSpPr txBox="1"/>
          <p:nvPr/>
        </p:nvSpPr>
        <p:spPr>
          <a:xfrm>
            <a:off x="3176950" y="807971"/>
            <a:ext cx="2691195" cy="553998"/>
          </a:xfrm>
          <a:prstGeom prst="rect">
            <a:avLst/>
          </a:prstGeom>
          <a:solidFill>
            <a:srgbClr val="FEF0E2"/>
          </a:solidFill>
          <a:ln w="12700">
            <a:solidFill>
              <a:srgbClr val="DD7008"/>
            </a:solidFill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ts val="450"/>
              </a:spcBef>
              <a:defRPr sz="1500"/>
            </a:lvl1pPr>
          </a:lstStyle>
          <a:p>
            <a:r>
              <a:rPr lang="cs-CZ" dirty="0" smtClean="0"/>
              <a:t>K udržení pořádku na disku počítače slouží </a:t>
            </a:r>
            <a:r>
              <a:rPr lang="cs-CZ" b="1" dirty="0" smtClean="0">
                <a:solidFill>
                  <a:srgbClr val="0070C0"/>
                </a:solidFill>
              </a:rPr>
              <a:t>složky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387482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  <p:bldP spid="20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4082" y="726544"/>
            <a:ext cx="4449926" cy="4005446"/>
          </a:xfrm>
        </p:spPr>
        <p:txBody>
          <a:bodyPr>
            <a:normAutofit/>
          </a:bodyPr>
          <a:lstStyle/>
          <a:p>
            <a:pPr marL="215979" indent="-215979">
              <a:spcBef>
                <a:spcPts val="1200"/>
              </a:spcBef>
            </a:pPr>
            <a:r>
              <a:rPr lang="cs-CZ" sz="1700" dirty="0"/>
              <a:t>Systém </a:t>
            </a:r>
            <a:r>
              <a:rPr lang="cs-CZ" sz="1700" dirty="0" smtClean="0"/>
              <a:t>MS Windows 10 pro </a:t>
            </a:r>
            <a:r>
              <a:rPr lang="cs-CZ" sz="1700" dirty="0"/>
              <a:t>nás připraví složku </a:t>
            </a:r>
            <a:r>
              <a:rPr lang="cs-CZ" sz="1700" b="1" dirty="0">
                <a:solidFill>
                  <a:srgbClr val="0070C0"/>
                </a:solidFill>
              </a:rPr>
              <a:t>Tento počítač </a:t>
            </a:r>
            <a:r>
              <a:rPr lang="cs-CZ" sz="1700" dirty="0"/>
              <a:t>a v ní </a:t>
            </a:r>
            <a:r>
              <a:rPr lang="cs-CZ" sz="1700" dirty="0" smtClean="0"/>
              <a:t>složky: </a:t>
            </a:r>
          </a:p>
          <a:p>
            <a:pPr marL="215979" indent="-215979">
              <a:spcBef>
                <a:spcPts val="1200"/>
              </a:spcBef>
            </a:pPr>
            <a:r>
              <a:rPr lang="cs-CZ" sz="1700" b="1" dirty="0" smtClean="0">
                <a:solidFill>
                  <a:srgbClr val="0070C0"/>
                </a:solidFill>
              </a:rPr>
              <a:t>3D objekty, Dokumenty</a:t>
            </a:r>
            <a:r>
              <a:rPr lang="cs-CZ" sz="1700" dirty="0">
                <a:solidFill>
                  <a:srgbClr val="0070C0"/>
                </a:solidFill>
              </a:rPr>
              <a:t>, </a:t>
            </a:r>
            <a:r>
              <a:rPr lang="cs-CZ" sz="1700" b="1" dirty="0">
                <a:solidFill>
                  <a:srgbClr val="0070C0"/>
                </a:solidFill>
              </a:rPr>
              <a:t>Hudba</a:t>
            </a:r>
            <a:r>
              <a:rPr lang="cs-CZ" sz="1700" dirty="0">
                <a:solidFill>
                  <a:srgbClr val="0070C0"/>
                </a:solidFill>
              </a:rPr>
              <a:t>, </a:t>
            </a:r>
            <a:r>
              <a:rPr lang="cs-CZ" sz="1700" b="1" dirty="0">
                <a:solidFill>
                  <a:srgbClr val="0070C0"/>
                </a:solidFill>
              </a:rPr>
              <a:t>Obrázky</a:t>
            </a:r>
            <a:r>
              <a:rPr lang="cs-CZ" sz="1700" dirty="0">
                <a:solidFill>
                  <a:srgbClr val="0070C0"/>
                </a:solidFill>
              </a:rPr>
              <a:t>, </a:t>
            </a:r>
            <a:r>
              <a:rPr lang="cs-CZ" sz="1700" b="1" dirty="0">
                <a:solidFill>
                  <a:srgbClr val="0070C0"/>
                </a:solidFill>
              </a:rPr>
              <a:t>Stažené soubory </a:t>
            </a:r>
            <a:r>
              <a:rPr lang="cs-CZ" sz="1700" dirty="0"/>
              <a:t>a </a:t>
            </a:r>
            <a:r>
              <a:rPr lang="cs-CZ" sz="1700" b="1" dirty="0">
                <a:solidFill>
                  <a:srgbClr val="0070C0"/>
                </a:solidFill>
              </a:rPr>
              <a:t>Videa</a:t>
            </a:r>
            <a:r>
              <a:rPr lang="cs-CZ" sz="1700" dirty="0"/>
              <a:t>. </a:t>
            </a:r>
            <a:endParaRPr lang="cs-CZ" sz="1700" dirty="0" smtClean="0"/>
          </a:p>
          <a:p>
            <a:pPr marL="215979" indent="-215979">
              <a:spcBef>
                <a:spcPts val="1200"/>
              </a:spcBef>
            </a:pPr>
            <a:r>
              <a:rPr lang="cs-CZ" sz="1700" b="1" dirty="0" smtClean="0">
                <a:solidFill>
                  <a:srgbClr val="0070C0"/>
                </a:solidFill>
              </a:rPr>
              <a:t>Plocha</a:t>
            </a:r>
            <a:r>
              <a:rPr lang="cs-CZ" sz="1700" dirty="0" smtClean="0"/>
              <a:t> (</a:t>
            </a:r>
            <a:r>
              <a:rPr lang="cs-CZ" sz="1700" b="1" dirty="0" smtClean="0"/>
              <a:t>Desktop</a:t>
            </a:r>
            <a:r>
              <a:rPr lang="cs-CZ" sz="1700" dirty="0" smtClean="0"/>
              <a:t>) je </a:t>
            </a:r>
            <a:r>
              <a:rPr lang="cs-CZ" sz="1700" dirty="0"/>
              <a:t>také složka, její obsah vidíme na ploše počítače (přesněji ploše systému </a:t>
            </a:r>
            <a:r>
              <a:rPr lang="cs-CZ" sz="1700" dirty="0" smtClean="0"/>
              <a:t>Windows 10).</a:t>
            </a:r>
          </a:p>
          <a:p>
            <a:pPr marL="215979" indent="-215979">
              <a:spcBef>
                <a:spcPts val="1200"/>
              </a:spcBef>
            </a:pPr>
            <a:r>
              <a:rPr lang="cs-CZ" sz="1700" b="1" dirty="0" smtClean="0"/>
              <a:t>Na lokálním (svém) počítači </a:t>
            </a:r>
            <a:r>
              <a:rPr lang="cs-CZ" sz="1700" dirty="0" smtClean="0"/>
              <a:t>je praktické </a:t>
            </a:r>
            <a:r>
              <a:rPr lang="cs-CZ" sz="1700" b="1" dirty="0" smtClean="0">
                <a:solidFill>
                  <a:srgbClr val="0070C0"/>
                </a:solidFill>
              </a:rPr>
              <a:t>využívat systémem připravené složky</a:t>
            </a:r>
            <a:r>
              <a:rPr lang="cs-CZ" sz="1700" dirty="0" smtClean="0"/>
              <a:t>.</a:t>
            </a:r>
          </a:p>
          <a:p>
            <a:pPr marL="215979" indent="-215979">
              <a:spcBef>
                <a:spcPts val="1200"/>
              </a:spcBef>
            </a:pPr>
            <a:r>
              <a:rPr lang="cs-CZ" sz="1700" b="1" dirty="0" smtClean="0"/>
              <a:t>Ve školní síti </a:t>
            </a:r>
            <a:r>
              <a:rPr lang="cs-CZ" sz="1700" dirty="0" smtClean="0"/>
              <a:t>mohou být pravidla pro ukládání souborů jiná.</a:t>
            </a:r>
            <a:endParaRPr lang="cs-CZ" sz="1700" dirty="0"/>
          </a:p>
          <a:p>
            <a:pPr marL="215979" indent="-215979"/>
            <a:endParaRPr lang="cs-CZ" sz="17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Složky – připravená struktura složek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8697-5D5B-4B66-874D-0DC76F0374D1}" type="slidenum">
              <a:rPr lang="cs-CZ" sz="1000" b="1">
                <a:solidFill>
                  <a:srgbClr val="99CCFF"/>
                </a:solidFill>
              </a:rPr>
              <a:pPr/>
              <a:t>3</a:t>
            </a:fld>
            <a:endParaRPr lang="cs-CZ" sz="1000" b="1" dirty="0">
              <a:solidFill>
                <a:srgbClr val="99CCFF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95489" y="843558"/>
            <a:ext cx="4320480" cy="2880320"/>
          </a:xfrm>
          <a:prstGeom prst="rect">
            <a:avLst/>
          </a:prstGeom>
        </p:spPr>
      </p:pic>
      <p:cxnSp>
        <p:nvCxnSpPr>
          <p:cNvPr id="7" name="Přímá spojnice 6"/>
          <p:cNvCxnSpPr/>
          <p:nvPr/>
        </p:nvCxnSpPr>
        <p:spPr>
          <a:xfrm flipV="1">
            <a:off x="0" y="4737600"/>
            <a:ext cx="9144000" cy="0"/>
          </a:xfrm>
          <a:prstGeom prst="line">
            <a:avLst/>
          </a:prstGeom>
          <a:ln cmpd="sng">
            <a:solidFill>
              <a:srgbClr val="0070C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ovéPole 7"/>
          <p:cNvSpPr txBox="1"/>
          <p:nvPr/>
        </p:nvSpPr>
        <p:spPr>
          <a:xfrm>
            <a:off x="4644008" y="3867471"/>
            <a:ext cx="4294255" cy="553998"/>
          </a:xfrm>
          <a:prstGeom prst="rect">
            <a:avLst/>
          </a:prstGeom>
          <a:solidFill>
            <a:srgbClr val="FEF0E2"/>
          </a:solidFill>
          <a:ln w="12700">
            <a:solidFill>
              <a:srgbClr val="DD7008"/>
            </a:solidFill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ts val="450"/>
              </a:spcBef>
              <a:defRPr sz="1500"/>
            </a:lvl1pPr>
          </a:lstStyle>
          <a:p>
            <a:r>
              <a:rPr lang="cs-CZ" dirty="0" smtClean="0"/>
              <a:t>Na </a:t>
            </a:r>
            <a:r>
              <a:rPr lang="cs-CZ" b="1" dirty="0" smtClean="0"/>
              <a:t>disku svého počítače</a:t>
            </a:r>
            <a:r>
              <a:rPr lang="cs-CZ" dirty="0" smtClean="0"/>
              <a:t> máme připravené </a:t>
            </a:r>
            <a:r>
              <a:rPr lang="cs-CZ" b="1" dirty="0" smtClean="0">
                <a:solidFill>
                  <a:srgbClr val="0070C0"/>
                </a:solidFill>
              </a:rPr>
              <a:t>složky</a:t>
            </a:r>
            <a:r>
              <a:rPr lang="cs-CZ" dirty="0"/>
              <a:t> </a:t>
            </a:r>
            <a:r>
              <a:rPr lang="cs-CZ" dirty="0" smtClean="0"/>
              <a:t>určené pro ukládání našich dokumentů.</a:t>
            </a:r>
          </a:p>
        </p:txBody>
      </p:sp>
    </p:spTree>
    <p:extLst>
      <p:ext uri="{BB962C8B-B14F-4D97-AF65-F5344CB8AC3E}">
        <p14:creationId xmlns:p14="http://schemas.microsoft.com/office/powerpoint/2010/main" val="3449317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4082" y="726544"/>
            <a:ext cx="4377918" cy="4005446"/>
          </a:xfrm>
        </p:spPr>
        <p:txBody>
          <a:bodyPr>
            <a:normAutofit/>
          </a:bodyPr>
          <a:lstStyle/>
          <a:p>
            <a:pPr marL="215979" indent="-215979">
              <a:spcBef>
                <a:spcPts val="1200"/>
              </a:spcBef>
            </a:pPr>
            <a:r>
              <a:rPr lang="cs-CZ" sz="1700" dirty="0"/>
              <a:t>Různé programy jsou nastaveny tak, aby nám nabízely výše uvedené složky (Dokumenty…) jako </a:t>
            </a:r>
            <a:r>
              <a:rPr lang="cs-CZ" sz="1700" b="1" dirty="0">
                <a:solidFill>
                  <a:srgbClr val="0070C0"/>
                </a:solidFill>
              </a:rPr>
              <a:t>výchozí místo pro ukládání našich dat</a:t>
            </a:r>
            <a:r>
              <a:rPr lang="cs-CZ" sz="1700" dirty="0"/>
              <a:t>, našich dokumentů. </a:t>
            </a:r>
          </a:p>
          <a:p>
            <a:pPr marL="215979" indent="-215979">
              <a:spcBef>
                <a:spcPts val="1200"/>
              </a:spcBef>
            </a:pPr>
            <a:r>
              <a:rPr lang="cs-CZ" sz="1700" dirty="0"/>
              <a:t>Složku </a:t>
            </a:r>
            <a:r>
              <a:rPr lang="cs-CZ" sz="1700" b="1" dirty="0">
                <a:solidFill>
                  <a:srgbClr val="0070C0"/>
                </a:solidFill>
              </a:rPr>
              <a:t>Stažené soubory </a:t>
            </a:r>
            <a:r>
              <a:rPr lang="cs-CZ" sz="1700" dirty="0"/>
              <a:t>zase používají webové prohlížeče k ukládání souborů, které </a:t>
            </a:r>
            <a:r>
              <a:rPr lang="cs-CZ" sz="1700" b="1" dirty="0"/>
              <a:t>stahujeme </a:t>
            </a:r>
            <a:r>
              <a:rPr lang="cs-CZ" sz="1700" b="1" dirty="0" smtClean="0"/>
              <a:t>z webu přes </a:t>
            </a:r>
            <a:r>
              <a:rPr lang="cs-CZ" sz="1700" b="1" dirty="0"/>
              <a:t>Internet</a:t>
            </a:r>
            <a:r>
              <a:rPr lang="cs-CZ" sz="1700" dirty="0" smtClean="0"/>
              <a:t>.</a:t>
            </a:r>
          </a:p>
          <a:p>
            <a:pPr marL="215979" indent="-215979">
              <a:spcBef>
                <a:spcPts val="1200"/>
              </a:spcBef>
            </a:pPr>
            <a:r>
              <a:rPr lang="cs-CZ" sz="1700" dirty="0" smtClean="0"/>
              <a:t>My si samozřejmě můžeme</a:t>
            </a:r>
            <a:r>
              <a:rPr lang="cs-CZ" sz="1700" dirty="0" smtClean="0">
                <a:solidFill>
                  <a:srgbClr val="0070C0"/>
                </a:solidFill>
              </a:rPr>
              <a:t> </a:t>
            </a:r>
            <a:r>
              <a:rPr lang="cs-CZ" sz="1700" b="1" dirty="0" smtClean="0">
                <a:solidFill>
                  <a:srgbClr val="0070C0"/>
                </a:solidFill>
              </a:rPr>
              <a:t>vytvořit své vlastní složky</a:t>
            </a:r>
            <a:r>
              <a:rPr lang="cs-CZ" sz="1700" dirty="0" smtClean="0">
                <a:solidFill>
                  <a:srgbClr val="C00000"/>
                </a:solidFill>
              </a:rPr>
              <a:t> </a:t>
            </a:r>
            <a:r>
              <a:rPr lang="cs-CZ" sz="1700" dirty="0" smtClean="0"/>
              <a:t>pro pořádek ve svých  souborech.</a:t>
            </a:r>
            <a:endParaRPr lang="cs-CZ" sz="1700" dirty="0"/>
          </a:p>
          <a:p>
            <a:pPr marL="215979" indent="-215979"/>
            <a:endParaRPr lang="cs-CZ" sz="17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Složky – připravená struktura složek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8697-5D5B-4B66-874D-0DC76F0374D1}" type="slidenum">
              <a:rPr lang="cs-CZ" sz="1000" b="1">
                <a:solidFill>
                  <a:srgbClr val="99CCFF"/>
                </a:solidFill>
              </a:rPr>
              <a:pPr/>
              <a:t>4</a:t>
            </a:fld>
            <a:endParaRPr lang="cs-CZ" sz="1000" b="1" dirty="0">
              <a:solidFill>
                <a:srgbClr val="99CCFF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60032" y="3609041"/>
            <a:ext cx="3173296" cy="1050941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62952" y="2012794"/>
            <a:ext cx="3170376" cy="1423052"/>
          </a:xfrm>
          <a:prstGeom prst="rect">
            <a:avLst/>
          </a:prstGeom>
          <a:ln>
            <a:solidFill>
              <a:schemeClr val="bg1">
                <a:lumMod val="50000"/>
              </a:schemeClr>
            </a:solidFill>
          </a:ln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45360" y="782465"/>
            <a:ext cx="4092903" cy="1057134"/>
          </a:xfrm>
          <a:prstGeom prst="rect">
            <a:avLst/>
          </a:prstGeom>
        </p:spPr>
      </p:pic>
      <p:cxnSp>
        <p:nvCxnSpPr>
          <p:cNvPr id="5" name="Pravoúhlá spojnice 4"/>
          <p:cNvCxnSpPr/>
          <p:nvPr/>
        </p:nvCxnSpPr>
        <p:spPr>
          <a:xfrm flipV="1">
            <a:off x="3995936" y="2139702"/>
            <a:ext cx="1368152" cy="936104"/>
          </a:xfrm>
          <a:prstGeom prst="bentConnector3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1" name="Přímá spojnice se šipkou 10"/>
          <p:cNvCxnSpPr/>
          <p:nvPr/>
        </p:nvCxnSpPr>
        <p:spPr>
          <a:xfrm>
            <a:off x="4355976" y="1275606"/>
            <a:ext cx="1656184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grpSp>
        <p:nvGrpSpPr>
          <p:cNvPr id="21" name="Skupina 20"/>
          <p:cNvGrpSpPr/>
          <p:nvPr/>
        </p:nvGrpSpPr>
        <p:grpSpPr>
          <a:xfrm>
            <a:off x="3851920" y="1563678"/>
            <a:ext cx="4352480" cy="576024"/>
            <a:chOff x="3851920" y="1563678"/>
            <a:chExt cx="4352480" cy="576024"/>
          </a:xfrm>
        </p:grpSpPr>
        <p:cxnSp>
          <p:nvCxnSpPr>
            <p:cNvPr id="13" name="Pravoúhlá spojnice 12"/>
            <p:cNvCxnSpPr/>
            <p:nvPr/>
          </p:nvCxnSpPr>
          <p:spPr>
            <a:xfrm flipV="1">
              <a:off x="3851920" y="1563678"/>
              <a:ext cx="4352480" cy="360000"/>
            </a:xfrm>
            <a:prstGeom prst="bentConnector3">
              <a:avLst>
                <a:gd name="adj1" fmla="val 100028"/>
              </a:avLst>
            </a:prstGeom>
            <a:ln>
              <a:tailEnd type="triangl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  <p:cxnSp>
          <p:nvCxnSpPr>
            <p:cNvPr id="19" name="Přímá spojnice 18"/>
            <p:cNvCxnSpPr/>
            <p:nvPr/>
          </p:nvCxnSpPr>
          <p:spPr>
            <a:xfrm flipV="1">
              <a:off x="3851920" y="1923678"/>
              <a:ext cx="0" cy="216024"/>
            </a:xfrm>
            <a:prstGeom prst="line">
              <a:avLst/>
            </a:prstGeom>
            <a:ln>
              <a:tailEnd type="none"/>
            </a:ln>
          </p:spPr>
          <p:style>
            <a:lnRef idx="3">
              <a:schemeClr val="accent5"/>
            </a:lnRef>
            <a:fillRef idx="0">
              <a:schemeClr val="accent5"/>
            </a:fillRef>
            <a:effectRef idx="2">
              <a:schemeClr val="accent5"/>
            </a:effectRef>
            <a:fontRef idx="minor">
              <a:schemeClr val="tx1"/>
            </a:fontRef>
          </p:style>
        </p:cxnSp>
      </p:grpSp>
      <p:cxnSp>
        <p:nvCxnSpPr>
          <p:cNvPr id="14" name="Přímá spojnice 13"/>
          <p:cNvCxnSpPr/>
          <p:nvPr/>
        </p:nvCxnSpPr>
        <p:spPr>
          <a:xfrm flipV="1">
            <a:off x="0" y="4737600"/>
            <a:ext cx="9144000" cy="0"/>
          </a:xfrm>
          <a:prstGeom prst="line">
            <a:avLst/>
          </a:prstGeom>
          <a:ln cmpd="sng">
            <a:solidFill>
              <a:srgbClr val="0070C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TextovéPole 14"/>
          <p:cNvSpPr txBox="1"/>
          <p:nvPr/>
        </p:nvSpPr>
        <p:spPr>
          <a:xfrm>
            <a:off x="235913" y="3939902"/>
            <a:ext cx="4294255" cy="553998"/>
          </a:xfrm>
          <a:prstGeom prst="rect">
            <a:avLst/>
          </a:prstGeom>
          <a:solidFill>
            <a:srgbClr val="FEF0E2"/>
          </a:solidFill>
          <a:ln w="12700">
            <a:solidFill>
              <a:srgbClr val="DD7008"/>
            </a:solidFill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ts val="450"/>
              </a:spcBef>
              <a:defRPr sz="1500"/>
            </a:lvl1pPr>
          </a:lstStyle>
          <a:p>
            <a:r>
              <a:rPr lang="cs-CZ" dirty="0" smtClean="0"/>
              <a:t>Dobře vymyšlená a využívaná </a:t>
            </a:r>
            <a:r>
              <a:rPr lang="cs-CZ" b="1" dirty="0" smtClean="0">
                <a:solidFill>
                  <a:srgbClr val="0070C0"/>
                </a:solidFill>
              </a:rPr>
              <a:t>struktura našich složek </a:t>
            </a:r>
            <a:r>
              <a:rPr lang="cs-CZ" dirty="0" smtClean="0"/>
              <a:t>nám ušetří hodně času při hledání souborů. </a:t>
            </a:r>
          </a:p>
        </p:txBody>
      </p:sp>
    </p:spTree>
    <p:extLst>
      <p:ext uri="{BB962C8B-B14F-4D97-AF65-F5344CB8AC3E}">
        <p14:creationId xmlns:p14="http://schemas.microsoft.com/office/powerpoint/2010/main" val="15946119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  <p:bldP spid="1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39952" y="99898"/>
            <a:ext cx="4536504" cy="2157267"/>
          </a:xfrm>
          <a:prstGeom prst="rect">
            <a:avLst/>
          </a:prstGeom>
        </p:spPr>
      </p:pic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4082" y="726544"/>
            <a:ext cx="4881974" cy="4005446"/>
          </a:xfrm>
        </p:spPr>
        <p:txBody>
          <a:bodyPr>
            <a:normAutofit/>
          </a:bodyPr>
          <a:lstStyle/>
          <a:p>
            <a:pPr marL="215979" indent="-215979">
              <a:spcBef>
                <a:spcPts val="1200"/>
              </a:spcBef>
            </a:pPr>
            <a:r>
              <a:rPr lang="cs-CZ" sz="1700" b="1" dirty="0" smtClean="0"/>
              <a:t>Mezi základní operace </a:t>
            </a:r>
            <a:r>
              <a:rPr lang="cs-CZ" sz="1700" dirty="0" smtClean="0"/>
              <a:t>patří </a:t>
            </a:r>
            <a:br>
              <a:rPr lang="cs-CZ" sz="1700" dirty="0" smtClean="0"/>
            </a:br>
            <a:r>
              <a:rPr lang="cs-CZ" sz="1700" dirty="0" smtClean="0"/>
              <a:t>zejména:</a:t>
            </a:r>
          </a:p>
          <a:p>
            <a:pPr marL="215979" indent="-215979">
              <a:spcBef>
                <a:spcPts val="1200"/>
              </a:spcBef>
            </a:pPr>
            <a:r>
              <a:rPr lang="cs-CZ" sz="1700" b="1" dirty="0" smtClean="0">
                <a:solidFill>
                  <a:srgbClr val="0070C0"/>
                </a:solidFill>
              </a:rPr>
              <a:t>Kopírování objektů </a:t>
            </a:r>
            <a:r>
              <a:rPr lang="cs-CZ" sz="1700" b="1" dirty="0" smtClean="0"/>
              <a:t>přetažením myší</a:t>
            </a:r>
            <a:r>
              <a:rPr lang="cs-CZ" sz="1700" dirty="0" smtClean="0"/>
              <a:t>.</a:t>
            </a:r>
            <a:br>
              <a:rPr lang="cs-CZ" sz="1700" dirty="0" smtClean="0"/>
            </a:br>
            <a:r>
              <a:rPr lang="cs-CZ" sz="1700" dirty="0" smtClean="0"/>
              <a:t>(V rámci jednoho disku se přesunují, v rámci různých disků se kopírují. Vždy se kopírují s </a:t>
            </a:r>
            <a:r>
              <a:rPr lang="cs-CZ" sz="1700" b="1" dirty="0" smtClean="0">
                <a:solidFill>
                  <a:srgbClr val="006600"/>
                </a:solidFill>
              </a:rPr>
              <a:t>Ctrl</a:t>
            </a:r>
            <a:r>
              <a:rPr lang="cs-CZ" sz="1700" dirty="0" smtClean="0"/>
              <a:t>, </a:t>
            </a:r>
            <a:br>
              <a:rPr lang="cs-CZ" sz="1700" dirty="0" smtClean="0"/>
            </a:br>
            <a:r>
              <a:rPr lang="cs-CZ" sz="1700" dirty="0" smtClean="0"/>
              <a:t>vždy se přesunují s </a:t>
            </a:r>
            <a:r>
              <a:rPr lang="cs-CZ" sz="1700" b="1" dirty="0" smtClean="0">
                <a:solidFill>
                  <a:srgbClr val="006600"/>
                </a:solidFill>
              </a:rPr>
              <a:t>Shift</a:t>
            </a:r>
            <a:r>
              <a:rPr lang="cs-CZ" sz="1700" dirty="0" smtClean="0"/>
              <a:t>.)</a:t>
            </a:r>
          </a:p>
          <a:p>
            <a:pPr marL="215979" indent="-215979">
              <a:spcBef>
                <a:spcPts val="1200"/>
              </a:spcBef>
            </a:pPr>
            <a:r>
              <a:rPr lang="cs-CZ" sz="1700" b="1" dirty="0" smtClean="0">
                <a:solidFill>
                  <a:srgbClr val="0070C0"/>
                </a:solidFill>
              </a:rPr>
              <a:t>Výběr více objektů</a:t>
            </a:r>
            <a:r>
              <a:rPr lang="cs-CZ" sz="1700" b="1" dirty="0" smtClean="0"/>
              <a:t>. </a:t>
            </a:r>
            <a:r>
              <a:rPr lang="cs-CZ" sz="1700" dirty="0" smtClean="0"/>
              <a:t/>
            </a:r>
            <a:br>
              <a:rPr lang="cs-CZ" sz="1700" dirty="0" smtClean="0"/>
            </a:br>
            <a:r>
              <a:rPr lang="cs-CZ" sz="1700" dirty="0" smtClean="0"/>
              <a:t>(Vedle sebe: </a:t>
            </a:r>
            <a:r>
              <a:rPr lang="cs-CZ" sz="1700" b="1" dirty="0" smtClean="0">
                <a:solidFill>
                  <a:srgbClr val="006600"/>
                </a:solidFill>
              </a:rPr>
              <a:t>Shift</a:t>
            </a:r>
            <a:r>
              <a:rPr lang="cs-CZ" sz="1700" dirty="0" smtClean="0"/>
              <a:t>, různě od sebe: </a:t>
            </a:r>
            <a:r>
              <a:rPr lang="cs-CZ" sz="1700" b="1" dirty="0" smtClean="0">
                <a:solidFill>
                  <a:srgbClr val="006600"/>
                </a:solidFill>
              </a:rPr>
              <a:t>Ctrl</a:t>
            </a:r>
            <a:r>
              <a:rPr lang="cs-CZ" sz="1700" dirty="0" smtClean="0"/>
              <a:t>. Vše: </a:t>
            </a:r>
            <a:r>
              <a:rPr lang="cs-CZ" sz="1700" b="1" dirty="0" err="1" smtClean="0">
                <a:solidFill>
                  <a:srgbClr val="006600"/>
                </a:solidFill>
              </a:rPr>
              <a:t>Ctrl+A</a:t>
            </a:r>
            <a:r>
              <a:rPr lang="cs-CZ" sz="1700" dirty="0" smtClean="0"/>
              <a:t>.)</a:t>
            </a:r>
          </a:p>
          <a:p>
            <a:pPr marL="215979" indent="-215979">
              <a:spcBef>
                <a:spcPts val="1200"/>
              </a:spcBef>
            </a:pPr>
            <a:r>
              <a:rPr lang="cs-CZ" sz="1700" b="1" dirty="0" smtClean="0">
                <a:solidFill>
                  <a:srgbClr val="0070C0"/>
                </a:solidFill>
              </a:rPr>
              <a:t>Různá zobrazení </a:t>
            </a:r>
            <a:r>
              <a:rPr lang="cs-CZ" sz="1700" dirty="0" smtClean="0"/>
              <a:t>objektů. </a:t>
            </a:r>
            <a:br>
              <a:rPr lang="cs-CZ" sz="1700" dirty="0" smtClean="0"/>
            </a:br>
            <a:r>
              <a:rPr lang="cs-CZ" sz="1700" dirty="0" smtClean="0"/>
              <a:t>(</a:t>
            </a:r>
            <a:r>
              <a:rPr lang="cs-CZ" sz="1700" b="1" dirty="0" smtClean="0">
                <a:solidFill>
                  <a:srgbClr val="006600"/>
                </a:solidFill>
              </a:rPr>
              <a:t>Ctrl</a:t>
            </a:r>
            <a:r>
              <a:rPr lang="cs-CZ" sz="1700" dirty="0" smtClean="0">
                <a:solidFill>
                  <a:srgbClr val="006600"/>
                </a:solidFill>
              </a:rPr>
              <a:t> + kolečko na myši</a:t>
            </a:r>
            <a:r>
              <a:rPr lang="cs-CZ" sz="1700" dirty="0" smtClean="0"/>
              <a:t>.)</a:t>
            </a:r>
          </a:p>
          <a:p>
            <a:pPr marL="215979" indent="-215979">
              <a:spcBef>
                <a:spcPts val="1200"/>
              </a:spcBef>
            </a:pPr>
            <a:r>
              <a:rPr lang="cs-CZ" sz="1700" b="1" dirty="0" smtClean="0">
                <a:solidFill>
                  <a:srgbClr val="0070C0"/>
                </a:solidFill>
              </a:rPr>
              <a:t>Různá řazení </a:t>
            </a:r>
            <a:r>
              <a:rPr lang="cs-CZ" sz="1700" dirty="0" smtClean="0"/>
              <a:t>objektů </a:t>
            </a:r>
            <a:br>
              <a:rPr lang="cs-CZ" sz="1700" dirty="0" smtClean="0"/>
            </a:br>
            <a:r>
              <a:rPr lang="cs-CZ" sz="1700" dirty="0" smtClean="0"/>
              <a:t>ve složce.</a:t>
            </a:r>
            <a:endParaRPr lang="cs-CZ" sz="1700" dirty="0"/>
          </a:p>
          <a:p>
            <a:pPr marL="215979" indent="-215979"/>
            <a:endParaRPr lang="cs-CZ" sz="17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Práce se soubory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8697-5D5B-4B66-874D-0DC76F0374D1}" type="slidenum">
              <a:rPr lang="cs-CZ" sz="1000" b="1">
                <a:solidFill>
                  <a:srgbClr val="99CCFF"/>
                </a:solidFill>
              </a:rPr>
              <a:pPr/>
              <a:t>5</a:t>
            </a:fld>
            <a:endParaRPr lang="cs-CZ" sz="1000" b="1" dirty="0">
              <a:solidFill>
                <a:srgbClr val="99CCFF"/>
              </a:solidFill>
            </a:endParaRPr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36947" y="1951849"/>
            <a:ext cx="3294424" cy="2546272"/>
          </a:xfrm>
          <a:prstGeom prst="rect">
            <a:avLst/>
          </a:prstGeom>
          <a:ln w="19050">
            <a:solidFill>
              <a:schemeClr val="bg1">
                <a:lumMod val="50000"/>
              </a:schemeClr>
            </a:solidFill>
          </a:ln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43808" y="3435846"/>
            <a:ext cx="2880320" cy="1258525"/>
          </a:xfrm>
          <a:prstGeom prst="rect">
            <a:avLst/>
          </a:prstGeom>
          <a:ln w="19050">
            <a:solidFill>
              <a:schemeClr val="bg1">
                <a:lumMod val="50000"/>
              </a:schemeClr>
            </a:solidFill>
          </a:ln>
        </p:spPr>
      </p:pic>
      <p:cxnSp>
        <p:nvCxnSpPr>
          <p:cNvPr id="13" name="Pravoúhlá spojnice 12"/>
          <p:cNvCxnSpPr/>
          <p:nvPr/>
        </p:nvCxnSpPr>
        <p:spPr>
          <a:xfrm>
            <a:off x="2699792" y="3435846"/>
            <a:ext cx="1440160" cy="250413"/>
          </a:xfrm>
          <a:prstGeom prst="bentConnector3">
            <a:avLst>
              <a:gd name="adj1" fmla="val 99789"/>
            </a:avLst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0" y="4737600"/>
            <a:ext cx="9144000" cy="0"/>
          </a:xfrm>
          <a:prstGeom prst="line">
            <a:avLst/>
          </a:prstGeom>
          <a:ln cmpd="sng">
            <a:solidFill>
              <a:srgbClr val="0070C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ovéPole 9"/>
          <p:cNvSpPr txBox="1"/>
          <p:nvPr/>
        </p:nvSpPr>
        <p:spPr>
          <a:xfrm>
            <a:off x="5004048" y="2067694"/>
            <a:ext cx="4046262" cy="553998"/>
          </a:xfrm>
          <a:prstGeom prst="rect">
            <a:avLst/>
          </a:prstGeom>
          <a:solidFill>
            <a:srgbClr val="FEF0E2"/>
          </a:solidFill>
          <a:ln w="12700">
            <a:solidFill>
              <a:srgbClr val="DD7008"/>
            </a:solidFill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ts val="450"/>
              </a:spcBef>
              <a:defRPr sz="1500"/>
            </a:lvl1pPr>
          </a:lstStyle>
          <a:p>
            <a:r>
              <a:rPr lang="cs-CZ" dirty="0" smtClean="0"/>
              <a:t>Pracovat se (svými) soubory budete často. </a:t>
            </a:r>
            <a:br>
              <a:rPr lang="cs-CZ" dirty="0" smtClean="0"/>
            </a:br>
            <a:r>
              <a:rPr lang="cs-CZ" dirty="0" smtClean="0"/>
              <a:t>Naučte se to dobře a efektivně.</a:t>
            </a:r>
          </a:p>
        </p:txBody>
      </p:sp>
    </p:spTree>
    <p:extLst>
      <p:ext uri="{BB962C8B-B14F-4D97-AF65-F5344CB8AC3E}">
        <p14:creationId xmlns:p14="http://schemas.microsoft.com/office/powerpoint/2010/main" val="8993927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194082" y="726544"/>
            <a:ext cx="4593942" cy="4005446"/>
          </a:xfrm>
        </p:spPr>
        <p:txBody>
          <a:bodyPr>
            <a:normAutofit/>
          </a:bodyPr>
          <a:lstStyle/>
          <a:p>
            <a:pPr marL="215979" indent="-215979">
              <a:spcBef>
                <a:spcPts val="1200"/>
              </a:spcBef>
            </a:pPr>
            <a:r>
              <a:rPr lang="cs-CZ" sz="1700" b="1" dirty="0" smtClean="0">
                <a:solidFill>
                  <a:srgbClr val="0070C0"/>
                </a:solidFill>
              </a:rPr>
              <a:t>Mazání souborů </a:t>
            </a:r>
            <a:r>
              <a:rPr lang="cs-CZ" sz="1700" dirty="0" smtClean="0"/>
              <a:t>probíhá ve většině systémů ve dvou krocích: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cs-CZ" sz="1700" b="1" dirty="0" smtClean="0">
                <a:solidFill>
                  <a:srgbClr val="0070C0"/>
                </a:solidFill>
              </a:rPr>
              <a:t>Odstraníme</a:t>
            </a:r>
            <a:r>
              <a:rPr lang="cs-CZ" sz="1700" dirty="0" smtClean="0"/>
              <a:t> (smažeme) </a:t>
            </a:r>
            <a:r>
              <a:rPr lang="cs-CZ" sz="1700" b="1" dirty="0" smtClean="0"/>
              <a:t>soubor</a:t>
            </a:r>
            <a:r>
              <a:rPr lang="cs-CZ" sz="1700" dirty="0" smtClean="0"/>
              <a:t>. Ten se však neodstraní úplně, pouze se </a:t>
            </a:r>
            <a:r>
              <a:rPr lang="cs-CZ" sz="1700" b="1" dirty="0" smtClean="0">
                <a:solidFill>
                  <a:srgbClr val="0070C0"/>
                </a:solidFill>
              </a:rPr>
              <a:t>přesune do Koše</a:t>
            </a:r>
            <a:r>
              <a:rPr lang="cs-CZ" sz="1700" dirty="0" smtClean="0"/>
              <a:t>. Přesněji: do složky s názvem </a:t>
            </a:r>
            <a:r>
              <a:rPr lang="cs-CZ" sz="1700" b="1" dirty="0" smtClean="0"/>
              <a:t>Koš</a:t>
            </a:r>
            <a:r>
              <a:rPr lang="cs-CZ" sz="1700" dirty="0" smtClean="0"/>
              <a:t>, která je </a:t>
            </a:r>
            <a:r>
              <a:rPr lang="cs-CZ" sz="1700" smtClean="0"/>
              <a:t>samozřejmě na </a:t>
            </a:r>
            <a:r>
              <a:rPr lang="cs-CZ" sz="1700" dirty="0" smtClean="0"/>
              <a:t>disku počítače.</a:t>
            </a:r>
          </a:p>
          <a:p>
            <a:pPr marL="342900" indent="-342900">
              <a:spcBef>
                <a:spcPts val="1200"/>
              </a:spcBef>
              <a:buFont typeface="+mj-lt"/>
              <a:buAutoNum type="arabicPeriod"/>
            </a:pPr>
            <a:r>
              <a:rPr lang="cs-CZ" sz="1700" b="1" dirty="0" smtClean="0">
                <a:solidFill>
                  <a:srgbClr val="0070C0"/>
                </a:solidFill>
              </a:rPr>
              <a:t>Vysypeme Koš</a:t>
            </a:r>
            <a:r>
              <a:rPr lang="cs-CZ" sz="1700" b="1" dirty="0" smtClean="0"/>
              <a:t>. </a:t>
            </a:r>
            <a:r>
              <a:rPr lang="cs-CZ" sz="1700" dirty="0" smtClean="0"/>
              <a:t>Tím soubory v něm obsažené opravdu zmizí a uvolní místo na disku.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1700" dirty="0" smtClean="0"/>
              <a:t>Dokud Koš </a:t>
            </a:r>
            <a:r>
              <a:rPr lang="cs-CZ" sz="1700" b="1" dirty="0" smtClean="0">
                <a:solidFill>
                  <a:srgbClr val="0070C0"/>
                </a:solidFill>
              </a:rPr>
              <a:t>nevysypeme</a:t>
            </a:r>
            <a:r>
              <a:rPr lang="cs-CZ" sz="1700" dirty="0" smtClean="0"/>
              <a:t>, tak můžeme jeho obsah </a:t>
            </a:r>
            <a:r>
              <a:rPr lang="cs-CZ" sz="1700" b="1" dirty="0" smtClean="0">
                <a:solidFill>
                  <a:srgbClr val="0070C0"/>
                </a:solidFill>
              </a:rPr>
              <a:t>obnovit</a:t>
            </a:r>
            <a:r>
              <a:rPr lang="cs-CZ" sz="1700" dirty="0" smtClean="0"/>
              <a:t>. Obnovené soubory se objeví na svém původním místě. </a:t>
            </a:r>
          </a:p>
          <a:p>
            <a:pPr marL="342900" indent="-342900">
              <a:spcBef>
                <a:spcPts val="1200"/>
              </a:spcBef>
              <a:buFont typeface="Wingdings" panose="05000000000000000000" pitchFamily="2" charset="2"/>
              <a:buChar char="§"/>
            </a:pPr>
            <a:r>
              <a:rPr lang="cs-CZ" sz="1700" dirty="0" smtClean="0"/>
              <a:t>(Odstranit objekty je možné min. 4 způsoby.)</a:t>
            </a:r>
            <a:endParaRPr lang="cs-CZ" sz="1700" dirty="0"/>
          </a:p>
          <a:p>
            <a:pPr marL="215979" indent="-215979"/>
            <a:endParaRPr lang="cs-CZ" sz="1700" b="1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Mazání souborů</a:t>
            </a:r>
            <a:endParaRPr lang="cs-CZ" dirty="0">
              <a:solidFill>
                <a:schemeClr val="bg1"/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8697-5D5B-4B66-874D-0DC76F0374D1}" type="slidenum">
              <a:rPr lang="cs-CZ" sz="1000" b="1">
                <a:solidFill>
                  <a:srgbClr val="99CCFF"/>
                </a:solidFill>
              </a:rPr>
              <a:pPr/>
              <a:t>6</a:t>
            </a:fld>
            <a:endParaRPr lang="cs-CZ" sz="1000" b="1" dirty="0">
              <a:solidFill>
                <a:srgbClr val="99CCFF"/>
              </a:solidFill>
            </a:endParaRP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932040" y="195486"/>
            <a:ext cx="3936652" cy="2361991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28696" y="2643758"/>
            <a:ext cx="3600000" cy="2005006"/>
          </a:xfrm>
          <a:prstGeom prst="rect">
            <a:avLst/>
          </a:prstGeom>
        </p:spPr>
      </p:pic>
      <p:cxnSp>
        <p:nvCxnSpPr>
          <p:cNvPr id="7" name="Přímá spojnice se šipkou 6"/>
          <p:cNvCxnSpPr/>
          <p:nvPr/>
        </p:nvCxnSpPr>
        <p:spPr>
          <a:xfrm>
            <a:off x="3995936" y="3075806"/>
            <a:ext cx="1080120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10" name="Přímá spojnice se šipkou 9"/>
          <p:cNvCxnSpPr/>
          <p:nvPr/>
        </p:nvCxnSpPr>
        <p:spPr>
          <a:xfrm>
            <a:off x="4499992" y="1635646"/>
            <a:ext cx="1584176" cy="0"/>
          </a:xfrm>
          <a:prstGeom prst="straightConnector1">
            <a:avLst/>
          </a:prstGeom>
          <a:ln>
            <a:tailEnd type="triangle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9" name="Přímá spojnice 8"/>
          <p:cNvCxnSpPr/>
          <p:nvPr/>
        </p:nvCxnSpPr>
        <p:spPr>
          <a:xfrm flipV="1">
            <a:off x="0" y="4737600"/>
            <a:ext cx="9144000" cy="0"/>
          </a:xfrm>
          <a:prstGeom prst="line">
            <a:avLst/>
          </a:prstGeom>
          <a:ln cmpd="sng">
            <a:solidFill>
              <a:srgbClr val="0070C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5436096" y="2067694"/>
            <a:ext cx="3312368" cy="1502976"/>
          </a:xfrm>
          <a:prstGeom prst="rect">
            <a:avLst/>
          </a:prstGeom>
          <a:solidFill>
            <a:srgbClr val="FEF0E2"/>
          </a:solidFill>
          <a:ln w="12700">
            <a:solidFill>
              <a:srgbClr val="DD7008"/>
            </a:solidFill>
          </a:ln>
        </p:spPr>
        <p:txBody>
          <a:bodyPr wrap="square" rtlCol="0">
            <a:spAutoFit/>
          </a:bodyPr>
          <a:lstStyle>
            <a:defPPr>
              <a:defRPr lang="cs-CZ"/>
            </a:defPPr>
            <a:lvl1pPr>
              <a:spcBef>
                <a:spcPts val="450"/>
              </a:spcBef>
              <a:defRPr sz="1500"/>
            </a:lvl1pPr>
          </a:lstStyle>
          <a:p>
            <a:r>
              <a:rPr lang="cs-CZ" b="1" dirty="0" smtClean="0">
                <a:solidFill>
                  <a:srgbClr val="0070C0"/>
                </a:solidFill>
              </a:rPr>
              <a:t>Smazat</a:t>
            </a:r>
            <a:r>
              <a:rPr lang="cs-CZ" dirty="0" smtClean="0"/>
              <a:t> </a:t>
            </a:r>
            <a:r>
              <a:rPr lang="cs-CZ" b="1" dirty="0" smtClean="0"/>
              <a:t>označený</a:t>
            </a:r>
            <a:r>
              <a:rPr lang="cs-CZ" dirty="0" smtClean="0"/>
              <a:t> </a:t>
            </a:r>
            <a:r>
              <a:rPr lang="cs-CZ" b="1" dirty="0" smtClean="0"/>
              <a:t>objekt</a:t>
            </a:r>
            <a:r>
              <a:rPr lang="cs-CZ" dirty="0" smtClean="0"/>
              <a:t> můžeme: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Klávesou </a:t>
            </a:r>
            <a:r>
              <a:rPr lang="cs-CZ" b="1" dirty="0" err="1" smtClean="0">
                <a:solidFill>
                  <a:srgbClr val="006600"/>
                </a:solidFill>
              </a:rPr>
              <a:t>Delete</a:t>
            </a:r>
            <a:r>
              <a:rPr lang="cs-CZ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Přetažením do </a:t>
            </a:r>
            <a:r>
              <a:rPr lang="cs-CZ" b="1" dirty="0" smtClean="0"/>
              <a:t>Koše</a:t>
            </a:r>
            <a:r>
              <a:rPr lang="cs-CZ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V místní nabídce volbou </a:t>
            </a:r>
            <a:r>
              <a:rPr lang="cs-CZ" b="1" dirty="0" smtClean="0"/>
              <a:t>Odstranit</a:t>
            </a:r>
            <a:r>
              <a:rPr lang="cs-CZ" dirty="0" smtClean="0"/>
              <a:t>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 smtClean="0"/>
              <a:t>Klepnutím na tlačítko </a:t>
            </a:r>
            <a:r>
              <a:rPr lang="cs-CZ" b="1" dirty="0" smtClean="0">
                <a:solidFill>
                  <a:srgbClr val="C00000"/>
                </a:solidFill>
              </a:rPr>
              <a:t>Odstranit</a:t>
            </a:r>
            <a:r>
              <a:rPr lang="cs-CZ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5100813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3" grpId="0"/>
      <p:bldP spid="1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délník 7"/>
          <p:cNvSpPr/>
          <p:nvPr/>
        </p:nvSpPr>
        <p:spPr>
          <a:xfrm>
            <a:off x="2987824" y="624392"/>
            <a:ext cx="6156176" cy="4113208"/>
          </a:xfrm>
          <a:prstGeom prst="rect">
            <a:avLst/>
          </a:prstGeom>
          <a:solidFill>
            <a:srgbClr val="F8F8F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>
          <a:xfrm>
            <a:off x="35496" y="699542"/>
            <a:ext cx="3384376" cy="3960440"/>
          </a:xfrm>
        </p:spPr>
        <p:txBody>
          <a:bodyPr>
            <a:normAutofit/>
          </a:bodyPr>
          <a:lstStyle/>
          <a:p>
            <a:pPr marL="215979" indent="-215979">
              <a:spcBef>
                <a:spcPts val="600"/>
              </a:spcBef>
            </a:pPr>
            <a:r>
              <a:rPr lang="cs-CZ" sz="1600" dirty="0" smtClean="0"/>
              <a:t>Tato lekce je </a:t>
            </a:r>
            <a:r>
              <a:rPr lang="cs-CZ" dirty="0"/>
              <a:t>součástí projektu</a:t>
            </a:r>
            <a:br>
              <a:rPr lang="cs-CZ" dirty="0"/>
            </a:br>
            <a:r>
              <a:rPr lang="cs-CZ" dirty="0">
                <a:hlinkClick r:id="rId3"/>
              </a:rPr>
              <a:t>https://opocitacich.cz</a:t>
            </a:r>
            <a:r>
              <a:rPr lang="cs-CZ" dirty="0" smtClean="0">
                <a:hlinkClick r:id="rId3"/>
              </a:rPr>
              <a:t>/</a:t>
            </a:r>
            <a:r>
              <a:rPr lang="cs-CZ" dirty="0" smtClean="0"/>
              <a:t> </a:t>
            </a:r>
            <a:r>
              <a:rPr lang="cs-CZ" sz="1600" dirty="0" smtClean="0"/>
              <a:t/>
            </a:r>
            <a:br>
              <a:rPr lang="cs-CZ" sz="1600" dirty="0" smtClean="0"/>
            </a:br>
            <a:endParaRPr lang="cs-CZ" sz="1600" b="1" dirty="0" smtClean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Digitální technologie</a:t>
            </a:r>
            <a:endParaRPr lang="cs-CZ" dirty="0">
              <a:solidFill>
                <a:schemeClr val="accent1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828697-5D5B-4B66-874D-0DC76F0374D1}" type="slidenum">
              <a:rPr lang="cs-CZ" sz="1000" b="1">
                <a:solidFill>
                  <a:srgbClr val="99CCFF"/>
                </a:solidFill>
              </a:rPr>
              <a:pPr/>
              <a:t>7</a:t>
            </a:fld>
            <a:endParaRPr lang="cs-CZ" sz="1000" b="1" dirty="0">
              <a:solidFill>
                <a:srgbClr val="99CCFF"/>
              </a:solidFill>
            </a:endParaRPr>
          </a:p>
        </p:txBody>
      </p:sp>
      <p:cxnSp>
        <p:nvCxnSpPr>
          <p:cNvPr id="9" name="Přímá spojnice 8"/>
          <p:cNvCxnSpPr/>
          <p:nvPr/>
        </p:nvCxnSpPr>
        <p:spPr>
          <a:xfrm flipV="1">
            <a:off x="0" y="4737600"/>
            <a:ext cx="9144000" cy="0"/>
          </a:xfrm>
          <a:prstGeom prst="line">
            <a:avLst/>
          </a:prstGeom>
          <a:ln cmpd="sng">
            <a:solidFill>
              <a:srgbClr val="0070C0"/>
            </a:solidFill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5" name="Obrázek 4">
            <a:hlinkClick r:id="rId3"/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203848" y="843558"/>
            <a:ext cx="5688632" cy="32631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600746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97544" y="843559"/>
            <a:ext cx="8838952" cy="3816424"/>
          </a:xfrm>
        </p:spPr>
        <p:txBody>
          <a:bodyPr>
            <a:normAutofit/>
          </a:bodyPr>
          <a:lstStyle/>
          <a:p>
            <a:pPr marL="346329" indent="-257175">
              <a:spcBef>
                <a:spcPts val="900"/>
              </a:spcBef>
              <a:buFont typeface="+mj-lt"/>
              <a:buAutoNum type="arabicPeriod"/>
            </a:pPr>
            <a:r>
              <a:rPr lang="cs-CZ" sz="1350" i="1" dirty="0" smtClean="0"/>
              <a:t>Pixabay.com</a:t>
            </a:r>
            <a:r>
              <a:rPr lang="cs-CZ" sz="1350" dirty="0"/>
              <a:t>. [online]. [cit. </a:t>
            </a:r>
            <a:r>
              <a:rPr lang="cs-CZ" sz="1350" dirty="0" smtClean="0"/>
              <a:t>2021-03-21]. </a:t>
            </a:r>
            <a:r>
              <a:rPr lang="cs-CZ" sz="1350" dirty="0"/>
              <a:t>Dostupný z URL: &lt; </a:t>
            </a:r>
            <a:r>
              <a:rPr lang="cs-CZ" sz="1350" dirty="0">
                <a:hlinkClick r:id="rId2"/>
              </a:rPr>
              <a:t>https://pixabay.com/</a:t>
            </a:r>
            <a:r>
              <a:rPr lang="cs-CZ" sz="1350" dirty="0"/>
              <a:t>&gt;. </a:t>
            </a:r>
            <a:endParaRPr lang="pl-PL" sz="1350" dirty="0" smtClean="0"/>
          </a:p>
          <a:p>
            <a:pPr marL="346329" indent="-257175">
              <a:spcBef>
                <a:spcPts val="900"/>
              </a:spcBef>
              <a:buFont typeface="+mj-lt"/>
              <a:buAutoNum type="arabicPeriod"/>
            </a:pPr>
            <a:r>
              <a:rPr lang="cs-CZ" sz="1350" i="1" dirty="0" err="1" smtClean="0"/>
              <a:t>OpenPhoto</a:t>
            </a:r>
            <a:r>
              <a:rPr lang="cs-CZ" sz="1350" i="1" dirty="0" smtClean="0"/>
              <a:t> </a:t>
            </a:r>
            <a:r>
              <a:rPr lang="cs-CZ" sz="1350" i="1" dirty="0" err="1"/>
              <a:t>Gallery</a:t>
            </a:r>
            <a:r>
              <a:rPr lang="cs-CZ" sz="1350" dirty="0"/>
              <a:t>. [online]. [cit. 2021-03-21]. Dostupný z URL: &lt; </a:t>
            </a:r>
            <a:r>
              <a:rPr lang="cs-CZ" sz="1350" dirty="0">
                <a:hlinkClick r:id="rId3"/>
              </a:rPr>
              <a:t>http://</a:t>
            </a:r>
            <a:r>
              <a:rPr lang="cs-CZ" sz="1350" dirty="0" smtClean="0">
                <a:hlinkClick r:id="rId3"/>
              </a:rPr>
              <a:t>openphoto.net/gallery/index.html</a:t>
            </a:r>
            <a:r>
              <a:rPr lang="cs-CZ" sz="1350" dirty="0" smtClean="0"/>
              <a:t>  &gt;.</a:t>
            </a:r>
          </a:p>
          <a:p>
            <a:pPr marL="346329" indent="-257175">
              <a:spcBef>
                <a:spcPts val="900"/>
              </a:spcBef>
              <a:buFont typeface="+mj-lt"/>
              <a:buAutoNum type="arabicPeriod"/>
            </a:pPr>
            <a:r>
              <a:rPr lang="cs-CZ" sz="1350" i="1" dirty="0" err="1" smtClean="0"/>
              <a:t>Wikimedia</a:t>
            </a:r>
            <a:r>
              <a:rPr lang="cs-CZ" sz="1350" i="1" dirty="0" smtClean="0"/>
              <a:t> </a:t>
            </a:r>
            <a:r>
              <a:rPr lang="cs-CZ" sz="1350" i="1" dirty="0" err="1" smtClean="0"/>
              <a:t>Commons</a:t>
            </a:r>
            <a:r>
              <a:rPr lang="cs-CZ" sz="1350" i="1" dirty="0" smtClean="0"/>
              <a:t> </a:t>
            </a:r>
            <a:r>
              <a:rPr lang="cs-CZ" sz="1350" dirty="0" smtClean="0"/>
              <a:t>[</a:t>
            </a:r>
            <a:r>
              <a:rPr lang="cs-CZ" sz="1350" dirty="0"/>
              <a:t>online</a:t>
            </a:r>
            <a:r>
              <a:rPr lang="cs-CZ" sz="1350" dirty="0" smtClean="0"/>
              <a:t>].</a:t>
            </a:r>
            <a:r>
              <a:rPr lang="cs-CZ" sz="1350" dirty="0"/>
              <a:t> [cit. </a:t>
            </a:r>
            <a:r>
              <a:rPr lang="cs-CZ" sz="1350" dirty="0" smtClean="0"/>
              <a:t>2021-03-21]. </a:t>
            </a:r>
            <a:r>
              <a:rPr lang="cs-CZ" sz="1350" dirty="0"/>
              <a:t>Dostupný z </a:t>
            </a:r>
            <a:r>
              <a:rPr lang="cs-CZ" sz="1350" dirty="0">
                <a:hlinkClick r:id="rId4"/>
              </a:rPr>
              <a:t>https://</a:t>
            </a:r>
            <a:r>
              <a:rPr lang="cs-CZ" sz="1350" dirty="0" smtClean="0">
                <a:hlinkClick r:id="rId4"/>
              </a:rPr>
              <a:t>commons.wikimedia.org/wiki/Main_Page</a:t>
            </a:r>
            <a:r>
              <a:rPr lang="cs-CZ" sz="1350" dirty="0" smtClean="0"/>
              <a:t> </a:t>
            </a:r>
          </a:p>
          <a:p>
            <a:pPr marL="346329" indent="-257175">
              <a:spcBef>
                <a:spcPts val="900"/>
              </a:spcBef>
              <a:buFont typeface="+mj-lt"/>
              <a:buAutoNum type="arabicPeriod"/>
            </a:pPr>
            <a:r>
              <a:rPr lang="cs-CZ" sz="1350" i="1" dirty="0"/>
              <a:t>Digitální technologie podle RVP INF 2021 </a:t>
            </a:r>
            <a:r>
              <a:rPr lang="cs-CZ" sz="1350" dirty="0"/>
              <a:t>[online]. Pacov: Ing. Pavel Roubal, 2021 [cit. 2021-03-21]. Dostupné z: </a:t>
            </a:r>
            <a:r>
              <a:rPr lang="cs-CZ" sz="1350" dirty="0">
                <a:hlinkClick r:id="rId5"/>
              </a:rPr>
              <a:t>https://opocitacich.cz</a:t>
            </a:r>
            <a:r>
              <a:rPr lang="cs-CZ" sz="1350" dirty="0" smtClean="0">
                <a:hlinkClick r:id="rId5"/>
              </a:rPr>
              <a:t>/</a:t>
            </a:r>
            <a:r>
              <a:rPr lang="cs-CZ" sz="1350" dirty="0" smtClean="0"/>
              <a:t> </a:t>
            </a:r>
          </a:p>
          <a:p>
            <a:pPr marL="346329" indent="-257175">
              <a:spcBef>
                <a:spcPts val="900"/>
              </a:spcBef>
              <a:buFont typeface="+mj-lt"/>
              <a:buAutoNum type="arabicPeriod"/>
            </a:pPr>
            <a:endParaRPr lang="cs-CZ" sz="1350" dirty="0"/>
          </a:p>
          <a:p>
            <a:pPr marL="346329" indent="-257175">
              <a:spcBef>
                <a:spcPts val="900"/>
              </a:spcBef>
              <a:buFont typeface="+mj-lt"/>
              <a:buAutoNum type="arabicPeriod"/>
            </a:pPr>
            <a:endParaRPr lang="cs-CZ" sz="1350" dirty="0"/>
          </a:p>
          <a:p>
            <a:endParaRPr lang="cs-CZ" sz="1350" dirty="0"/>
          </a:p>
          <a:p>
            <a:endParaRPr lang="cs-CZ" sz="1350" dirty="0"/>
          </a:p>
        </p:txBody>
      </p:sp>
    </p:spTree>
    <p:extLst>
      <p:ext uri="{BB962C8B-B14F-4D97-AF65-F5344CB8AC3E}">
        <p14:creationId xmlns:p14="http://schemas.microsoft.com/office/powerpoint/2010/main" val="27903483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">
  <a:themeElements>
    <a:clrScheme name="pps1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Modul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>
    <a:lnDef>
      <a:spPr>
        <a:ln>
          <a:tailEnd type="triangle"/>
        </a:ln>
      </a:spPr>
      <a:bodyPr/>
      <a:lstStyle/>
      <a:style>
        <a:lnRef idx="3">
          <a:schemeClr val="accent5"/>
        </a:lnRef>
        <a:fillRef idx="0">
          <a:schemeClr val="accent5"/>
        </a:fillRef>
        <a:effectRef idx="2">
          <a:schemeClr val="accent5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TM03457503[[fn=Citáty]]</Template>
  <TotalTime>12433</TotalTime>
  <Words>731</Words>
  <Application>Microsoft Office PowerPoint</Application>
  <PresentationFormat>Předvádění na obrazovce (16:9)</PresentationFormat>
  <Paragraphs>77</Paragraphs>
  <Slides>9</Slides>
  <Notes>7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5" baseType="lpstr">
      <vt:lpstr>Arial</vt:lpstr>
      <vt:lpstr>Calibri</vt:lpstr>
      <vt:lpstr>Wingdings</vt:lpstr>
      <vt:lpstr>Wingdings 2</vt:lpstr>
      <vt:lpstr>Wingdings 3</vt:lpstr>
      <vt:lpstr>Modul</vt:lpstr>
      <vt:lpstr>Prezentace aplikace PowerPoint</vt:lpstr>
      <vt:lpstr>Soubory – programy a dokumenty – opakování</vt:lpstr>
      <vt:lpstr>Složky</vt:lpstr>
      <vt:lpstr>Složky – připravená struktura složek</vt:lpstr>
      <vt:lpstr>Složky – připravená struktura složek</vt:lpstr>
      <vt:lpstr>Práce se soubory</vt:lpstr>
      <vt:lpstr>Mazání souborů</vt:lpstr>
      <vt:lpstr>Digitální technologie</vt:lpstr>
      <vt:lpstr>Zdroje</vt:lpstr>
    </vt:vector>
  </TitlesOfParts>
  <Company>Gymnázium Pacov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počítačové díly</dc:title>
  <dc:creator>Mu</dc:creator>
  <cp:lastModifiedBy>Pavel Roubal</cp:lastModifiedBy>
  <cp:revision>3900</cp:revision>
  <dcterms:created xsi:type="dcterms:W3CDTF">2008-10-13T12:28:51Z</dcterms:created>
  <dcterms:modified xsi:type="dcterms:W3CDTF">2021-08-17T09:06:06Z</dcterms:modified>
</cp:coreProperties>
</file>