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472" r:id="rId2"/>
    <p:sldId id="467" r:id="rId3"/>
    <p:sldId id="468" r:id="rId4"/>
    <p:sldId id="469" r:id="rId5"/>
    <p:sldId id="470" r:id="rId6"/>
    <p:sldId id="471" r:id="rId7"/>
    <p:sldId id="460" r:id="rId8"/>
    <p:sldId id="305" r:id="rId9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14EA4"/>
    <a:srgbClr val="4070AA"/>
    <a:srgbClr val="ADC5E1"/>
    <a:srgbClr val="85248F"/>
    <a:srgbClr val="FFCA08"/>
    <a:srgbClr val="7EA3D0"/>
    <a:srgbClr val="233E5F"/>
    <a:srgbClr val="FF342F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0" autoAdjust="0"/>
    <p:restoredTop sz="95332" autoAdjust="0"/>
  </p:normalViewPr>
  <p:slideViewPr>
    <p:cSldViewPr>
      <p:cViewPr varScale="1">
        <p:scale>
          <a:sx n="140" d="100"/>
          <a:sy n="140" d="100"/>
        </p:scale>
        <p:origin x="88" y="104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17. 8. 2021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17. 8. 2021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8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37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4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551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74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1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00">
                <a:latin typeface="Calibri" pitchFamily="34" charset="0"/>
              </a:defRPr>
            </a:lvl1pPr>
            <a:lvl2pPr>
              <a:defRPr sz="1600">
                <a:solidFill>
                  <a:srgbClr val="0070C0"/>
                </a:solidFill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17. 8. 2021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17. 8. 2021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17. 8. 2021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17. 8. 2021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17. 8. 2021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324819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rgbClr val="99CCFF"/>
                </a:solidFill>
              </a:rPr>
              <a:t>Sítě, Internet a </a:t>
            </a:r>
            <a:r>
              <a:rPr lang="cs-CZ" sz="1400" b="0" dirty="0" err="1" smtClean="0">
                <a:solidFill>
                  <a:srgbClr val="99CCFF"/>
                </a:solidFill>
              </a:rPr>
              <a:t>cloud</a:t>
            </a:r>
            <a:r>
              <a:rPr lang="cs-CZ" sz="1400" b="0" dirty="0" smtClean="0">
                <a:solidFill>
                  <a:srgbClr val="99CCFF"/>
                </a:solidFill>
              </a:rPr>
              <a:t>, 2. stupeň ZŠ, 6.</a:t>
            </a:r>
            <a:r>
              <a:rPr lang="cs-CZ" sz="1400" b="0" baseline="0" dirty="0" smtClean="0">
                <a:solidFill>
                  <a:srgbClr val="99CCFF"/>
                </a:solidFill>
              </a:rPr>
              <a:t>–7. třída</a:t>
            </a:r>
            <a:endParaRPr lang="cs-CZ" sz="1400" b="0" dirty="0" smtClean="0">
              <a:solidFill>
                <a:srgbClr val="99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pocitacich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J8hzJxb0rp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ocitacich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hoto.net/gallery/index.html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ocitacich.cz/" TargetMode="External"/><Relationship Id="rId4" Type="http://schemas.openxmlformats.org/officeDocument/2006/relationships/hyperlink" Target="https://commons.wikimedia.org/wiki/Main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86417" y="555526"/>
            <a:ext cx="3365503" cy="1359218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cs-CZ" sz="4000" dirty="0">
                <a:solidFill>
                  <a:schemeClr val="bg1"/>
                </a:solidFill>
              </a:rPr>
              <a:t>Sítě, Internet </a:t>
            </a:r>
            <a:r>
              <a:rPr lang="cs-CZ" sz="4000" dirty="0" smtClean="0">
                <a:solidFill>
                  <a:schemeClr val="bg1"/>
                </a:solidFill>
              </a:rPr>
              <a:t>a </a:t>
            </a:r>
            <a:r>
              <a:rPr lang="cs-CZ" sz="4000" dirty="0" err="1" smtClean="0">
                <a:solidFill>
                  <a:schemeClr val="bg1"/>
                </a:solidFill>
              </a:rPr>
              <a:t>cloud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4876822" y="2490807"/>
            <a:ext cx="3691942" cy="801023"/>
          </a:xfrm>
          <a:prstGeom prst="rect">
            <a:avLst/>
          </a:prstGeom>
        </p:spPr>
        <p:txBody>
          <a:bodyPr vert="horz" lIns="89143" tIns="0" rIns="34286" bIns="0" rtlCol="0" anchor="t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Ing</a:t>
            </a:r>
            <a:r>
              <a:rPr lang="cs-CZ" sz="2000" b="1" dirty="0">
                <a:solidFill>
                  <a:srgbClr val="FFFFFF"/>
                </a:solidFill>
                <a:latin typeface="Calibri" pitchFamily="34" charset="0"/>
              </a:rPr>
              <a:t>. Pavel 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Roubal</a:t>
            </a: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>
                <a:solidFill>
                  <a:srgbClr val="FFFFFF"/>
                </a:solidFill>
                <a:latin typeface="Calibri" pitchFamily="34" charset="0"/>
                <a:hlinkClick r:id="rId2"/>
              </a:rPr>
              <a:t>https://opocitacich.cz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  <a:hlinkClick r:id="rId2"/>
              </a:rPr>
              <a:t>/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cs-CZ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283718"/>
            <a:ext cx="3528392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Vzdělávací oblast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251521" y="3867894"/>
            <a:ext cx="8640960" cy="109032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DIGITÁLNÍ TECHNOLOGIE</a:t>
            </a:r>
            <a:endParaRPr lang="cs-CZ" sz="4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2. stupeň ZŠ – 6.–7. třída</a:t>
            </a:r>
            <a:endParaRPr lang="cs-CZ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endParaRPr lang="cs-CZ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6" y="-20538"/>
            <a:ext cx="4267177" cy="2090916"/>
          </a:xfrm>
          <a:prstGeom prst="rect">
            <a:avLst/>
          </a:prstGeom>
          <a:ln>
            <a:noFill/>
          </a:ln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467544" y="2536152"/>
            <a:ext cx="3528392" cy="899694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INFORMATIKA</a:t>
            </a:r>
            <a:endParaRPr lang="cs-CZ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7" y="-20538"/>
            <a:ext cx="4267175" cy="20909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779912" y="624392"/>
            <a:ext cx="536408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Lokální (místní) školní síť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35497" y="702010"/>
            <a:ext cx="3600399" cy="3957972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Počítače v počítačové učebně se odborně označují jako </a:t>
            </a:r>
            <a:r>
              <a:rPr lang="cs-CZ" sz="1500" b="1" dirty="0" smtClean="0">
                <a:solidFill>
                  <a:srgbClr val="0070C0"/>
                </a:solidFill>
              </a:rPr>
              <a:t>klientské stanice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Přes </a:t>
            </a:r>
            <a:r>
              <a:rPr lang="cs-CZ" sz="1500" b="1" dirty="0" smtClean="0"/>
              <a:t>síťové prvky </a:t>
            </a:r>
            <a:r>
              <a:rPr lang="cs-CZ" sz="1500" dirty="0" smtClean="0"/>
              <a:t>jsou </a:t>
            </a:r>
            <a:r>
              <a:rPr lang="cs-CZ" sz="1500" b="1" dirty="0" smtClean="0"/>
              <a:t>kabelem</a:t>
            </a:r>
            <a:r>
              <a:rPr lang="cs-CZ" sz="1500" dirty="0" smtClean="0"/>
              <a:t> připojeny k </a:t>
            </a:r>
            <a:r>
              <a:rPr lang="cs-CZ" sz="1500" b="1" dirty="0" smtClean="0">
                <a:solidFill>
                  <a:srgbClr val="0070C0"/>
                </a:solidFill>
              </a:rPr>
              <a:t>síťovému serveru </a:t>
            </a:r>
            <a:r>
              <a:rPr lang="cs-CZ" sz="1500" dirty="0" smtClean="0"/>
              <a:t>a k </a:t>
            </a:r>
            <a:r>
              <a:rPr lang="cs-CZ" sz="1500" b="1" dirty="0" smtClean="0">
                <a:solidFill>
                  <a:srgbClr val="0070C0"/>
                </a:solidFill>
              </a:rPr>
              <a:t>síťové tiskárně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Přes </a:t>
            </a:r>
            <a:r>
              <a:rPr lang="cs-CZ" sz="1500" b="1" dirty="0" err="1" smtClean="0">
                <a:solidFill>
                  <a:srgbClr val="0070C0"/>
                </a:solidFill>
              </a:rPr>
              <a:t>wi-fi</a:t>
            </a:r>
            <a:r>
              <a:rPr lang="cs-CZ" sz="1500" dirty="0" smtClean="0"/>
              <a:t> jsou k síti </a:t>
            </a:r>
            <a:r>
              <a:rPr lang="cs-CZ" sz="1500" b="1" dirty="0" smtClean="0"/>
              <a:t>bezdrátově</a:t>
            </a:r>
            <a:r>
              <a:rPr lang="cs-CZ" sz="1500" dirty="0" smtClean="0"/>
              <a:t> připojeny další klientské počítače (notebooky, tablety a mobily).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Celá </a:t>
            </a:r>
            <a:r>
              <a:rPr lang="cs-CZ" sz="1500" b="1" dirty="0" smtClean="0">
                <a:solidFill>
                  <a:srgbClr val="0070C0"/>
                </a:solidFill>
              </a:rPr>
              <a:t>místní</a:t>
            </a:r>
            <a:r>
              <a:rPr lang="cs-CZ" sz="1500" dirty="0" smtClean="0"/>
              <a:t> </a:t>
            </a:r>
            <a:r>
              <a:rPr lang="cs-CZ" sz="1500" b="1" dirty="0" smtClean="0">
                <a:solidFill>
                  <a:srgbClr val="0070C0"/>
                </a:solidFill>
              </a:rPr>
              <a:t>(školní) síť </a:t>
            </a:r>
            <a:r>
              <a:rPr lang="cs-CZ" sz="1500" dirty="0" smtClean="0"/>
              <a:t>je přes síťové prvky </a:t>
            </a:r>
            <a:r>
              <a:rPr lang="cs-CZ" sz="1500" b="1" dirty="0" smtClean="0"/>
              <a:t>připojena k Internetu</a:t>
            </a:r>
            <a:r>
              <a:rPr lang="cs-CZ" sz="1500" dirty="0" smtClean="0"/>
              <a:t>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824" y="987574"/>
            <a:ext cx="5276264" cy="367240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82997" y="3363838"/>
            <a:ext cx="3312368" cy="1233671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>
                <a:solidFill>
                  <a:srgbClr val="0070C0"/>
                </a:solidFill>
              </a:rPr>
              <a:t>Doma </a:t>
            </a:r>
            <a:r>
              <a:rPr lang="cs-CZ" sz="1400" dirty="0" smtClean="0"/>
              <a:t>nejspíše máte </a:t>
            </a:r>
            <a:br>
              <a:rPr lang="cs-CZ" sz="1400" dirty="0" smtClean="0"/>
            </a:br>
            <a:r>
              <a:rPr lang="cs-CZ" sz="1400" b="1" dirty="0" smtClean="0"/>
              <a:t>bezdrátovou </a:t>
            </a:r>
            <a:r>
              <a:rPr lang="cs-CZ" sz="1400" b="1" dirty="0" err="1" smtClean="0"/>
              <a:t>wi-fi</a:t>
            </a:r>
            <a:r>
              <a:rPr lang="cs-CZ" sz="1400" b="1" dirty="0" smtClean="0"/>
              <a:t> síť </a:t>
            </a:r>
            <a:br>
              <a:rPr lang="cs-CZ" sz="1400" b="1" dirty="0" smtClean="0"/>
            </a:br>
            <a:r>
              <a:rPr lang="cs-CZ" sz="1400" dirty="0" smtClean="0"/>
              <a:t>připojenou přes síťový prvek</a:t>
            </a:r>
            <a:br>
              <a:rPr lang="cs-CZ" sz="1400" dirty="0" smtClean="0"/>
            </a:br>
            <a:r>
              <a:rPr lang="cs-CZ" sz="1400" dirty="0" smtClean="0"/>
              <a:t> (tzv. router) k internetu.</a:t>
            </a:r>
          </a:p>
          <a:p>
            <a:endParaRPr lang="cs-CZ" sz="1400" dirty="0" smtClean="0"/>
          </a:p>
        </p:txBody>
      </p:sp>
      <p:pic>
        <p:nvPicPr>
          <p:cNvPr id="12" name="Picture 2" descr="E:\H\elza\Datové sítě\img\routeur-Wifi-n-draft-TRENDnet-TEW-631BRP,3-W-1436-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466" y="3507853"/>
            <a:ext cx="944414" cy="978667"/>
          </a:xfrm>
          <a:prstGeom prst="rect">
            <a:avLst/>
          </a:prstGeom>
          <a:noFill/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92814" y="3116138"/>
            <a:ext cx="427641" cy="7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Služby a význam sítí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35497" y="771550"/>
            <a:ext cx="3528391" cy="3888432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smtClean="0"/>
              <a:t>Ze složení </a:t>
            </a:r>
            <a:r>
              <a:rPr lang="cs-CZ" sz="1500" dirty="0" smtClean="0"/>
              <a:t>místní sítě plynou její </a:t>
            </a:r>
            <a:r>
              <a:rPr lang="cs-CZ" sz="1500" b="1" dirty="0" smtClean="0"/>
              <a:t>služby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Díky </a:t>
            </a:r>
            <a:r>
              <a:rPr lang="cs-CZ" sz="1500" b="1" dirty="0" smtClean="0"/>
              <a:t>propojení počítačů </a:t>
            </a:r>
            <a:r>
              <a:rPr lang="cs-CZ" sz="1500" dirty="0" smtClean="0"/>
              <a:t>v síti je možné z každého klientského počítače: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Tisknout</a:t>
            </a:r>
            <a:r>
              <a:rPr lang="cs-CZ" sz="1500" dirty="0" smtClean="0"/>
              <a:t> na síťovou tiskárnu.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Využívat </a:t>
            </a:r>
            <a:r>
              <a:rPr lang="cs-CZ" sz="1500" b="1" dirty="0" smtClean="0">
                <a:solidFill>
                  <a:srgbClr val="0070C0"/>
                </a:solidFill>
              </a:rPr>
              <a:t>sdílené disky </a:t>
            </a:r>
            <a:r>
              <a:rPr lang="cs-CZ" sz="1500" dirty="0" smtClean="0"/>
              <a:t>v síťovém serveru.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Sdílet</a:t>
            </a:r>
            <a:r>
              <a:rPr lang="cs-CZ" sz="1500" dirty="0" smtClean="0"/>
              <a:t> jedno </a:t>
            </a:r>
            <a:r>
              <a:rPr lang="cs-CZ" sz="1500" b="1" dirty="0" smtClean="0">
                <a:solidFill>
                  <a:srgbClr val="0070C0"/>
                </a:solidFill>
              </a:rPr>
              <a:t>připojení</a:t>
            </a:r>
            <a:r>
              <a:rPr lang="cs-CZ" sz="1500" dirty="0" smtClean="0"/>
              <a:t> k Internetu všemi klientskými stanicemi.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779912" y="624392"/>
            <a:ext cx="536408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Obrázek 2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824" y="987574"/>
            <a:ext cx="5276264" cy="3672408"/>
          </a:xfrm>
          <a:prstGeom prst="rect">
            <a:avLst/>
          </a:prstGeom>
        </p:spPr>
      </p:pic>
      <p:cxnSp>
        <p:nvCxnSpPr>
          <p:cNvPr id="17" name="Přímá spojnice se šipkou 16"/>
          <p:cNvCxnSpPr/>
          <p:nvPr/>
        </p:nvCxnSpPr>
        <p:spPr>
          <a:xfrm>
            <a:off x="2627784" y="2067694"/>
            <a:ext cx="37444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/>
          <p:nvPr/>
        </p:nvCxnSpPr>
        <p:spPr>
          <a:xfrm>
            <a:off x="2123728" y="3086023"/>
            <a:ext cx="6264696" cy="56584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915816" y="2355726"/>
            <a:ext cx="47525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82997" y="3417262"/>
            <a:ext cx="3312368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Tato výuková lekce je umístěna na internetu. Jestliže ji vidíte, je váš počítač </a:t>
            </a:r>
            <a:r>
              <a:rPr lang="cs-CZ" sz="1400" b="1" dirty="0" smtClean="0"/>
              <a:t>zapojen ve funkční počítačové síti</a:t>
            </a:r>
            <a:r>
              <a:rPr lang="cs-CZ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0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Internet a web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771551"/>
            <a:ext cx="4248473" cy="3888432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Pojem </a:t>
            </a:r>
            <a:r>
              <a:rPr lang="cs-CZ" sz="1500" b="1" dirty="0" smtClean="0">
                <a:solidFill>
                  <a:srgbClr val="0070C0"/>
                </a:solidFill>
              </a:rPr>
              <a:t>internet</a:t>
            </a:r>
            <a:r>
              <a:rPr lang="cs-CZ" sz="1500" dirty="0" smtClean="0"/>
              <a:t> </a:t>
            </a:r>
            <a:r>
              <a:rPr lang="cs-CZ" sz="1500" dirty="0"/>
              <a:t>je </a:t>
            </a:r>
            <a:r>
              <a:rPr lang="cs-CZ" sz="1500" dirty="0" smtClean="0"/>
              <a:t>(bohužel) kvůli neznalosti novinářů používán ve </a:t>
            </a:r>
            <a:r>
              <a:rPr lang="cs-CZ" sz="1500" b="1" dirty="0" smtClean="0"/>
              <a:t>dvou zcela odlišných významech</a:t>
            </a:r>
            <a:r>
              <a:rPr lang="cs-CZ" sz="1500" dirty="0" smtClean="0"/>
              <a:t>: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b="1" dirty="0" smtClean="0"/>
              <a:t>IT odborníci </a:t>
            </a:r>
            <a:r>
              <a:rPr lang="cs-CZ" sz="1500" dirty="0" smtClean="0"/>
              <a:t>používají pojem </a:t>
            </a:r>
            <a:r>
              <a:rPr lang="cs-CZ" sz="1500" b="1" dirty="0" smtClean="0">
                <a:solidFill>
                  <a:srgbClr val="0070C0"/>
                </a:solidFill>
              </a:rPr>
              <a:t>internet</a:t>
            </a:r>
            <a:r>
              <a:rPr lang="cs-CZ" sz="1500" dirty="0" smtClean="0"/>
              <a:t> pro </a:t>
            </a:r>
            <a:r>
              <a:rPr lang="cs-CZ" sz="1500" b="1" dirty="0" smtClean="0">
                <a:solidFill>
                  <a:srgbClr val="0070C0"/>
                </a:solidFill>
              </a:rPr>
              <a:t>celosvětovou počítačovou síť</a:t>
            </a:r>
            <a:r>
              <a:rPr lang="cs-CZ" sz="1500" dirty="0" smtClean="0"/>
              <a:t>, která umožňuje propojení našeho počítače s miliardami dalších počítačových zařízení.</a:t>
            </a:r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r>
              <a:rPr lang="cs-CZ" sz="1500" b="1" dirty="0" smtClean="0"/>
              <a:t>Laici</a:t>
            </a:r>
            <a:r>
              <a:rPr lang="cs-CZ" sz="1500" dirty="0" smtClean="0"/>
              <a:t> používají pojem </a:t>
            </a:r>
            <a:r>
              <a:rPr lang="cs-CZ" sz="1500" b="1" dirty="0" smtClean="0"/>
              <a:t>internet</a:t>
            </a:r>
            <a:r>
              <a:rPr lang="cs-CZ" sz="1500" dirty="0" smtClean="0"/>
              <a:t> pro </a:t>
            </a:r>
            <a:r>
              <a:rPr lang="cs-CZ" sz="1500" b="1" dirty="0" smtClean="0"/>
              <a:t>informace</a:t>
            </a:r>
            <a:r>
              <a:rPr lang="cs-CZ" sz="1500" dirty="0" smtClean="0"/>
              <a:t>, které díky této počítačové síti můžeme získávat. </a:t>
            </a:r>
            <a:br>
              <a:rPr lang="cs-CZ" sz="1500" dirty="0" smtClean="0"/>
            </a:br>
            <a:r>
              <a:rPr lang="cs-CZ" sz="1500" dirty="0" smtClean="0"/>
              <a:t>Tedy vlastně pro </a:t>
            </a:r>
            <a:r>
              <a:rPr lang="cs-CZ" sz="1500" b="1" dirty="0" smtClean="0"/>
              <a:t>službu</a:t>
            </a:r>
            <a:r>
              <a:rPr lang="cs-CZ" sz="1500" dirty="0" smtClean="0"/>
              <a:t> internetu </a:t>
            </a:r>
            <a:r>
              <a:rPr lang="cs-CZ" sz="1500" b="1" dirty="0" smtClean="0">
                <a:solidFill>
                  <a:srgbClr val="0070C0"/>
                </a:solidFill>
              </a:rPr>
              <a:t>Web</a:t>
            </a:r>
            <a:r>
              <a:rPr lang="cs-CZ" sz="1500" dirty="0" smtClean="0"/>
              <a:t> (webové stránky).</a:t>
            </a:r>
          </a:p>
          <a:p>
            <a:pPr marL="215979" indent="-215979">
              <a:spcBef>
                <a:spcPts val="600"/>
              </a:spcBef>
            </a:pPr>
            <a:endParaRPr lang="cs-CZ" sz="15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161" y="624390"/>
            <a:ext cx="1748839" cy="4086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51520" y="3705294"/>
            <a:ext cx="4104456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Tato lekce vysvětluje principy </a:t>
            </a:r>
            <a:r>
              <a:rPr lang="cs-CZ" sz="1400" b="1" dirty="0" smtClean="0"/>
              <a:t>Internetu</a:t>
            </a:r>
            <a:r>
              <a:rPr lang="cs-CZ" sz="1400" dirty="0" smtClean="0"/>
              <a:t> – </a:t>
            </a:r>
            <a:r>
              <a:rPr lang="cs-CZ" sz="1400" b="1" dirty="0" smtClean="0"/>
              <a:t>počítačové sítě</a:t>
            </a:r>
            <a:r>
              <a:rPr lang="cs-CZ" sz="1400" dirty="0" smtClean="0"/>
              <a:t>. Webu je věnována další prezentace.</a:t>
            </a:r>
          </a:p>
        </p:txBody>
      </p:sp>
      <p:pic>
        <p:nvPicPr>
          <p:cNvPr id="12" name="Obráze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71551"/>
            <a:ext cx="2595777" cy="18003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Obrázek 12">
            <a:hlinkClick r:id="rId4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91698"/>
            <a:ext cx="2595777" cy="16522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57" y="2067534"/>
            <a:ext cx="2179646" cy="1361258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26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Principy internetu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782215"/>
            <a:ext cx="4392489" cy="3877768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Internet</a:t>
            </a:r>
            <a:r>
              <a:rPr lang="cs-CZ" sz="1500" dirty="0" smtClean="0"/>
              <a:t> je vlastně podobná síť, jakou máte ve škole. (A kterou jsme již probrali.)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>
                <a:solidFill>
                  <a:srgbClr val="0070C0"/>
                </a:solidFill>
              </a:rPr>
              <a:t>Internet </a:t>
            </a:r>
            <a:r>
              <a:rPr lang="cs-CZ" sz="1500" dirty="0" smtClean="0"/>
              <a:t>se skládá také z </a:t>
            </a:r>
            <a:r>
              <a:rPr lang="cs-CZ" sz="1500" b="1" dirty="0" smtClean="0">
                <a:solidFill>
                  <a:srgbClr val="0070C0"/>
                </a:solidFill>
              </a:rPr>
              <a:t>klientských počítačů</a:t>
            </a:r>
            <a:r>
              <a:rPr lang="cs-CZ" sz="1500" dirty="0" smtClean="0"/>
              <a:t>, </a:t>
            </a:r>
            <a:r>
              <a:rPr lang="cs-CZ" sz="1500" b="1" dirty="0" smtClean="0">
                <a:solidFill>
                  <a:srgbClr val="0070C0"/>
                </a:solidFill>
              </a:rPr>
              <a:t>serverů</a:t>
            </a:r>
            <a:r>
              <a:rPr lang="cs-CZ" sz="1500" dirty="0" smtClean="0"/>
              <a:t> a </a:t>
            </a:r>
            <a:r>
              <a:rPr lang="cs-CZ" sz="1500" b="1" dirty="0" smtClean="0">
                <a:solidFill>
                  <a:srgbClr val="0070C0"/>
                </a:solidFill>
              </a:rPr>
              <a:t>síťových prvků.</a:t>
            </a:r>
            <a:r>
              <a:rPr lang="cs-CZ" sz="1500" dirty="0" smtClean="0"/>
              <a:t>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Síťové prvky </a:t>
            </a:r>
            <a:r>
              <a:rPr lang="cs-CZ" sz="1500" dirty="0" smtClean="0"/>
              <a:t>umožňují </a:t>
            </a:r>
            <a:r>
              <a:rPr lang="cs-CZ" sz="1500" b="1" dirty="0" smtClean="0"/>
              <a:t>propojení</a:t>
            </a:r>
            <a:r>
              <a:rPr lang="cs-CZ" sz="1500" dirty="0" smtClean="0"/>
              <a:t> všech zařízení připojených k internetu.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Využívají se buď </a:t>
            </a:r>
            <a:r>
              <a:rPr lang="cs-CZ" sz="1500" b="1" dirty="0" smtClean="0">
                <a:solidFill>
                  <a:srgbClr val="0070C0"/>
                </a:solidFill>
              </a:rPr>
              <a:t>kabelové spoje</a:t>
            </a:r>
            <a:r>
              <a:rPr lang="cs-CZ" sz="1500" dirty="0" smtClean="0"/>
              <a:t>, nebo </a:t>
            </a:r>
            <a:r>
              <a:rPr lang="cs-CZ" sz="1500" b="1" dirty="0" smtClean="0">
                <a:solidFill>
                  <a:srgbClr val="0070C0"/>
                </a:solidFill>
              </a:rPr>
              <a:t>bezdrátové</a:t>
            </a:r>
            <a:r>
              <a:rPr lang="cs-CZ" sz="1500" dirty="0" smtClean="0"/>
              <a:t> </a:t>
            </a:r>
            <a:r>
              <a:rPr lang="cs-CZ" sz="1500" b="1" dirty="0" smtClean="0">
                <a:solidFill>
                  <a:srgbClr val="0070C0"/>
                </a:solidFill>
              </a:rPr>
              <a:t>připojení</a:t>
            </a:r>
            <a:r>
              <a:rPr lang="cs-CZ" sz="1500" dirty="0" smtClean="0"/>
              <a:t> k internetu.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 smtClean="0">
                <a:solidFill>
                  <a:schemeClr val="tx1"/>
                </a:solidFill>
              </a:rPr>
              <a:t>Bezdrátové připojení </a:t>
            </a:r>
            <a:r>
              <a:rPr lang="cs-CZ" sz="1500" dirty="0" smtClean="0">
                <a:solidFill>
                  <a:schemeClr val="tx1"/>
                </a:solidFill>
              </a:rPr>
              <a:t>na kratší vzdálenosti umožňují tzv. </a:t>
            </a:r>
            <a:r>
              <a:rPr lang="cs-CZ" sz="1500" b="1" dirty="0" err="1" smtClean="0">
                <a:solidFill>
                  <a:srgbClr val="0070C0"/>
                </a:solidFill>
              </a:rPr>
              <a:t>wi-fi</a:t>
            </a:r>
            <a:r>
              <a:rPr lang="cs-CZ" sz="1500" dirty="0" smtClean="0">
                <a:solidFill>
                  <a:schemeClr val="tx1"/>
                </a:solidFill>
              </a:rPr>
              <a:t> sítě.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500" b="1" dirty="0">
                <a:solidFill>
                  <a:schemeClr val="tx1"/>
                </a:solidFill>
              </a:rPr>
              <a:t>Bezdrátové připojení </a:t>
            </a:r>
            <a:r>
              <a:rPr lang="cs-CZ" sz="1500" dirty="0" smtClean="0">
                <a:solidFill>
                  <a:schemeClr val="tx1"/>
                </a:solidFill>
              </a:rPr>
              <a:t>(téměř) kdekoliv na světe umožňují </a:t>
            </a:r>
            <a:r>
              <a:rPr lang="cs-CZ" sz="1500" b="1" dirty="0" smtClean="0">
                <a:solidFill>
                  <a:srgbClr val="0070C0"/>
                </a:solidFill>
              </a:rPr>
              <a:t>sítě mobilních telefonů GSM </a:t>
            </a:r>
            <a:r>
              <a:rPr lang="cs-CZ" sz="1500" dirty="0" smtClean="0">
                <a:solidFill>
                  <a:schemeClr val="tx1"/>
                </a:solidFill>
              </a:rPr>
              <a:t>(lidově „</a:t>
            </a:r>
            <a:r>
              <a:rPr lang="cs-CZ" sz="1500" b="1" dirty="0" smtClean="0">
                <a:solidFill>
                  <a:schemeClr val="tx1"/>
                </a:solidFill>
              </a:rPr>
              <a:t>data</a:t>
            </a:r>
            <a:r>
              <a:rPr lang="cs-CZ" sz="1500" dirty="0" smtClean="0">
                <a:solidFill>
                  <a:schemeClr val="tx1"/>
                </a:solidFill>
              </a:rPr>
              <a:t>“).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655093" y="3795886"/>
            <a:ext cx="4416899" cy="860908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b="1" dirty="0">
                <a:solidFill>
                  <a:schemeClr val="bg1"/>
                </a:solidFill>
              </a:rPr>
              <a:t>Internet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se </a:t>
            </a:r>
            <a:r>
              <a:rPr lang="cs-CZ" dirty="0" smtClean="0"/>
              <a:t>z technického pohledu chová jako </a:t>
            </a:r>
            <a:r>
              <a:rPr lang="cs-CZ" b="1" dirty="0"/>
              <a:t>dlouhý kabel </a:t>
            </a:r>
            <a:r>
              <a:rPr lang="cs-CZ" dirty="0"/>
              <a:t>z </a:t>
            </a:r>
            <a:r>
              <a:rPr lang="cs-CZ" dirty="0" smtClean="0"/>
              <a:t>našeho </a:t>
            </a:r>
            <a:r>
              <a:rPr lang="cs-CZ" dirty="0"/>
              <a:t>počítače k disku jednoho </a:t>
            </a:r>
            <a:r>
              <a:rPr lang="cs-CZ" dirty="0" smtClean="0"/>
              <a:t>z miliónů </a:t>
            </a:r>
            <a:r>
              <a:rPr lang="cs-CZ" b="1" dirty="0"/>
              <a:t>serverů</a:t>
            </a:r>
            <a:r>
              <a:rPr lang="cs-CZ" dirty="0"/>
              <a:t> připojených k </a:t>
            </a:r>
            <a:r>
              <a:rPr lang="cs-CZ" dirty="0" smtClean="0"/>
              <a:t>Internetu.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093" y="721609"/>
            <a:ext cx="1429075" cy="122664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96" y="782215"/>
            <a:ext cx="374563" cy="42138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846" y="1624668"/>
            <a:ext cx="520417" cy="58546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595" y="2499742"/>
            <a:ext cx="597510" cy="67219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8372821" y="3177989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366056" y="2212480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319107" y="1200625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900366"/>
            <a:ext cx="680464" cy="765522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7834709" y="3417561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499992" y="1953971"/>
            <a:ext cx="130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Náš klientský počítač</a:t>
            </a:r>
            <a:endParaRPr lang="cs-CZ" sz="1400" dirty="0"/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5580112" y="845063"/>
            <a:ext cx="3459849" cy="2518775"/>
          </a:xfrm>
          <a:prstGeom prst="cloudCallou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419" y="1525620"/>
            <a:ext cx="575826" cy="215606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5724128" y="2552005"/>
            <a:ext cx="1141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Síťové prvky</a:t>
            </a:r>
            <a:endParaRPr lang="cs-CZ" sz="1400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104" y="1312817"/>
            <a:ext cx="575826" cy="215606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525" y="1654814"/>
            <a:ext cx="575826" cy="21560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283718"/>
            <a:ext cx="575826" cy="215606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571" y="1988410"/>
            <a:ext cx="483566" cy="181061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876" y="1821299"/>
            <a:ext cx="575826" cy="215606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070" y="2029151"/>
            <a:ext cx="575826" cy="215606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880" y="2331948"/>
            <a:ext cx="575826" cy="215606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707" y="1613918"/>
            <a:ext cx="483566" cy="181061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38" y="2159599"/>
            <a:ext cx="527308" cy="197439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202" y="1078659"/>
            <a:ext cx="483566" cy="181061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171" y="1353715"/>
            <a:ext cx="483566" cy="181061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289" y="2554009"/>
            <a:ext cx="575826" cy="215606"/>
          </a:xfrm>
          <a:prstGeom prst="rect">
            <a:avLst/>
          </a:prstGeom>
        </p:spPr>
      </p:pic>
      <p:cxnSp>
        <p:nvCxnSpPr>
          <p:cNvPr id="39" name="Přímá spojnice 38"/>
          <p:cNvCxnSpPr/>
          <p:nvPr/>
        </p:nvCxnSpPr>
        <p:spPr>
          <a:xfrm flipH="1" flipV="1">
            <a:off x="5943842" y="1608447"/>
            <a:ext cx="365288" cy="100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6457360" y="1419622"/>
            <a:ext cx="316528" cy="23793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6372081" y="1688414"/>
            <a:ext cx="120824" cy="2945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6607185" y="1995686"/>
            <a:ext cx="125055" cy="14924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6312016" y="2166659"/>
            <a:ext cx="365417" cy="24335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H="1">
            <a:off x="6795700" y="2211710"/>
            <a:ext cx="36283" cy="22152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stCxn id="38" idx="1"/>
          </p:cNvCxnSpPr>
          <p:nvPr/>
        </p:nvCxnSpPr>
        <p:spPr>
          <a:xfrm flipH="1" flipV="1">
            <a:off x="6928287" y="2496871"/>
            <a:ext cx="289002" cy="16494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>
            <a:off x="7041444" y="2288335"/>
            <a:ext cx="232588" cy="1628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6684904" y="1793454"/>
            <a:ext cx="232588" cy="1628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H="1" flipV="1">
            <a:off x="6813841" y="1429030"/>
            <a:ext cx="227603" cy="29779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7255567" y="1480096"/>
            <a:ext cx="197468" cy="31360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Přímá spojnice 59"/>
          <p:cNvCxnSpPr>
            <a:endCxn id="30" idx="1"/>
          </p:cNvCxnSpPr>
          <p:nvPr/>
        </p:nvCxnSpPr>
        <p:spPr>
          <a:xfrm flipV="1">
            <a:off x="7275083" y="2078941"/>
            <a:ext cx="377488" cy="20616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V="1">
            <a:off x="7351162" y="2283766"/>
            <a:ext cx="45930" cy="396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 flipH="1" flipV="1">
            <a:off x="7116687" y="1815788"/>
            <a:ext cx="163087" cy="46609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H="1" flipV="1">
            <a:off x="7504072" y="1468241"/>
            <a:ext cx="229277" cy="27298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Přímá spojnice 70"/>
          <p:cNvCxnSpPr>
            <a:stCxn id="34" idx="1"/>
          </p:cNvCxnSpPr>
          <p:nvPr/>
        </p:nvCxnSpPr>
        <p:spPr>
          <a:xfrm flipH="1">
            <a:off x="7239793" y="1704449"/>
            <a:ext cx="375914" cy="12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 flipV="1">
            <a:off x="7189336" y="1818141"/>
            <a:ext cx="581167" cy="27636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 flipV="1">
            <a:off x="7415627" y="2067694"/>
            <a:ext cx="478727" cy="612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 flipV="1">
            <a:off x="7427445" y="1163383"/>
            <a:ext cx="197468" cy="31360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Přímá spojnice 77"/>
          <p:cNvCxnSpPr>
            <a:endCxn id="12" idx="1"/>
          </p:cNvCxnSpPr>
          <p:nvPr/>
        </p:nvCxnSpPr>
        <p:spPr>
          <a:xfrm flipV="1">
            <a:off x="7795620" y="992907"/>
            <a:ext cx="669776" cy="22616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" name="Přímá spojnice 79"/>
          <p:cNvCxnSpPr>
            <a:endCxn id="13" idx="1"/>
          </p:cNvCxnSpPr>
          <p:nvPr/>
        </p:nvCxnSpPr>
        <p:spPr>
          <a:xfrm>
            <a:off x="7965117" y="1724038"/>
            <a:ext cx="452729" cy="19336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>
            <a:off x="7950014" y="2100355"/>
            <a:ext cx="372899" cy="497519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Přímá spojnice 85"/>
          <p:cNvCxnSpPr/>
          <p:nvPr/>
        </p:nvCxnSpPr>
        <p:spPr>
          <a:xfrm>
            <a:off x="7556436" y="2666418"/>
            <a:ext cx="29043" cy="44001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3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0" y="624392"/>
            <a:ext cx="457200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Princip </a:t>
            </a:r>
            <a:r>
              <a:rPr lang="cs-CZ" sz="2400" dirty="0" err="1" smtClean="0"/>
              <a:t>cloudu</a:t>
            </a:r>
            <a:r>
              <a:rPr lang="cs-CZ" sz="2400" dirty="0" smtClean="0"/>
              <a:t> (cloudových aplikací)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3" y="704464"/>
            <a:ext cx="4421354" cy="3955519"/>
          </a:xfrm>
        </p:spPr>
        <p:txBody>
          <a:bodyPr>
            <a:normAutofit/>
          </a:bodyPr>
          <a:lstStyle/>
          <a:p>
            <a:pPr marL="435411" lvl="1" indent="-215979">
              <a:spcBef>
                <a:spcPts val="600"/>
              </a:spcBef>
            </a:pPr>
            <a:r>
              <a:rPr lang="cs-CZ" sz="1500" dirty="0" smtClean="0"/>
              <a:t>Často jste již asi slyšeli: „máme to v </a:t>
            </a:r>
            <a:r>
              <a:rPr lang="cs-CZ" sz="1500" dirty="0" err="1" smtClean="0"/>
              <a:t>cloudu</a:t>
            </a:r>
            <a:r>
              <a:rPr lang="cs-CZ" sz="1500" dirty="0" smtClean="0"/>
              <a:t>“, „pracujeme v </a:t>
            </a:r>
            <a:r>
              <a:rPr lang="cs-CZ" sz="1500" dirty="0" err="1" smtClean="0"/>
              <a:t>cloudu</a:t>
            </a:r>
            <a:r>
              <a:rPr lang="cs-CZ" sz="1500" dirty="0" smtClean="0"/>
              <a:t>“ apod. „Pracujete“ v </a:t>
            </a:r>
            <a:r>
              <a:rPr lang="cs-CZ" sz="1500" dirty="0"/>
              <a:t>něm nejspíše </a:t>
            </a:r>
            <a:r>
              <a:rPr lang="cs-CZ" sz="1500" dirty="0" smtClean="0"/>
              <a:t>každý den: např. </a:t>
            </a:r>
            <a:r>
              <a:rPr lang="cs-CZ" sz="1500" dirty="0" err="1" smtClean="0"/>
              <a:t>Instagram</a:t>
            </a:r>
            <a:r>
              <a:rPr lang="cs-CZ" sz="1500" dirty="0" smtClean="0"/>
              <a:t> a </a:t>
            </a:r>
            <a:r>
              <a:rPr lang="cs-CZ" sz="1500" dirty="0" err="1" smtClean="0"/>
              <a:t>Facebook</a:t>
            </a:r>
            <a:r>
              <a:rPr lang="cs-CZ" sz="1500" dirty="0" smtClean="0"/>
              <a:t> jsou cloudové aplikace.</a:t>
            </a:r>
            <a:endParaRPr lang="cs-CZ" sz="1500" dirty="0"/>
          </a:p>
          <a:p>
            <a:pPr marL="215979" indent="-215979">
              <a:spcBef>
                <a:spcPts val="600"/>
              </a:spcBef>
            </a:pPr>
            <a:r>
              <a:rPr lang="cs-CZ" sz="1500" b="1" dirty="0" err="1" smtClean="0">
                <a:solidFill>
                  <a:srgbClr val="0070C0"/>
                </a:solidFill>
              </a:rPr>
              <a:t>Cloud</a:t>
            </a:r>
            <a:r>
              <a:rPr lang="cs-CZ" sz="1500" dirty="0" smtClean="0"/>
              <a:t> je pojem, který vychází z principu práce počítače (PPP) a z principu fungování </a:t>
            </a:r>
            <a:r>
              <a:rPr lang="cs-CZ" sz="1500" b="1" dirty="0" smtClean="0"/>
              <a:t>internetu</a:t>
            </a:r>
            <a:r>
              <a:rPr lang="cs-CZ" sz="1500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/>
              <a:t>PPP: </a:t>
            </a:r>
            <a:r>
              <a:rPr lang="cs-CZ" sz="1500" dirty="0" smtClean="0"/>
              <a:t>Pracujeme se soubory, které máme uloženy na disku našeho počítače.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Díky </a:t>
            </a:r>
            <a:r>
              <a:rPr lang="cs-CZ" sz="1500" b="1" dirty="0" smtClean="0"/>
              <a:t>internetu</a:t>
            </a:r>
            <a:r>
              <a:rPr lang="cs-CZ" sz="1500" dirty="0" smtClean="0"/>
              <a:t> (síti počítačů) můžeme mít </a:t>
            </a:r>
            <a:r>
              <a:rPr lang="cs-CZ" sz="1500" b="1" dirty="0" smtClean="0"/>
              <a:t>své</a:t>
            </a:r>
            <a:r>
              <a:rPr lang="cs-CZ" sz="1500" dirty="0" smtClean="0"/>
              <a:t> </a:t>
            </a:r>
            <a:r>
              <a:rPr lang="cs-CZ" sz="1500" b="1" dirty="0" smtClean="0"/>
              <a:t>soubory</a:t>
            </a:r>
            <a:r>
              <a:rPr lang="cs-CZ" sz="1500" dirty="0" smtClean="0"/>
              <a:t> </a:t>
            </a:r>
            <a:r>
              <a:rPr lang="cs-CZ" sz="1500" b="1" dirty="0" smtClean="0"/>
              <a:t>uloženy</a:t>
            </a:r>
            <a:r>
              <a:rPr lang="cs-CZ" sz="1500" dirty="0" smtClean="0"/>
              <a:t> na discích </a:t>
            </a:r>
            <a:r>
              <a:rPr lang="cs-CZ" sz="1500" b="1" dirty="0" smtClean="0"/>
              <a:t>mnoha počítačů </a:t>
            </a:r>
            <a:r>
              <a:rPr lang="cs-CZ" sz="1500" dirty="0" smtClean="0"/>
              <a:t>(serverů) připojených k internetu.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Využíváme tedy </a:t>
            </a:r>
            <a:r>
              <a:rPr lang="cs-CZ" sz="1500" b="1" dirty="0" err="1" smtClean="0">
                <a:solidFill>
                  <a:srgbClr val="0070C0"/>
                </a:solidFill>
              </a:rPr>
              <a:t>cloud</a:t>
            </a:r>
            <a:r>
              <a:rPr lang="cs-CZ" sz="1500" dirty="0" smtClean="0"/>
              <a:t> = </a:t>
            </a:r>
            <a:r>
              <a:rPr lang="cs-CZ" sz="1500" b="1" dirty="0" smtClean="0"/>
              <a:t>oblak</a:t>
            </a:r>
            <a:r>
              <a:rPr lang="cs-CZ" sz="1500" dirty="0" smtClean="0"/>
              <a:t> </a:t>
            </a:r>
            <a:r>
              <a:rPr lang="cs-CZ" sz="1500" b="1" dirty="0" smtClean="0"/>
              <a:t>počítačů</a:t>
            </a:r>
            <a:r>
              <a:rPr lang="cs-CZ" sz="1500" smtClean="0"/>
              <a:t>, na </a:t>
            </a:r>
            <a:r>
              <a:rPr lang="cs-CZ" sz="1500" dirty="0" smtClean="0"/>
              <a:t>kterých (na jejich discích) </a:t>
            </a:r>
            <a:r>
              <a:rPr lang="cs-CZ" sz="1500" b="1" dirty="0" smtClean="0">
                <a:solidFill>
                  <a:srgbClr val="0070C0"/>
                </a:solidFill>
              </a:rPr>
              <a:t>máme svá data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Se </a:t>
            </a:r>
            <a:r>
              <a:rPr lang="cs-CZ" sz="1500" b="1" dirty="0" smtClean="0"/>
              <a:t>svými daty pracujeme na </a:t>
            </a:r>
            <a:r>
              <a:rPr lang="cs-CZ" sz="1500" b="1" dirty="0" smtClean="0">
                <a:solidFill>
                  <a:srgbClr val="0070C0"/>
                </a:solidFill>
              </a:rPr>
              <a:t>dálku</a:t>
            </a:r>
            <a:r>
              <a:rPr lang="cs-CZ" sz="1500" b="1" dirty="0" smtClean="0"/>
              <a:t> </a:t>
            </a:r>
            <a:r>
              <a:rPr lang="cs-CZ" sz="1500" dirty="0" smtClean="0"/>
              <a:t>pomocí </a:t>
            </a:r>
            <a:r>
              <a:rPr lang="cs-CZ" sz="1500" b="1" dirty="0" smtClean="0"/>
              <a:t>libovolného počítače </a:t>
            </a:r>
            <a:r>
              <a:rPr lang="cs-CZ" sz="1500" dirty="0" smtClean="0"/>
              <a:t>(zařízení).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109" y="721609"/>
            <a:ext cx="1429075" cy="122664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96" y="782215"/>
            <a:ext cx="374563" cy="42138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846" y="1624668"/>
            <a:ext cx="520417" cy="58546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595" y="2499742"/>
            <a:ext cx="597510" cy="67219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8372821" y="3177989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366056" y="2212480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319107" y="1200625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900366"/>
            <a:ext cx="680464" cy="765522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7834709" y="3219822"/>
            <a:ext cx="66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Server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499992" y="1953971"/>
            <a:ext cx="130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Náš klientský počítač</a:t>
            </a:r>
            <a:endParaRPr lang="cs-CZ" sz="1400" dirty="0"/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5580112" y="845063"/>
            <a:ext cx="3459849" cy="2518775"/>
          </a:xfrm>
          <a:prstGeom prst="cloudCallou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419" y="1525620"/>
            <a:ext cx="575826" cy="215606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5724128" y="2552005"/>
            <a:ext cx="1141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Síťové prvky</a:t>
            </a:r>
            <a:endParaRPr lang="cs-CZ" sz="1400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104" y="1312817"/>
            <a:ext cx="575826" cy="215606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525" y="1654814"/>
            <a:ext cx="575826" cy="21560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283718"/>
            <a:ext cx="575826" cy="215606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571" y="1988410"/>
            <a:ext cx="483566" cy="181061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876" y="1821299"/>
            <a:ext cx="575826" cy="215606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070" y="2029151"/>
            <a:ext cx="575826" cy="215606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880" y="2331948"/>
            <a:ext cx="575826" cy="215606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707" y="1613918"/>
            <a:ext cx="483566" cy="181061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38" y="2159599"/>
            <a:ext cx="527308" cy="197439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202" y="1078659"/>
            <a:ext cx="483566" cy="181061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171" y="1353715"/>
            <a:ext cx="483566" cy="181061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289" y="2554009"/>
            <a:ext cx="575826" cy="215606"/>
          </a:xfrm>
          <a:prstGeom prst="rect">
            <a:avLst/>
          </a:prstGeom>
        </p:spPr>
      </p:pic>
      <p:cxnSp>
        <p:nvCxnSpPr>
          <p:cNvPr id="39" name="Přímá spojnice 38"/>
          <p:cNvCxnSpPr/>
          <p:nvPr/>
        </p:nvCxnSpPr>
        <p:spPr>
          <a:xfrm flipH="1" flipV="1">
            <a:off x="5943842" y="1608447"/>
            <a:ext cx="365288" cy="100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6457360" y="1419622"/>
            <a:ext cx="316528" cy="23793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6372081" y="1688414"/>
            <a:ext cx="120824" cy="2945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6607185" y="1995686"/>
            <a:ext cx="125055" cy="14924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6312016" y="2166659"/>
            <a:ext cx="365417" cy="24335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H="1">
            <a:off x="6795700" y="2211710"/>
            <a:ext cx="36283" cy="22152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stCxn id="38" idx="1"/>
          </p:cNvCxnSpPr>
          <p:nvPr/>
        </p:nvCxnSpPr>
        <p:spPr>
          <a:xfrm flipH="1" flipV="1">
            <a:off x="6928287" y="2496871"/>
            <a:ext cx="289002" cy="16494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>
            <a:off x="7041444" y="2288335"/>
            <a:ext cx="232588" cy="1628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6684904" y="1793454"/>
            <a:ext cx="232588" cy="16283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H="1" flipV="1">
            <a:off x="6813841" y="1429030"/>
            <a:ext cx="227603" cy="29779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7255567" y="1480096"/>
            <a:ext cx="197468" cy="31360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Přímá spojnice 59"/>
          <p:cNvCxnSpPr>
            <a:endCxn id="30" idx="1"/>
          </p:cNvCxnSpPr>
          <p:nvPr/>
        </p:nvCxnSpPr>
        <p:spPr>
          <a:xfrm flipV="1">
            <a:off x="7275083" y="2078941"/>
            <a:ext cx="377488" cy="20616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V="1">
            <a:off x="7351162" y="2283766"/>
            <a:ext cx="45930" cy="396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 flipH="1" flipV="1">
            <a:off x="7116687" y="1815788"/>
            <a:ext cx="163087" cy="46609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H="1" flipV="1">
            <a:off x="7504072" y="1468241"/>
            <a:ext cx="229277" cy="27298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Přímá spojnice 70"/>
          <p:cNvCxnSpPr>
            <a:stCxn id="34" idx="1"/>
          </p:cNvCxnSpPr>
          <p:nvPr/>
        </p:nvCxnSpPr>
        <p:spPr>
          <a:xfrm flipH="1">
            <a:off x="7239793" y="1704449"/>
            <a:ext cx="375914" cy="12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H="1" flipV="1">
            <a:off x="7189336" y="1818141"/>
            <a:ext cx="581167" cy="27636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 flipV="1">
            <a:off x="7415627" y="2067694"/>
            <a:ext cx="478727" cy="6120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 flipV="1">
            <a:off x="7427445" y="1163383"/>
            <a:ext cx="197468" cy="31360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Přímá spojnice 77"/>
          <p:cNvCxnSpPr>
            <a:endCxn id="12" idx="1"/>
          </p:cNvCxnSpPr>
          <p:nvPr/>
        </p:nvCxnSpPr>
        <p:spPr>
          <a:xfrm flipV="1">
            <a:off x="7795620" y="992907"/>
            <a:ext cx="669776" cy="22616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" name="Přímá spojnice 79"/>
          <p:cNvCxnSpPr>
            <a:endCxn id="13" idx="1"/>
          </p:cNvCxnSpPr>
          <p:nvPr/>
        </p:nvCxnSpPr>
        <p:spPr>
          <a:xfrm>
            <a:off x="7965117" y="1724038"/>
            <a:ext cx="452729" cy="19336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>
            <a:off x="7950014" y="2100355"/>
            <a:ext cx="372899" cy="49751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Přímá spojnice 85"/>
          <p:cNvCxnSpPr/>
          <p:nvPr/>
        </p:nvCxnSpPr>
        <p:spPr>
          <a:xfrm>
            <a:off x="7556436" y="2666418"/>
            <a:ext cx="29043" cy="44001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11" y="704464"/>
            <a:ext cx="2123030" cy="9341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67" y="3566546"/>
            <a:ext cx="3130519" cy="87741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1" name="TextovéPole 60"/>
          <p:cNvSpPr txBox="1"/>
          <p:nvPr/>
        </p:nvSpPr>
        <p:spPr>
          <a:xfrm>
            <a:off x="4956726" y="3730151"/>
            <a:ext cx="98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Naše data na serveru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4784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987824" y="624392"/>
            <a:ext cx="615617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3384376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Tato lekce je </a:t>
            </a:r>
            <a:r>
              <a:rPr lang="cs-CZ" dirty="0"/>
              <a:t>součástí projektu</a:t>
            </a:r>
            <a:br>
              <a:rPr lang="cs-CZ" dirty="0"/>
            </a:br>
            <a:r>
              <a:rPr lang="cs-CZ" dirty="0">
                <a:hlinkClick r:id="rId3"/>
              </a:rPr>
              <a:t>https://opocitacich.cz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Digitální technologie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843558"/>
            <a:ext cx="5688632" cy="32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smtClean="0"/>
              <a:t>Pixabay.com</a:t>
            </a:r>
            <a:r>
              <a:rPr lang="cs-CZ" sz="1350" dirty="0"/>
              <a:t>. [online].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URL: &lt; </a:t>
            </a:r>
            <a:r>
              <a:rPr lang="cs-CZ" sz="1350" dirty="0">
                <a:hlinkClick r:id="rId2"/>
              </a:rPr>
              <a:t>https://pixabay.com/</a:t>
            </a:r>
            <a:r>
              <a:rPr lang="cs-CZ" sz="1350" dirty="0"/>
              <a:t>&gt;. </a:t>
            </a:r>
            <a:endParaRPr lang="pl-PL" sz="1350" dirty="0" smtClean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OpenPhoto</a:t>
            </a:r>
            <a:r>
              <a:rPr lang="cs-CZ" sz="1350" i="1" dirty="0" smtClean="0"/>
              <a:t> </a:t>
            </a:r>
            <a:r>
              <a:rPr lang="cs-CZ" sz="1350" i="1" dirty="0" err="1"/>
              <a:t>Gallery</a:t>
            </a:r>
            <a:r>
              <a:rPr lang="cs-CZ" sz="1350" dirty="0"/>
              <a:t>. [online]. [cit. 2021-03-21]. Dostupný z URL: &lt; </a:t>
            </a:r>
            <a:r>
              <a:rPr lang="cs-CZ" sz="1350" dirty="0">
                <a:hlinkClick r:id="rId3"/>
              </a:rPr>
              <a:t>http://</a:t>
            </a:r>
            <a:r>
              <a:rPr lang="cs-CZ" sz="1350" dirty="0" smtClean="0">
                <a:hlinkClick r:id="rId3"/>
              </a:rPr>
              <a:t>openphoto.net/gallery/index.html</a:t>
            </a:r>
            <a:r>
              <a:rPr lang="cs-CZ" sz="1350" dirty="0" smtClean="0"/>
              <a:t> 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Wikimedia</a:t>
            </a:r>
            <a:r>
              <a:rPr lang="cs-CZ" sz="1350" i="1" dirty="0" smtClean="0"/>
              <a:t> </a:t>
            </a:r>
            <a:r>
              <a:rPr lang="cs-CZ" sz="1350" i="1" dirty="0" err="1" smtClean="0"/>
              <a:t>Commons</a:t>
            </a:r>
            <a:r>
              <a:rPr lang="cs-CZ" sz="1350" i="1" dirty="0" smtClean="0"/>
              <a:t> </a:t>
            </a:r>
            <a:r>
              <a:rPr lang="cs-CZ" sz="1350" dirty="0" smtClean="0"/>
              <a:t>[</a:t>
            </a:r>
            <a:r>
              <a:rPr lang="cs-CZ" sz="1350" dirty="0"/>
              <a:t>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</a:t>
            </a:r>
            <a:r>
              <a:rPr lang="cs-CZ" sz="1350" dirty="0">
                <a:hlinkClick r:id="rId4"/>
              </a:rPr>
              <a:t>https://</a:t>
            </a:r>
            <a:r>
              <a:rPr lang="cs-CZ" sz="1350" dirty="0" smtClean="0">
                <a:hlinkClick r:id="rId4"/>
              </a:rPr>
              <a:t>commons.wikimedia.org/wiki/Main_Page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/>
              <a:t>Digitální technologie podle RVP INF 2021 </a:t>
            </a:r>
            <a:r>
              <a:rPr lang="cs-CZ" sz="1350" dirty="0"/>
              <a:t>[online]. Pacov: Ing. Pavel Roubal, 2021 [cit. 2021-03-21]. Dostupné z: </a:t>
            </a:r>
            <a:r>
              <a:rPr lang="cs-CZ" sz="1350" dirty="0">
                <a:hlinkClick r:id="rId5"/>
              </a:rPr>
              <a:t>https://opocitacich.cz</a:t>
            </a:r>
            <a:r>
              <a:rPr lang="cs-CZ" sz="1350" dirty="0" smtClean="0">
                <a:hlinkClick r:id="rId5"/>
              </a:rPr>
              <a:t>/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12555</TotalTime>
  <Words>631</Words>
  <Application>Microsoft Office PowerPoint</Application>
  <PresentationFormat>Předvádění na obrazovce (16:9)</PresentationFormat>
  <Paragraphs>76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Wingdings 2</vt:lpstr>
      <vt:lpstr>Wingdings 3</vt:lpstr>
      <vt:lpstr>Modul</vt:lpstr>
      <vt:lpstr>Prezentace aplikace PowerPoint</vt:lpstr>
      <vt:lpstr>Lokální (místní) školní síť</vt:lpstr>
      <vt:lpstr>Služby a význam sítí</vt:lpstr>
      <vt:lpstr>Internet a web</vt:lpstr>
      <vt:lpstr>Principy internetu</vt:lpstr>
      <vt:lpstr>Princip cloudu (cloudových aplikací)</vt:lpstr>
      <vt:lpstr>Digitální technologie</vt:lpstr>
      <vt:lpstr>Zdroje</vt:lpstr>
    </vt:vector>
  </TitlesOfParts>
  <Company>Gymnázium Pacov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Pavel Roubal</cp:lastModifiedBy>
  <cp:revision>3940</cp:revision>
  <dcterms:created xsi:type="dcterms:W3CDTF">2008-10-13T12:28:51Z</dcterms:created>
  <dcterms:modified xsi:type="dcterms:W3CDTF">2021-08-17T09:06:39Z</dcterms:modified>
</cp:coreProperties>
</file>