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83" r:id="rId2"/>
    <p:sldId id="469" r:id="rId3"/>
    <p:sldId id="470" r:id="rId4"/>
    <p:sldId id="471" r:id="rId5"/>
    <p:sldId id="472" r:id="rId6"/>
    <p:sldId id="477" r:id="rId7"/>
    <p:sldId id="478" r:id="rId8"/>
    <p:sldId id="479" r:id="rId9"/>
    <p:sldId id="473" r:id="rId10"/>
    <p:sldId id="474" r:id="rId11"/>
    <p:sldId id="475" r:id="rId12"/>
    <p:sldId id="480" r:id="rId13"/>
    <p:sldId id="482" r:id="rId14"/>
    <p:sldId id="481" r:id="rId15"/>
    <p:sldId id="476" r:id="rId16"/>
    <p:sldId id="460" r:id="rId17"/>
    <p:sldId id="305" r:id="rId18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14EA4"/>
    <a:srgbClr val="4070AA"/>
    <a:srgbClr val="ADC5E1"/>
    <a:srgbClr val="85248F"/>
    <a:srgbClr val="FFCA08"/>
    <a:srgbClr val="7EA3D0"/>
    <a:srgbClr val="233E5F"/>
    <a:srgbClr val="FF342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9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8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84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25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76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5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60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64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12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56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2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5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06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Web a hledání informací,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J8hzJxb0rp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yper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Web a hledání informací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0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139702"/>
            <a:ext cx="4393973" cy="2376264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Vyhledávač </a:t>
            </a:r>
            <a:r>
              <a:rPr lang="cs-CZ" sz="1500" b="1" dirty="0" smtClean="0"/>
              <a:t>po zadání našeho </a:t>
            </a:r>
            <a:r>
              <a:rPr lang="cs-CZ" sz="1500" b="1" dirty="0" smtClean="0">
                <a:solidFill>
                  <a:srgbClr val="0070C0"/>
                </a:solidFill>
              </a:rPr>
              <a:t>dotazu</a:t>
            </a:r>
            <a:r>
              <a:rPr lang="cs-CZ" sz="1500" b="1" dirty="0" smtClean="0"/>
              <a:t> 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/>
              <a:t>najde </a:t>
            </a:r>
            <a:r>
              <a:rPr lang="cs-CZ" sz="1500" b="1" dirty="0" smtClean="0">
                <a:solidFill>
                  <a:srgbClr val="0070C0"/>
                </a:solidFill>
              </a:rPr>
              <a:t>adresy</a:t>
            </a:r>
            <a:r>
              <a:rPr lang="cs-CZ" sz="1500" dirty="0" smtClean="0"/>
              <a:t> stránek, které obsahují námi zadaná slova.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My potom klepnutím na odkaz </a:t>
            </a:r>
            <a:r>
              <a:rPr lang="cs-CZ" sz="1500" b="1" dirty="0" smtClean="0"/>
              <a:t>přejdeme</a:t>
            </a:r>
            <a:r>
              <a:rPr lang="cs-CZ" sz="1500" dirty="0" smtClean="0"/>
              <a:t> na nalezenou stránku.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Čím </a:t>
            </a:r>
            <a:r>
              <a:rPr lang="cs-CZ" sz="1500" b="1" dirty="0" smtClean="0">
                <a:solidFill>
                  <a:srgbClr val="0070C0"/>
                </a:solidFill>
              </a:rPr>
              <a:t>přesněji</a:t>
            </a:r>
            <a:r>
              <a:rPr lang="cs-CZ" sz="1500" dirty="0" smtClean="0"/>
              <a:t> (lépe, podrobněji) </a:t>
            </a:r>
            <a:r>
              <a:rPr lang="cs-CZ" sz="1500" b="1" dirty="0" smtClean="0"/>
              <a:t>zadáme svůj </a:t>
            </a:r>
            <a:r>
              <a:rPr lang="cs-CZ" sz="1500" b="1" dirty="0" smtClean="0">
                <a:solidFill>
                  <a:srgbClr val="0070C0"/>
                </a:solidFill>
              </a:rPr>
              <a:t>dotaz</a:t>
            </a:r>
            <a:r>
              <a:rPr lang="cs-CZ" sz="1500" dirty="0" smtClean="0"/>
              <a:t>, tím lepší (pro nás využitelnější) budou </a:t>
            </a:r>
            <a:r>
              <a:rPr lang="cs-CZ" sz="1500" b="1" dirty="0" smtClean="0">
                <a:solidFill>
                  <a:srgbClr val="0070C0"/>
                </a:solidFill>
              </a:rPr>
              <a:t>výsledky</a:t>
            </a:r>
            <a:r>
              <a:rPr lang="cs-CZ" sz="1500" dirty="0" smtClean="0"/>
              <a:t>, které nám vyhledávač pošle.</a:t>
            </a:r>
            <a:endParaRPr lang="cs-CZ" sz="15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Principy webu – vyhledávač</a:t>
            </a: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60" y="123478"/>
            <a:ext cx="2997236" cy="13952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5606"/>
            <a:ext cx="2997236" cy="15133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1" y="2873007"/>
            <a:ext cx="3175025" cy="1806237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 flipV="1">
            <a:off x="3419872" y="1191588"/>
            <a:ext cx="3096344" cy="1163800"/>
          </a:xfrm>
          <a:prstGeom prst="bentConnector3">
            <a:avLst>
              <a:gd name="adj1" fmla="val 35398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6" name="Pravoúhlá spojnice 25"/>
          <p:cNvCxnSpPr/>
          <p:nvPr/>
        </p:nvCxnSpPr>
        <p:spPr>
          <a:xfrm flipV="1">
            <a:off x="4313299" y="2413744"/>
            <a:ext cx="906773" cy="26725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9" name="Pravoúhlá spojnice 28"/>
          <p:cNvCxnSpPr/>
          <p:nvPr/>
        </p:nvCxnSpPr>
        <p:spPr>
          <a:xfrm rot="16200000" flipH="1">
            <a:off x="5644580" y="2496499"/>
            <a:ext cx="579079" cy="417013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14" name="TextovéPole 13"/>
          <p:cNvSpPr txBox="1"/>
          <p:nvPr/>
        </p:nvSpPr>
        <p:spPr>
          <a:xfrm>
            <a:off x="197545" y="980023"/>
            <a:ext cx="4158432" cy="101566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/>
              <a:t>Již víme, že </a:t>
            </a:r>
            <a:r>
              <a:rPr lang="cs-CZ" b="1" dirty="0">
                <a:solidFill>
                  <a:srgbClr val="C00000"/>
                </a:solidFill>
              </a:rPr>
              <a:t>web není </a:t>
            </a:r>
            <a:r>
              <a:rPr lang="cs-CZ" b="1" dirty="0" smtClean="0">
                <a:solidFill>
                  <a:srgbClr val="C00000"/>
                </a:solidFill>
              </a:rPr>
              <a:t>Internet</a:t>
            </a:r>
            <a:r>
              <a:rPr lang="cs-CZ" dirty="0"/>
              <a:t>. Nyní si ujasníme, že </a:t>
            </a:r>
            <a:r>
              <a:rPr lang="cs-CZ" b="1" dirty="0"/>
              <a:t>prohlížeč webu není vyhledávač </a:t>
            </a:r>
            <a:r>
              <a:rPr lang="cs-CZ" dirty="0"/>
              <a:t>(stránek) ale jejich prohlížeč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b="1" dirty="0" smtClean="0">
                <a:solidFill>
                  <a:srgbClr val="0070C0"/>
                </a:solidFill>
              </a:rPr>
              <a:t>Vyhledávač</a:t>
            </a:r>
            <a:r>
              <a:rPr lang="cs-CZ" dirty="0" smtClean="0"/>
              <a:t> </a:t>
            </a:r>
            <a:r>
              <a:rPr lang="cs-CZ" dirty="0"/>
              <a:t>je něco úplně jiného:</a:t>
            </a:r>
          </a:p>
        </p:txBody>
      </p:sp>
    </p:spTree>
    <p:extLst>
      <p:ext uri="{BB962C8B-B14F-4D97-AF65-F5344CB8AC3E}">
        <p14:creationId xmlns:p14="http://schemas.microsoft.com/office/powerpoint/2010/main" val="4846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75606"/>
            <a:ext cx="4104456" cy="3341836"/>
          </a:xfrm>
        </p:spPr>
        <p:txBody>
          <a:bodyPr numCol="1">
            <a:normAutofit/>
          </a:bodyPr>
          <a:lstStyle/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Google vyhledávač </a:t>
            </a:r>
            <a:r>
              <a:rPr lang="cs-CZ" sz="1500" dirty="0" smtClean="0"/>
              <a:t>od </a:t>
            </a:r>
            <a:r>
              <a:rPr lang="cs-CZ" sz="1500" dirty="0"/>
              <a:t>firmy </a:t>
            </a:r>
            <a:r>
              <a:rPr lang="cs-CZ" sz="1500" dirty="0" smtClean="0"/>
              <a:t>americké firmy </a:t>
            </a:r>
            <a:r>
              <a:rPr lang="cs-CZ" sz="1500" b="1" dirty="0" smtClean="0"/>
              <a:t>Google (přesněji </a:t>
            </a:r>
            <a:r>
              <a:rPr lang="cs-CZ" sz="1500" b="1" dirty="0" err="1" smtClean="0"/>
              <a:t>Alphabet</a:t>
            </a:r>
            <a:r>
              <a:rPr lang="cs-CZ" sz="1500" b="1" dirty="0" smtClean="0"/>
              <a:t>) </a:t>
            </a:r>
            <a:r>
              <a:rPr lang="cs-CZ" sz="1500" dirty="0" smtClean="0"/>
              <a:t>je celosvětově nejpoužívanější webový vyhledávač. </a:t>
            </a:r>
            <a:endParaRPr lang="cs-CZ" sz="1500" dirty="0"/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Bing </a:t>
            </a:r>
            <a:r>
              <a:rPr lang="cs-CZ" sz="1500" b="1" dirty="0" smtClean="0"/>
              <a:t>od firmy Microsoft </a:t>
            </a:r>
            <a:r>
              <a:rPr lang="cs-CZ" sz="1500" dirty="0" smtClean="0"/>
              <a:t>je </a:t>
            </a:r>
            <a:r>
              <a:rPr lang="cs-CZ" sz="1500" dirty="0"/>
              <a:t>zejména v </a:t>
            </a:r>
            <a:r>
              <a:rPr lang="cs-CZ" sz="1500" dirty="0" smtClean="0"/>
              <a:t>USA </a:t>
            </a:r>
            <a:r>
              <a:rPr lang="cs-CZ" sz="1500" b="1" dirty="0" smtClean="0"/>
              <a:t>jediný vážný konkurent </a:t>
            </a:r>
            <a:r>
              <a:rPr lang="cs-CZ" sz="1500" dirty="0" smtClean="0"/>
              <a:t>pro vyhledávač Google, </a:t>
            </a:r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C00000"/>
                </a:solidFill>
              </a:rPr>
              <a:t>Seznam.cz</a:t>
            </a:r>
            <a:r>
              <a:rPr lang="cs-CZ" sz="1500" dirty="0" smtClean="0"/>
              <a:t> </a:t>
            </a:r>
            <a:r>
              <a:rPr lang="cs-CZ" sz="1500" b="1" dirty="0" smtClean="0"/>
              <a:t>má v ČR tradičně silnou pozici.</a:t>
            </a:r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dirty="0" smtClean="0"/>
              <a:t>V Číně se využívá jiný vyhledávač než </a:t>
            </a:r>
            <a:br>
              <a:rPr lang="cs-CZ" sz="1500" dirty="0" smtClean="0"/>
            </a:br>
            <a:r>
              <a:rPr lang="cs-CZ" sz="1500" dirty="0" smtClean="0"/>
              <a:t>v Americe a v Evropě. (Jmenuje se </a:t>
            </a:r>
            <a:r>
              <a:rPr lang="cs-CZ" sz="1500" b="1" dirty="0" err="1" smtClean="0"/>
              <a:t>Baidu</a:t>
            </a:r>
            <a:r>
              <a:rPr lang="cs-CZ" sz="1500" dirty="0" smtClean="0"/>
              <a:t>.)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pPr defTabSz="914400"/>
            <a:r>
              <a:rPr lang="cs-CZ" sz="2400" dirty="0" smtClean="0"/>
              <a:t>Vyhledávačů je více</a:t>
            </a:r>
            <a:endParaRPr lang="cs-CZ" sz="2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00" y="131174"/>
            <a:ext cx="2997236" cy="1395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17" y="1033222"/>
            <a:ext cx="2848057" cy="1682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236" y="1995686"/>
            <a:ext cx="3046785" cy="195180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17690"/>
            <a:ext cx="3113967" cy="177028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26983" y="3435846"/>
            <a:ext cx="3264898" cy="115614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Vyhledávač</a:t>
            </a:r>
            <a:r>
              <a:rPr lang="cs-CZ" dirty="0" smtClean="0">
                <a:solidFill>
                  <a:schemeClr val="bg1"/>
                </a:solidFill>
              </a:rPr>
              <a:t> je webová </a:t>
            </a:r>
            <a:r>
              <a:rPr lang="cs-CZ" b="1" dirty="0" smtClean="0">
                <a:solidFill>
                  <a:schemeClr val="bg1"/>
                </a:solidFill>
              </a:rPr>
              <a:t>služba</a:t>
            </a:r>
            <a:r>
              <a:rPr lang="cs-CZ" dirty="0" smtClean="0">
                <a:solidFill>
                  <a:schemeClr val="bg1"/>
                </a:solidFill>
              </a:rPr>
              <a:t>, která nám umožní </a:t>
            </a:r>
            <a:r>
              <a:rPr lang="cs-CZ" b="1" dirty="0" smtClean="0">
                <a:solidFill>
                  <a:schemeClr val="bg1"/>
                </a:solidFill>
              </a:rPr>
              <a:t>najít adresy webových stránek</a:t>
            </a:r>
            <a:r>
              <a:rPr lang="cs-CZ" dirty="0" smtClean="0">
                <a:solidFill>
                  <a:schemeClr val="bg1"/>
                </a:solidFill>
              </a:rPr>
              <a:t>, na kterých jsou informace, které potřebujeme.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7545" y="880433"/>
            <a:ext cx="4158432" cy="32316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b="1" dirty="0" smtClean="0">
                <a:solidFill>
                  <a:srgbClr val="0070C0"/>
                </a:solidFill>
              </a:rPr>
              <a:t>Vyhledávacích služeb </a:t>
            </a:r>
            <a:r>
              <a:rPr lang="cs-CZ" dirty="0" smtClean="0"/>
              <a:t>je více.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4607498" y="627534"/>
            <a:ext cx="45365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3" y="627533"/>
            <a:ext cx="4248472" cy="3888433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b="1" dirty="0" smtClean="0"/>
              <a:t>Pojmy</a:t>
            </a:r>
            <a:r>
              <a:rPr lang="cs-CZ" sz="1500" dirty="0" smtClean="0"/>
              <a:t>, které chceme </a:t>
            </a:r>
            <a:r>
              <a:rPr lang="cs-CZ" sz="1500" b="1" dirty="0" smtClean="0"/>
              <a:t>vyhledat, </a:t>
            </a:r>
            <a:r>
              <a:rPr lang="cs-CZ" sz="1500" dirty="0" smtClean="0"/>
              <a:t>můžeme</a:t>
            </a:r>
            <a:r>
              <a:rPr lang="cs-CZ" sz="1500" b="1" dirty="0" smtClean="0">
                <a:solidFill>
                  <a:srgbClr val="0070C0"/>
                </a:solidFill>
              </a:rPr>
              <a:t> zadat:</a:t>
            </a:r>
          </a:p>
          <a:p>
            <a:pPr marL="435411" lvl="1" indent="-215979">
              <a:spcBef>
                <a:spcPts val="9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do </a:t>
            </a:r>
            <a:r>
              <a:rPr lang="cs-CZ" sz="1500" b="1" dirty="0" smtClean="0">
                <a:solidFill>
                  <a:srgbClr val="0070C0"/>
                </a:solidFill>
              </a:rPr>
              <a:t>vyhledávacího pole </a:t>
            </a:r>
            <a:r>
              <a:rPr lang="cs-CZ" sz="1500" dirty="0" smtClean="0">
                <a:solidFill>
                  <a:schemeClr val="tx1"/>
                </a:solidFill>
              </a:rPr>
              <a:t>na stránce vyhledávače</a:t>
            </a:r>
          </a:p>
          <a:p>
            <a:pPr marL="435411" lvl="1" indent="-215979">
              <a:spcBef>
                <a:spcPts val="9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do řádku </a:t>
            </a:r>
            <a:r>
              <a:rPr lang="cs-CZ" sz="1500" b="1" dirty="0" smtClean="0">
                <a:solidFill>
                  <a:srgbClr val="0070C0"/>
                </a:solidFill>
              </a:rPr>
              <a:t>Adresa</a:t>
            </a:r>
            <a:r>
              <a:rPr lang="cs-CZ" sz="1500" b="1" dirty="0" smtClean="0"/>
              <a:t> v prohlížeči webu.</a:t>
            </a:r>
            <a:r>
              <a:rPr lang="cs-CZ" sz="1500" dirty="0" smtClean="0"/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Ten pojmy předá</a:t>
            </a:r>
            <a:r>
              <a:rPr lang="cs-CZ" sz="1500" dirty="0" smtClean="0"/>
              <a:t> </a:t>
            </a:r>
            <a:r>
              <a:rPr lang="cs-CZ" sz="1500" b="1" dirty="0" smtClean="0"/>
              <a:t>předvolenému vyhledávači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/>
              <a:t>Prohlížeč Google Chrome </a:t>
            </a:r>
            <a:r>
              <a:rPr lang="cs-CZ" sz="1500" dirty="0" smtClean="0"/>
              <a:t>vyhledávači </a:t>
            </a:r>
            <a:r>
              <a:rPr lang="cs-CZ" sz="1500" b="1" dirty="0" smtClean="0">
                <a:solidFill>
                  <a:srgbClr val="0070C0"/>
                </a:solidFill>
              </a:rPr>
              <a:t>Google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/>
              <a:t>Prohlížeč Microsoft </a:t>
            </a:r>
            <a:r>
              <a:rPr lang="cs-CZ" sz="1500" b="1" dirty="0" err="1" smtClean="0"/>
              <a:t>Edge</a:t>
            </a:r>
            <a:r>
              <a:rPr lang="cs-CZ" sz="1500" b="1" dirty="0" smtClean="0"/>
              <a:t> </a:t>
            </a:r>
            <a:r>
              <a:rPr lang="cs-CZ" sz="1500" dirty="0" smtClean="0"/>
              <a:t>vyhledávači </a:t>
            </a:r>
            <a:r>
              <a:rPr lang="cs-CZ" sz="1500" dirty="0" err="1" smtClean="0"/>
              <a:t>Microsfot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Bing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Prohlížeč </a:t>
            </a:r>
            <a:r>
              <a:rPr lang="cs-CZ" sz="1500" b="1" dirty="0" err="1" smtClean="0"/>
              <a:t>Mozilla</a:t>
            </a:r>
            <a:r>
              <a:rPr lang="cs-CZ" sz="1500" b="1" dirty="0" smtClean="0"/>
              <a:t> </a:t>
            </a:r>
            <a:r>
              <a:rPr lang="cs-CZ" sz="1500" b="1" dirty="0" err="1"/>
              <a:t>F</a:t>
            </a:r>
            <a:r>
              <a:rPr lang="cs-CZ" sz="1500" b="1" dirty="0" err="1" smtClean="0"/>
              <a:t>irefox</a:t>
            </a:r>
            <a:r>
              <a:rPr lang="cs-CZ" sz="1500" b="1" dirty="0" smtClean="0"/>
              <a:t> </a:t>
            </a:r>
            <a:r>
              <a:rPr lang="cs-CZ" sz="1500" dirty="0" smtClean="0"/>
              <a:t>většinou také vyhledávači </a:t>
            </a:r>
            <a:r>
              <a:rPr lang="cs-CZ" sz="1500" b="1" dirty="0" smtClean="0">
                <a:solidFill>
                  <a:srgbClr val="0070C0"/>
                </a:solidFill>
              </a:rPr>
              <a:t>Google</a:t>
            </a:r>
            <a:r>
              <a:rPr lang="cs-CZ" sz="1500" dirty="0" smtClean="0"/>
              <a:t> (firma Google za to platí).</a:t>
            </a:r>
          </a:p>
          <a:p>
            <a:pPr marL="0" indent="0">
              <a:spcBef>
                <a:spcPts val="900"/>
              </a:spcBef>
              <a:buNone/>
            </a:pPr>
            <a:endParaRPr lang="cs-CZ" sz="1600" dirty="0" smtClean="0"/>
          </a:p>
          <a:p>
            <a:pPr marL="215979" indent="-215979">
              <a:spcBef>
                <a:spcPts val="900"/>
              </a:spcBef>
            </a:pPr>
            <a:endParaRPr lang="cs-CZ" sz="16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pPr defTabSz="914400"/>
            <a:r>
              <a:rPr lang="cs-CZ" dirty="0" smtClean="0"/>
              <a:t>Hledání a adresní řádek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507854"/>
            <a:ext cx="4042735" cy="101566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Najít na webu jedno slovo či více slov není až tak těžké. </a:t>
            </a:r>
            <a:r>
              <a:rPr lang="cs-CZ" sz="1500" dirty="0" smtClean="0"/>
              <a:t>Stačí je zadat do vyhledávače a je to. Časem však s takto jednoduchým hledáním nevystačíme. </a:t>
            </a:r>
            <a:endParaRPr lang="cs-CZ" sz="1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14" y="141943"/>
            <a:ext cx="3240000" cy="1892523"/>
          </a:xfrm>
          <a:prstGeom prst="rect">
            <a:avLst/>
          </a:prstGeom>
        </p:spPr>
      </p:pic>
      <p:cxnSp>
        <p:nvCxnSpPr>
          <p:cNvPr id="5" name="Pravoúhlá spojnice 4"/>
          <p:cNvCxnSpPr/>
          <p:nvPr/>
        </p:nvCxnSpPr>
        <p:spPr>
          <a:xfrm flipV="1">
            <a:off x="4067944" y="764979"/>
            <a:ext cx="2088232" cy="13027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28" y="2182674"/>
            <a:ext cx="3240000" cy="2063318"/>
          </a:xfrm>
          <a:prstGeom prst="rect">
            <a:avLst/>
          </a:prstGeom>
        </p:spPr>
      </p:pic>
      <p:cxnSp>
        <p:nvCxnSpPr>
          <p:cNvPr id="17" name="Pravoúhlá spojnice 16"/>
          <p:cNvCxnSpPr/>
          <p:nvPr/>
        </p:nvCxnSpPr>
        <p:spPr>
          <a:xfrm>
            <a:off x="4211960" y="2427734"/>
            <a:ext cx="936104" cy="2160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4213032" y="624392"/>
            <a:ext cx="493096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27533"/>
            <a:ext cx="4119438" cy="3888433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Přesnou frázi (sousloví) </a:t>
            </a:r>
            <a:r>
              <a:rPr lang="cs-CZ" sz="1600" dirty="0" smtClean="0"/>
              <a:t>zadáme tak, </a:t>
            </a:r>
            <a:br>
              <a:rPr lang="cs-CZ" sz="1600" dirty="0" smtClean="0"/>
            </a:br>
            <a:r>
              <a:rPr lang="cs-CZ" sz="1600" b="1" dirty="0" smtClean="0"/>
              <a:t>že slova, která mají být vedle sebe, dáme </a:t>
            </a:r>
            <a:br>
              <a:rPr lang="cs-CZ" sz="1600" b="1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do uvozovek</a:t>
            </a:r>
            <a:r>
              <a:rPr lang="cs-CZ" sz="1600" dirty="0" smtClean="0"/>
              <a:t>. (Z hlediska typografie: do znaku pro palce</a:t>
            </a:r>
            <a:r>
              <a:rPr lang="cs-CZ" sz="1600" dirty="0"/>
              <a:t>.) </a:t>
            </a:r>
            <a:r>
              <a:rPr lang="cs-CZ" sz="1600" b="1" dirty="0" smtClean="0">
                <a:solidFill>
                  <a:srgbClr val="C00000"/>
                </a:solidFill>
              </a:rPr>
              <a:t>"Karel Čapek"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Počet nalezených odkazů na stránky se sníží.</a:t>
            </a:r>
            <a:endParaRPr lang="cs-CZ" sz="1600" dirty="0" smtClean="0"/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Bez uvozovek </a:t>
            </a:r>
            <a:r>
              <a:rPr lang="cs-CZ" sz="1600" dirty="0" smtClean="0"/>
              <a:t>našel vyhledávač stránky, na kterých kdekoliv byla slova </a:t>
            </a:r>
            <a:r>
              <a:rPr lang="cs-CZ" sz="1600" b="1" dirty="0">
                <a:solidFill>
                  <a:srgbClr val="C00000"/>
                </a:solidFill>
              </a:rPr>
              <a:t>K</a:t>
            </a:r>
            <a:r>
              <a:rPr lang="cs-CZ" sz="1600" b="1" dirty="0" smtClean="0">
                <a:solidFill>
                  <a:srgbClr val="C00000"/>
                </a:solidFill>
              </a:rPr>
              <a:t>arel</a:t>
            </a:r>
            <a:r>
              <a:rPr lang="cs-CZ" sz="1600" dirty="0" smtClean="0"/>
              <a:t>     a    </a:t>
            </a:r>
            <a:r>
              <a:rPr lang="cs-CZ" sz="1600" b="1" dirty="0" smtClean="0">
                <a:solidFill>
                  <a:srgbClr val="C00000"/>
                </a:solidFill>
              </a:rPr>
              <a:t>Čapek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dirty="0"/>
              <a:t> </a:t>
            </a:r>
            <a:r>
              <a:rPr lang="cs-CZ" sz="1600" dirty="0" smtClean="0"/>
              <a:t>Těch bylo samozřejmě více.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dirty="0" smtClean="0"/>
              <a:t>Můžeme samozřejmě zadání s uvozovkami a bez nich zkombinovat a hledat například:</a:t>
            </a:r>
            <a:br>
              <a:rPr lang="cs-CZ" sz="1600" dirty="0" smtClean="0"/>
            </a:br>
            <a:r>
              <a:rPr lang="cs-CZ" sz="1600" b="1" dirty="0" smtClean="0">
                <a:solidFill>
                  <a:srgbClr val="C00000"/>
                </a:solidFill>
              </a:rPr>
              <a:t>"</a:t>
            </a:r>
            <a:r>
              <a:rPr lang="cs-CZ" sz="1600" b="1" dirty="0">
                <a:solidFill>
                  <a:srgbClr val="C00000"/>
                </a:solidFill>
              </a:rPr>
              <a:t>Karel </a:t>
            </a:r>
            <a:r>
              <a:rPr lang="cs-CZ" sz="1600" b="1" dirty="0" smtClean="0">
                <a:solidFill>
                  <a:srgbClr val="C00000"/>
                </a:solidFill>
              </a:rPr>
              <a:t>Čapek"  se narodil</a:t>
            </a:r>
            <a:endParaRPr lang="cs-CZ" sz="1600" b="1" dirty="0">
              <a:solidFill>
                <a:srgbClr val="C00000"/>
              </a:solidFill>
            </a:endParaRPr>
          </a:p>
          <a:p>
            <a:pPr marL="215979" indent="-215979">
              <a:spcBef>
                <a:spcPts val="900"/>
              </a:spcBef>
            </a:pPr>
            <a:endParaRPr lang="cs-CZ" sz="1600" dirty="0" smtClean="0"/>
          </a:p>
          <a:p>
            <a:pPr marL="215979" indent="-215979">
              <a:spcBef>
                <a:spcPts val="900"/>
              </a:spcBef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Zpřesnění hledání: přesná fráze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97" y="673707"/>
            <a:ext cx="4822277" cy="334391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246344" y="1815686"/>
            <a:ext cx="1656184" cy="180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079385" y="1923678"/>
            <a:ext cx="1166959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</p:spTree>
    <p:extLst>
      <p:ext uri="{BB962C8B-B14F-4D97-AF65-F5344CB8AC3E}">
        <p14:creationId xmlns:p14="http://schemas.microsoft.com/office/powerpoint/2010/main" val="35419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4213032" y="624392"/>
            <a:ext cx="493096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7533"/>
            <a:ext cx="4104456" cy="3888433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Co vše se dozvíme z výsledku hledání? </a:t>
            </a:r>
            <a:r>
              <a:rPr lang="cs-CZ" sz="1600" dirty="0" smtClean="0"/>
              <a:t>(Příklady ukazují využití  vyhledávače Google. Ostatní vyhledávače pracují velmi podobně.)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Počet stránek</a:t>
            </a:r>
            <a:r>
              <a:rPr lang="cs-CZ" sz="1600" dirty="0" smtClean="0"/>
              <a:t>, na kterých byly zadané pojmy nalezeny a dobu hledání v indexu.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Adresu stránky</a:t>
            </a:r>
            <a:r>
              <a:rPr lang="cs-CZ" sz="1600" dirty="0" smtClean="0"/>
              <a:t>, přesněji pouze její </a:t>
            </a:r>
            <a:r>
              <a:rPr lang="cs-CZ" sz="1600" b="1" dirty="0" smtClean="0"/>
              <a:t>část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Titul (nadpis) </a:t>
            </a:r>
            <a:r>
              <a:rPr lang="cs-CZ" sz="1600" dirty="0" smtClean="0"/>
              <a:t>nalezené stránky.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Krátkou ukázku obsahu stránky </a:t>
            </a:r>
            <a:r>
              <a:rPr lang="cs-CZ" sz="1600" dirty="0" smtClean="0"/>
              <a:t>obsahující námi zadané pojmy.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dirty="0" smtClean="0"/>
              <a:t>U </a:t>
            </a:r>
            <a:r>
              <a:rPr lang="cs-CZ" sz="1600" b="1" dirty="0" smtClean="0">
                <a:solidFill>
                  <a:srgbClr val="0070C0"/>
                </a:solidFill>
              </a:rPr>
              <a:t>reklamy</a:t>
            </a:r>
            <a:r>
              <a:rPr lang="cs-CZ" sz="1600" dirty="0" smtClean="0"/>
              <a:t> také </a:t>
            </a:r>
            <a:r>
              <a:rPr lang="cs-CZ" sz="1600" b="1" dirty="0" smtClean="0"/>
              <a:t>jasné sdělení, že jde o reklamu</a:t>
            </a:r>
            <a:r>
              <a:rPr lang="cs-CZ" sz="1600" dirty="0" smtClean="0"/>
              <a:t>. Na pojmy </a:t>
            </a:r>
            <a:r>
              <a:rPr lang="cs-CZ" sz="1600" i="1" dirty="0" smtClean="0"/>
              <a:t>Karel</a:t>
            </a:r>
            <a:r>
              <a:rPr lang="cs-CZ" sz="1600" dirty="0" smtClean="0"/>
              <a:t> </a:t>
            </a:r>
            <a:r>
              <a:rPr lang="cs-CZ" sz="1600" i="1" dirty="0" smtClean="0"/>
              <a:t>Čapek</a:t>
            </a:r>
            <a:r>
              <a:rPr lang="cs-CZ" sz="1600" dirty="0" smtClean="0"/>
              <a:t> si nikdo reklamu nezaplatil, proto zde žádná není.</a:t>
            </a:r>
          </a:p>
          <a:p>
            <a:pPr marL="215979" indent="-215979">
              <a:spcBef>
                <a:spcPts val="900"/>
              </a:spcBef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Výsledek hledání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673707"/>
            <a:ext cx="4824536" cy="334391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246344" y="1818000"/>
            <a:ext cx="1656184" cy="162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nice 12"/>
          <p:cNvCxnSpPr/>
          <p:nvPr/>
        </p:nvCxnSpPr>
        <p:spPr>
          <a:xfrm>
            <a:off x="4139952" y="1737001"/>
            <a:ext cx="1106392" cy="16601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21" name="Obdélník 20"/>
          <p:cNvSpPr/>
          <p:nvPr/>
        </p:nvSpPr>
        <p:spPr>
          <a:xfrm>
            <a:off x="5246344" y="2020002"/>
            <a:ext cx="1656184" cy="162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246344" y="2177989"/>
            <a:ext cx="1656184" cy="16200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246344" y="2335975"/>
            <a:ext cx="3053112" cy="287015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ravoúhlá spojnice 23"/>
          <p:cNvCxnSpPr/>
          <p:nvPr/>
        </p:nvCxnSpPr>
        <p:spPr>
          <a:xfrm flipV="1">
            <a:off x="3851920" y="2093413"/>
            <a:ext cx="1394424" cy="19324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6" name="Pravoúhlá spojnice 25"/>
          <p:cNvCxnSpPr/>
          <p:nvPr/>
        </p:nvCxnSpPr>
        <p:spPr>
          <a:xfrm flipV="1">
            <a:off x="3059832" y="2262065"/>
            <a:ext cx="2186512" cy="402467"/>
          </a:xfrm>
          <a:prstGeom prst="bentConnector3">
            <a:avLst>
              <a:gd name="adj1" fmla="val 76660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9" name="Pravoúhlá spojnice 28"/>
          <p:cNvCxnSpPr/>
          <p:nvPr/>
        </p:nvCxnSpPr>
        <p:spPr>
          <a:xfrm flipV="1">
            <a:off x="3995936" y="2470253"/>
            <a:ext cx="1250408" cy="542228"/>
          </a:xfrm>
          <a:prstGeom prst="bentConnector3">
            <a:avLst>
              <a:gd name="adj1" fmla="val 78032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</p:spTree>
    <p:extLst>
      <p:ext uri="{BB962C8B-B14F-4D97-AF65-F5344CB8AC3E}">
        <p14:creationId xmlns:p14="http://schemas.microsoft.com/office/powerpoint/2010/main" val="15919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2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Internet, web, vyhledávač – shrnutí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83968" y="624392"/>
            <a:ext cx="486003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5495" y="3046526"/>
            <a:ext cx="3754703" cy="154144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Víme také, že </a:t>
            </a:r>
            <a:r>
              <a:rPr lang="cs-CZ" sz="1500" dirty="0"/>
              <a:t>často laici (novináři) používají pojem </a:t>
            </a:r>
            <a:r>
              <a:rPr lang="cs-CZ" sz="1500" b="1" dirty="0"/>
              <a:t>internet</a:t>
            </a:r>
            <a:r>
              <a:rPr lang="cs-CZ" sz="1500" dirty="0"/>
              <a:t> pro </a:t>
            </a:r>
            <a:r>
              <a:rPr lang="cs-CZ" sz="1500" b="1" dirty="0"/>
              <a:t>informace</a:t>
            </a:r>
            <a:r>
              <a:rPr lang="cs-CZ" sz="1500" dirty="0"/>
              <a:t>, které díky němu můžeme získávat</a:t>
            </a:r>
            <a:r>
              <a:rPr lang="cs-CZ" sz="1500" dirty="0" smtClean="0"/>
              <a:t>.</a:t>
            </a:r>
          </a:p>
          <a:p>
            <a:pPr>
              <a:spcBef>
                <a:spcPts val="450"/>
              </a:spcBef>
            </a:pPr>
            <a:r>
              <a:rPr lang="cs-CZ" sz="1500" dirty="0"/>
              <a:t>A že se s tím nedá nic dělat. Jenom si </a:t>
            </a:r>
            <a:r>
              <a:rPr lang="cs-CZ" sz="1500" dirty="0" smtClean="0"/>
              <a:t>musíme uvědomit</a:t>
            </a:r>
            <a:r>
              <a:rPr lang="cs-CZ" sz="1500" dirty="0"/>
              <a:t>, </a:t>
            </a:r>
            <a:r>
              <a:rPr lang="cs-CZ" sz="1500" b="1" dirty="0"/>
              <a:t>v jakém významu </a:t>
            </a:r>
            <a:r>
              <a:rPr lang="cs-CZ" sz="1500" dirty="0"/>
              <a:t>je zrovna pojem </a:t>
            </a:r>
            <a:r>
              <a:rPr lang="cs-CZ" sz="1500" b="1" dirty="0"/>
              <a:t>internet</a:t>
            </a:r>
            <a:r>
              <a:rPr lang="cs-CZ" sz="1500" dirty="0"/>
              <a:t> v určitém případě použit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107503" y="782215"/>
            <a:ext cx="4104457" cy="387776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spcBef>
                <a:spcPts val="600"/>
              </a:spcBef>
              <a:buNone/>
            </a:pPr>
            <a:r>
              <a:rPr lang="cs-CZ" sz="1500" dirty="0" smtClean="0"/>
              <a:t>Nyní </a:t>
            </a:r>
            <a:r>
              <a:rPr lang="cs-CZ" sz="1500" dirty="0"/>
              <a:t>již odlišujeme a správně chápeme </a:t>
            </a:r>
            <a:r>
              <a:rPr lang="cs-CZ" sz="1500" b="1" dirty="0"/>
              <a:t>pojmy</a:t>
            </a:r>
            <a:r>
              <a:rPr lang="cs-CZ" sz="1500" dirty="0"/>
              <a:t>:</a:t>
            </a:r>
          </a:p>
          <a:p>
            <a:pPr marL="215979" indent="-215979" defTabSz="914400">
              <a:spcBef>
                <a:spcPts val="1200"/>
              </a:spcBef>
            </a:pPr>
            <a:r>
              <a:rPr lang="cs-CZ" sz="1500" b="1" dirty="0">
                <a:solidFill>
                  <a:srgbClr val="0070C0"/>
                </a:solidFill>
              </a:rPr>
              <a:t>internet</a:t>
            </a:r>
            <a:r>
              <a:rPr lang="cs-CZ" sz="1500" dirty="0"/>
              <a:t> (</a:t>
            </a:r>
            <a:r>
              <a:rPr lang="cs-CZ" sz="1500" b="1" dirty="0"/>
              <a:t>síť počítačů</a:t>
            </a:r>
            <a:r>
              <a:rPr lang="cs-CZ" sz="1500" dirty="0"/>
              <a:t>, dlouhý kabel k serveru),</a:t>
            </a:r>
          </a:p>
          <a:p>
            <a:pPr marL="215979" indent="-215979" defTabSz="914400">
              <a:spcBef>
                <a:spcPts val="1200"/>
              </a:spcBef>
            </a:pPr>
            <a:r>
              <a:rPr lang="cs-CZ" sz="1500" b="1" dirty="0">
                <a:solidFill>
                  <a:srgbClr val="0070C0"/>
                </a:solidFill>
              </a:rPr>
              <a:t>připojení</a:t>
            </a:r>
            <a:r>
              <a:rPr lang="cs-CZ" sz="1500" dirty="0"/>
              <a:t> k internetu (kabel, </a:t>
            </a:r>
            <a:r>
              <a:rPr lang="cs-CZ" sz="1500" dirty="0" err="1"/>
              <a:t>wi-fi</a:t>
            </a:r>
            <a:r>
              <a:rPr lang="cs-CZ" sz="1500" dirty="0"/>
              <a:t>, GSM – data),</a:t>
            </a:r>
          </a:p>
          <a:p>
            <a:pPr marL="215979" indent="-215979" defTabSz="914400">
              <a:spcBef>
                <a:spcPts val="1200"/>
              </a:spcBef>
            </a:pPr>
            <a:r>
              <a:rPr lang="cs-CZ" sz="1500" b="1" dirty="0">
                <a:solidFill>
                  <a:srgbClr val="0070C0"/>
                </a:solidFill>
              </a:rPr>
              <a:t>webové stránky</a:t>
            </a:r>
            <a:r>
              <a:rPr lang="cs-CZ" sz="1500" dirty="0"/>
              <a:t>, </a:t>
            </a:r>
            <a:r>
              <a:rPr lang="cs-CZ" sz="1500" dirty="0" smtClean="0"/>
              <a:t>jsou </a:t>
            </a:r>
            <a:r>
              <a:rPr lang="cs-CZ" sz="1500" dirty="0"/>
              <a:t>otevřeny v </a:t>
            </a:r>
            <a:r>
              <a:rPr lang="cs-CZ" sz="1500" b="1" dirty="0">
                <a:solidFill>
                  <a:srgbClr val="0070C0"/>
                </a:solidFill>
              </a:rPr>
              <a:t>prohlížeči</a:t>
            </a:r>
            <a:r>
              <a:rPr lang="cs-CZ" sz="1500" dirty="0"/>
              <a:t> webových s stránek,</a:t>
            </a:r>
          </a:p>
          <a:p>
            <a:pPr marL="215979" indent="-215979" defTabSz="914400">
              <a:spcBef>
                <a:spcPts val="1200"/>
              </a:spcBef>
            </a:pPr>
            <a:r>
              <a:rPr lang="cs-CZ" sz="1500" dirty="0"/>
              <a:t>webový </a:t>
            </a:r>
            <a:r>
              <a:rPr lang="cs-CZ" sz="1500" b="1" dirty="0" smtClean="0">
                <a:solidFill>
                  <a:srgbClr val="0070C0"/>
                </a:solidFill>
              </a:rPr>
              <a:t>vyhledávač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2" y="123397"/>
            <a:ext cx="3531352" cy="213646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5" name="Pravoúhlá spojnice 14"/>
          <p:cNvCxnSpPr/>
          <p:nvPr/>
        </p:nvCxnSpPr>
        <p:spPr>
          <a:xfrm flipV="1">
            <a:off x="4067944" y="771550"/>
            <a:ext cx="2808312" cy="972000"/>
          </a:xfrm>
          <a:prstGeom prst="bentConnector3">
            <a:avLst>
              <a:gd name="adj1" fmla="val 10005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16" y="1923678"/>
            <a:ext cx="3531352" cy="212673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8836"/>
            <a:ext cx="1800200" cy="382460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3790198" y="2139702"/>
            <a:ext cx="5943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2" y="2947054"/>
            <a:ext cx="3531352" cy="16879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25" name="Pravoúhlá spojnice 24"/>
          <p:cNvCxnSpPr/>
          <p:nvPr/>
        </p:nvCxnSpPr>
        <p:spPr>
          <a:xfrm>
            <a:off x="1979712" y="2787774"/>
            <a:ext cx="3744416" cy="1656184"/>
          </a:xfrm>
          <a:prstGeom prst="bentConnector3">
            <a:avLst>
              <a:gd name="adj1" fmla="val 5362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Internet a web – opakování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71551"/>
            <a:ext cx="4248473" cy="388843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</a:t>
            </a:r>
            <a:r>
              <a:rPr lang="cs-CZ" sz="1500" dirty="0"/>
              <a:t>je </a:t>
            </a:r>
            <a:r>
              <a:rPr lang="cs-CZ" sz="1500" dirty="0" smtClean="0"/>
              <a:t>(bohužel) kvůli neznalosti novinářů používán ve </a:t>
            </a:r>
            <a:r>
              <a:rPr lang="cs-CZ" sz="1500" b="1" dirty="0" smtClean="0"/>
              <a:t>dvou zcela odlišných významech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IT odborníci </a:t>
            </a:r>
            <a:r>
              <a:rPr lang="cs-CZ" sz="1500" dirty="0" smtClean="0"/>
              <a:t>používají 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>
                <a:solidFill>
                  <a:srgbClr val="0070C0"/>
                </a:solidFill>
              </a:rPr>
              <a:t>celosvětovou počítačovou síť</a:t>
            </a:r>
            <a:r>
              <a:rPr lang="cs-CZ" sz="1500" dirty="0" smtClean="0"/>
              <a:t>, která umožňuje propojení našeho počítače s miliardami dalších počítačových zařízení.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Laici</a:t>
            </a:r>
            <a:r>
              <a:rPr lang="cs-CZ" sz="1500" dirty="0" smtClean="0"/>
              <a:t> používají pojem </a:t>
            </a:r>
            <a:r>
              <a:rPr lang="cs-CZ" sz="1500" b="1" dirty="0" smtClean="0"/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/>
              <a:t>informace</a:t>
            </a:r>
            <a:r>
              <a:rPr lang="cs-CZ" sz="1500" dirty="0" smtClean="0"/>
              <a:t>, které díky této počítačové síti můžeme získávat. </a:t>
            </a:r>
            <a:br>
              <a:rPr lang="cs-CZ" sz="1500" dirty="0" smtClean="0"/>
            </a:br>
            <a:r>
              <a:rPr lang="cs-CZ" sz="1500" dirty="0" smtClean="0"/>
              <a:t>Tedy vlastně pro </a:t>
            </a:r>
            <a:r>
              <a:rPr lang="cs-CZ" sz="1500" b="1" dirty="0" smtClean="0"/>
              <a:t>službu</a:t>
            </a:r>
            <a:r>
              <a:rPr lang="cs-CZ" sz="1500" dirty="0" smtClean="0"/>
              <a:t> internetu </a:t>
            </a:r>
            <a:r>
              <a:rPr lang="cs-CZ" sz="1500" b="1" dirty="0" smtClean="0">
                <a:solidFill>
                  <a:srgbClr val="0070C0"/>
                </a:solidFill>
              </a:rPr>
              <a:t>Web</a:t>
            </a:r>
            <a:r>
              <a:rPr lang="cs-CZ" sz="1500" dirty="0" smtClean="0"/>
              <a:t> (</a:t>
            </a:r>
            <a:r>
              <a:rPr lang="cs-CZ" sz="1500" b="1" dirty="0" smtClean="0"/>
              <a:t>WWW</a:t>
            </a:r>
            <a:r>
              <a:rPr lang="cs-CZ" sz="1500" dirty="0" smtClean="0"/>
              <a:t>, webové stránky).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61" y="624390"/>
            <a:ext cx="1748839" cy="4086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51520" y="3579862"/>
            <a:ext cx="4104456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Tato lekce vysvětluje </a:t>
            </a:r>
            <a:r>
              <a:rPr lang="cs-CZ" sz="1400" b="1" dirty="0" smtClean="0"/>
              <a:t>fungování webu</a:t>
            </a:r>
            <a:r>
              <a:rPr lang="cs-CZ" sz="1400" dirty="0" smtClean="0"/>
              <a:t> – stránek s informacemi. </a:t>
            </a:r>
          </a:p>
          <a:p>
            <a:r>
              <a:rPr lang="cs-CZ" sz="1400" dirty="0" smtClean="0"/>
              <a:t>Principy </a:t>
            </a:r>
            <a:r>
              <a:rPr lang="cs-CZ" sz="1400" b="1" dirty="0" smtClean="0"/>
              <a:t>Internetu</a:t>
            </a:r>
            <a:r>
              <a:rPr lang="cs-CZ" sz="1400" dirty="0" smtClean="0"/>
              <a:t> – </a:t>
            </a:r>
            <a:r>
              <a:rPr lang="cs-CZ" sz="1400" b="1" dirty="0" smtClean="0"/>
              <a:t>počítačové sítě</a:t>
            </a:r>
            <a:r>
              <a:rPr lang="cs-CZ" sz="1400" dirty="0"/>
              <a:t> </a:t>
            </a:r>
            <a:r>
              <a:rPr lang="cs-CZ" sz="1400" dirty="0" smtClean="0"/>
              <a:t>byly vysvětleny v předchozí prezentaci.</a:t>
            </a:r>
          </a:p>
        </p:txBody>
      </p:sp>
      <p:pic>
        <p:nvPicPr>
          <p:cNvPr id="12" name="Obráze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71551"/>
            <a:ext cx="2595777" cy="18003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Obrázek 12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91698"/>
            <a:ext cx="2595777" cy="16522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57" y="2067534"/>
            <a:ext cx="2179646" cy="1361258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26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Principy Internetu – opakování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82215"/>
            <a:ext cx="4392489" cy="387776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je vlastně podobná </a:t>
            </a:r>
            <a:r>
              <a:rPr lang="cs-CZ" sz="1500" b="1" dirty="0" smtClean="0"/>
              <a:t>síť</a:t>
            </a:r>
            <a:r>
              <a:rPr lang="cs-CZ" sz="1500" dirty="0" smtClean="0"/>
              <a:t>, jakou máte ve škole. (A kterou jsme již probrali.)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Internet </a:t>
            </a:r>
            <a:r>
              <a:rPr lang="cs-CZ" sz="1500" dirty="0" smtClean="0"/>
              <a:t>se skládá také z </a:t>
            </a:r>
            <a:r>
              <a:rPr lang="cs-CZ" sz="1500" b="1" dirty="0" smtClean="0">
                <a:solidFill>
                  <a:srgbClr val="0070C0"/>
                </a:solidFill>
              </a:rPr>
              <a:t>klientských počítačů</a:t>
            </a:r>
            <a:r>
              <a:rPr lang="cs-CZ" sz="1500" dirty="0" smtClean="0"/>
              <a:t>, </a:t>
            </a:r>
            <a:r>
              <a:rPr lang="cs-CZ" sz="1500" b="1" dirty="0" smtClean="0">
                <a:solidFill>
                  <a:srgbClr val="0070C0"/>
                </a:solidFill>
              </a:rPr>
              <a:t>serverů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0070C0"/>
                </a:solidFill>
              </a:rPr>
              <a:t>síťových prvků.</a:t>
            </a:r>
            <a:r>
              <a:rPr lang="cs-CZ" sz="1500" dirty="0" smtClean="0"/>
              <a:t>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Síťové prvky </a:t>
            </a:r>
            <a:r>
              <a:rPr lang="cs-CZ" sz="1500" dirty="0" smtClean="0"/>
              <a:t>umožňují </a:t>
            </a:r>
            <a:r>
              <a:rPr lang="cs-CZ" sz="1500" b="1" dirty="0" smtClean="0"/>
              <a:t>propojení</a:t>
            </a:r>
            <a:r>
              <a:rPr lang="cs-CZ" sz="1500" dirty="0" smtClean="0"/>
              <a:t> všech zařízení připojených k internetu.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Využívají se buď </a:t>
            </a:r>
            <a:r>
              <a:rPr lang="cs-CZ" sz="1500" b="1" dirty="0" smtClean="0">
                <a:solidFill>
                  <a:srgbClr val="0070C0"/>
                </a:solidFill>
              </a:rPr>
              <a:t>kabelové spoje</a:t>
            </a:r>
            <a:r>
              <a:rPr lang="cs-CZ" sz="1500" dirty="0" smtClean="0"/>
              <a:t>, nebo </a:t>
            </a:r>
            <a:r>
              <a:rPr lang="cs-CZ" sz="1500" b="1" dirty="0" smtClean="0">
                <a:solidFill>
                  <a:srgbClr val="0070C0"/>
                </a:solidFill>
              </a:rPr>
              <a:t>bezdrátové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připojení</a:t>
            </a:r>
            <a:r>
              <a:rPr lang="cs-CZ" sz="1500" dirty="0" smtClean="0"/>
              <a:t> (</a:t>
            </a:r>
            <a:r>
              <a:rPr lang="cs-CZ" sz="1500" b="1" dirty="0" err="1" smtClean="0"/>
              <a:t>wi-fi</a:t>
            </a:r>
            <a:r>
              <a:rPr lang="cs-CZ" sz="1500" b="1" dirty="0" smtClean="0"/>
              <a:t>, data mobilní sítě</a:t>
            </a:r>
            <a:r>
              <a:rPr lang="cs-CZ" sz="1500" dirty="0" smtClean="0"/>
              <a:t>) k internetu.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55093" y="3795886"/>
            <a:ext cx="4416899" cy="86090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Internet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se </a:t>
            </a:r>
            <a:r>
              <a:rPr lang="cs-CZ" dirty="0" smtClean="0"/>
              <a:t>z technického pohledu chová jako </a:t>
            </a:r>
            <a:r>
              <a:rPr lang="cs-CZ" b="1" dirty="0"/>
              <a:t>dlouhý kabel </a:t>
            </a:r>
            <a:r>
              <a:rPr lang="cs-CZ" dirty="0"/>
              <a:t>z </a:t>
            </a:r>
            <a:r>
              <a:rPr lang="cs-CZ" dirty="0" smtClean="0"/>
              <a:t>našeho </a:t>
            </a:r>
            <a:r>
              <a:rPr lang="cs-CZ" dirty="0"/>
              <a:t>počítače k disku jednoho </a:t>
            </a:r>
            <a:r>
              <a:rPr lang="cs-CZ" dirty="0" smtClean="0"/>
              <a:t>z miliónů </a:t>
            </a:r>
            <a:r>
              <a:rPr lang="cs-CZ" b="1" dirty="0"/>
              <a:t>serverů</a:t>
            </a:r>
            <a:r>
              <a:rPr lang="cs-CZ" dirty="0"/>
              <a:t> připojených k </a:t>
            </a:r>
            <a:r>
              <a:rPr lang="cs-CZ" dirty="0" smtClean="0"/>
              <a:t>Internetu.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93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417561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23528" y="3291830"/>
            <a:ext cx="4032448" cy="78483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/>
              <a:t>Díky </a:t>
            </a:r>
            <a:r>
              <a:rPr lang="cs-CZ" b="1" dirty="0"/>
              <a:t>internetu</a:t>
            </a:r>
            <a:r>
              <a:rPr lang="cs-CZ" dirty="0"/>
              <a:t> – </a:t>
            </a:r>
            <a:r>
              <a:rPr lang="cs-CZ" b="1" dirty="0"/>
              <a:t>počítačové síti </a:t>
            </a:r>
            <a:r>
              <a:rPr lang="cs-CZ" dirty="0" smtClean="0"/>
              <a:t>můžeme </a:t>
            </a:r>
            <a:r>
              <a:rPr lang="cs-CZ" b="1" dirty="0">
                <a:solidFill>
                  <a:srgbClr val="0070C0"/>
                </a:solidFill>
              </a:rPr>
              <a:t>načítat (otevírat) datové soubory</a:t>
            </a:r>
            <a:r>
              <a:rPr lang="cs-CZ" dirty="0"/>
              <a:t> z milionů serverů </a:t>
            </a:r>
            <a:r>
              <a:rPr lang="cs-CZ" dirty="0" smtClean="0"/>
              <a:t>umístěných po </a:t>
            </a:r>
            <a:r>
              <a:rPr lang="cs-CZ" dirty="0"/>
              <a:t>celém světě </a:t>
            </a:r>
            <a:r>
              <a:rPr lang="cs-CZ" dirty="0" smtClean="0"/>
              <a:t>principy.</a:t>
            </a:r>
          </a:p>
        </p:txBody>
      </p:sp>
    </p:spTree>
    <p:extLst>
      <p:ext uri="{BB962C8B-B14F-4D97-AF65-F5344CB8AC3E}">
        <p14:creationId xmlns:p14="http://schemas.microsoft.com/office/powerpoint/2010/main" val="21693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ázek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674" y="42784"/>
            <a:ext cx="1926590" cy="165368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1203598"/>
            <a:ext cx="2820438" cy="3249324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Webové stránky </a:t>
            </a:r>
            <a:r>
              <a:rPr lang="cs-CZ" sz="1500" dirty="0" smtClean="0"/>
              <a:t>jsou uloženy jako </a:t>
            </a:r>
            <a:r>
              <a:rPr lang="cs-CZ" sz="1500" b="1" dirty="0" smtClean="0">
                <a:solidFill>
                  <a:srgbClr val="0070C0"/>
                </a:solidFill>
              </a:rPr>
              <a:t>soubory</a:t>
            </a:r>
            <a:r>
              <a:rPr lang="cs-CZ" sz="1500" dirty="0" smtClean="0"/>
              <a:t> na </a:t>
            </a:r>
            <a:r>
              <a:rPr lang="cs-CZ" sz="1500" b="1" dirty="0" smtClean="0">
                <a:solidFill>
                  <a:srgbClr val="0070C0"/>
                </a:solidFill>
              </a:rPr>
              <a:t>serverech</a:t>
            </a:r>
            <a:r>
              <a:rPr lang="cs-CZ" sz="1500" dirty="0" smtClean="0"/>
              <a:t> připojených k Internetu.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Jsou to </a:t>
            </a:r>
            <a:r>
              <a:rPr lang="cs-CZ" sz="1500" b="1" dirty="0" smtClean="0"/>
              <a:t>soubory</a:t>
            </a:r>
            <a:r>
              <a:rPr lang="cs-CZ" sz="1500" dirty="0" smtClean="0"/>
              <a:t> ve složkách uložených na discích serverů.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Prohlížeč</a:t>
            </a:r>
            <a:r>
              <a:rPr lang="cs-CZ" sz="1500" dirty="0" smtClean="0"/>
              <a:t> na našem počítači je umí přes Internet </a:t>
            </a:r>
            <a:r>
              <a:rPr lang="cs-CZ" sz="1500" b="1" dirty="0" smtClean="0"/>
              <a:t>načíst</a:t>
            </a:r>
            <a:r>
              <a:rPr lang="cs-CZ" sz="1500" dirty="0" smtClean="0"/>
              <a:t> a </a:t>
            </a:r>
            <a:r>
              <a:rPr lang="cs-CZ" sz="1500" b="1" dirty="0" smtClean="0"/>
              <a:t>zobrazit</a:t>
            </a:r>
            <a:r>
              <a:rPr lang="cs-CZ" sz="1500" dirty="0" smtClean="0"/>
              <a:t>.</a:t>
            </a:r>
            <a:endParaRPr lang="cs-CZ" sz="1700" dirty="0" smtClean="0"/>
          </a:p>
          <a:p>
            <a:pPr marL="215979" indent="-215979">
              <a:spcBef>
                <a:spcPts val="900"/>
              </a:spcBef>
            </a:pPr>
            <a:endParaRPr lang="cs-CZ" sz="1700" dirty="0" smtClean="0"/>
          </a:p>
          <a:p>
            <a:pPr marL="215979" indent="-215979"/>
            <a:endParaRPr lang="cs-CZ" sz="17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Web a Inter</a:t>
            </a:r>
            <a:r>
              <a:rPr lang="cs-CZ" sz="2400" dirty="0" smtClean="0">
                <a:solidFill>
                  <a:schemeClr val="bg1"/>
                </a:solidFill>
              </a:rPr>
              <a:t>net</a:t>
            </a: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37761"/>
            <a:ext cx="960107" cy="10801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3138812"/>
            <a:ext cx="1224137" cy="13771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19" y="2809053"/>
            <a:ext cx="547601" cy="6160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774" y="3582912"/>
            <a:ext cx="829382" cy="933054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3864357" y="4177412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405213" y="4177412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864357" y="2260639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369356" y="2624013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470" y="1582899"/>
            <a:ext cx="1370927" cy="40691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67" y="3364009"/>
            <a:ext cx="1568588" cy="58732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50" y="2032356"/>
            <a:ext cx="1218741" cy="456332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1" y="2531753"/>
            <a:ext cx="1053501" cy="39446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836" y="2187293"/>
            <a:ext cx="1218741" cy="45633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61" y="2584014"/>
            <a:ext cx="1218741" cy="456332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>
            <a:off x="5505730" y="2211710"/>
            <a:ext cx="237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Internet</a:t>
            </a:r>
            <a:endParaRPr lang="cs-CZ" sz="4400" dirty="0"/>
          </a:p>
        </p:txBody>
      </p:sp>
      <p:cxnSp>
        <p:nvCxnSpPr>
          <p:cNvPr id="49" name="Pravoúhlá spojnice 48"/>
          <p:cNvCxnSpPr/>
          <p:nvPr/>
        </p:nvCxnSpPr>
        <p:spPr>
          <a:xfrm rot="16200000" flipH="1">
            <a:off x="4680016" y="2360220"/>
            <a:ext cx="468000" cy="396000"/>
          </a:xfrm>
          <a:prstGeom prst="bentConnector3">
            <a:avLst>
              <a:gd name="adj1" fmla="val -320"/>
            </a:avLst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Pravoúhlá spojnice 49"/>
          <p:cNvCxnSpPr/>
          <p:nvPr/>
        </p:nvCxnSpPr>
        <p:spPr>
          <a:xfrm flipV="1">
            <a:off x="5485340" y="3801346"/>
            <a:ext cx="742844" cy="346668"/>
          </a:xfrm>
          <a:prstGeom prst="bentConnector3">
            <a:avLst>
              <a:gd name="adj1" fmla="val 99238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ravoúhlá spojnice 52"/>
          <p:cNvCxnSpPr/>
          <p:nvPr/>
        </p:nvCxnSpPr>
        <p:spPr>
          <a:xfrm>
            <a:off x="6327294" y="3818237"/>
            <a:ext cx="1647390" cy="339004"/>
          </a:xfrm>
          <a:prstGeom prst="bentConnector3">
            <a:avLst>
              <a:gd name="adj1" fmla="val -26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Pravoúhlá spojnice 58"/>
          <p:cNvCxnSpPr/>
          <p:nvPr/>
        </p:nvCxnSpPr>
        <p:spPr>
          <a:xfrm rot="5400000" flipH="1" flipV="1">
            <a:off x="7425858" y="2608211"/>
            <a:ext cx="364394" cy="12561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ravoúhlá spojnice 61"/>
          <p:cNvCxnSpPr/>
          <p:nvPr/>
        </p:nvCxnSpPr>
        <p:spPr>
          <a:xfrm rot="10800000">
            <a:off x="6228184" y="2391782"/>
            <a:ext cx="571244" cy="468000"/>
          </a:xfrm>
          <a:prstGeom prst="bentConnector3">
            <a:avLst>
              <a:gd name="adj1" fmla="val 10113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Pravoúhlá spojnice 81"/>
          <p:cNvCxnSpPr/>
          <p:nvPr/>
        </p:nvCxnSpPr>
        <p:spPr>
          <a:xfrm rot="5400000">
            <a:off x="6302474" y="3080408"/>
            <a:ext cx="878071" cy="54602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6215626" y="1892976"/>
            <a:ext cx="871842" cy="55305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7429075" y="1913076"/>
            <a:ext cx="7487" cy="56355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flipH="1" flipV="1">
            <a:off x="5778594" y="2855734"/>
            <a:ext cx="363896" cy="92544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flipH="1">
            <a:off x="5619903" y="2357213"/>
            <a:ext cx="546077" cy="40430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19" y="1899276"/>
            <a:ext cx="878071" cy="399849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2" y="3758724"/>
            <a:ext cx="878071" cy="39984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2051" y="2907782"/>
            <a:ext cx="862966" cy="967012"/>
          </a:xfrm>
          <a:prstGeom prst="rect">
            <a:avLst/>
          </a:prstGeom>
        </p:spPr>
      </p:pic>
      <p:pic>
        <p:nvPicPr>
          <p:cNvPr id="68" name="Obrázek 6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02" y="108064"/>
            <a:ext cx="1512000" cy="873936"/>
          </a:xfrm>
          <a:prstGeom prst="rect">
            <a:avLst/>
          </a:prstGeom>
        </p:spPr>
      </p:pic>
      <p:cxnSp>
        <p:nvCxnSpPr>
          <p:cNvPr id="74" name="Pravoúhlá spojnice 73"/>
          <p:cNvCxnSpPr/>
          <p:nvPr/>
        </p:nvCxnSpPr>
        <p:spPr>
          <a:xfrm rot="16200000" flipV="1">
            <a:off x="6750322" y="1547540"/>
            <a:ext cx="377432" cy="29686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Skupina 54"/>
          <p:cNvGrpSpPr/>
          <p:nvPr/>
        </p:nvGrpSpPr>
        <p:grpSpPr>
          <a:xfrm>
            <a:off x="5490152" y="1491630"/>
            <a:ext cx="1602128" cy="2640760"/>
            <a:chOff x="5637740" y="1659654"/>
            <a:chExt cx="1602128" cy="2640760"/>
          </a:xfrm>
        </p:grpSpPr>
        <p:cxnSp>
          <p:nvCxnSpPr>
            <p:cNvPr id="77" name="Pravoúhlá spojnice 76"/>
            <p:cNvCxnSpPr/>
            <p:nvPr/>
          </p:nvCxnSpPr>
          <p:spPr>
            <a:xfrm flipV="1">
              <a:off x="5637740" y="3953746"/>
              <a:ext cx="742844" cy="346668"/>
            </a:xfrm>
            <a:prstGeom prst="bentConnector3">
              <a:avLst>
                <a:gd name="adj1" fmla="val 99238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Pravoúhlá spojnice 77"/>
            <p:cNvCxnSpPr/>
            <p:nvPr/>
          </p:nvCxnSpPr>
          <p:spPr>
            <a:xfrm rot="10800000">
              <a:off x="6372200" y="2607806"/>
              <a:ext cx="571244" cy="468000"/>
            </a:xfrm>
            <a:prstGeom prst="bentConnector3">
              <a:avLst>
                <a:gd name="adj1" fmla="val 101134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Pravoúhlá spojnice 78"/>
            <p:cNvCxnSpPr/>
            <p:nvPr/>
          </p:nvCxnSpPr>
          <p:spPr>
            <a:xfrm rot="5400000">
              <a:off x="6454874" y="3232808"/>
              <a:ext cx="878071" cy="54602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H="1">
              <a:off x="6368026" y="2045376"/>
              <a:ext cx="871842" cy="553057"/>
            </a:xfrm>
            <a:prstGeom prst="line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Pravoúhlá spojnice 80"/>
            <p:cNvCxnSpPr/>
            <p:nvPr/>
          </p:nvCxnSpPr>
          <p:spPr>
            <a:xfrm rot="16200000" flipV="1">
              <a:off x="6902722" y="1699940"/>
              <a:ext cx="377432" cy="29686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3" name="Přímá spojnice 8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14" y="1151393"/>
            <a:ext cx="741173" cy="825879"/>
          </a:xfrm>
          <a:prstGeom prst="rect">
            <a:avLst/>
          </a:prstGeom>
        </p:spPr>
      </p:pic>
      <p:sp>
        <p:nvSpPr>
          <p:cNvPr id="45" name="TextovéPole 44"/>
          <p:cNvSpPr txBox="1"/>
          <p:nvPr/>
        </p:nvSpPr>
        <p:spPr>
          <a:xfrm>
            <a:off x="273010" y="3795886"/>
            <a:ext cx="2800733" cy="55399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Přes </a:t>
            </a:r>
            <a:r>
              <a:rPr lang="cs-CZ" b="1" dirty="0" smtClean="0"/>
              <a:t>internet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načítáme</a:t>
            </a:r>
            <a:r>
              <a:rPr lang="cs-CZ" dirty="0" smtClean="0"/>
              <a:t> </a:t>
            </a:r>
            <a:r>
              <a:rPr lang="cs-CZ" b="1" dirty="0" smtClean="0"/>
              <a:t>webové stránky</a:t>
            </a:r>
            <a:r>
              <a:rPr lang="cs-CZ" dirty="0" smtClean="0"/>
              <a:t> z celého světa.</a:t>
            </a:r>
          </a:p>
        </p:txBody>
      </p:sp>
    </p:spTree>
    <p:extLst>
      <p:ext uri="{BB962C8B-B14F-4D97-AF65-F5344CB8AC3E}">
        <p14:creationId xmlns:p14="http://schemas.microsoft.com/office/powerpoint/2010/main" val="22572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004048" y="624392"/>
            <a:ext cx="413995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47614"/>
            <a:ext cx="4393973" cy="3389986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dirty="0" smtClean="0">
                <a:solidFill>
                  <a:srgbClr val="0070C0"/>
                </a:solidFill>
              </a:rPr>
              <a:t>Web</a:t>
            </a:r>
            <a:r>
              <a:rPr lang="cs-CZ" sz="1500" dirty="0" smtClean="0"/>
              <a:t> vychází ze dvou jednoduchých principů:</a:t>
            </a:r>
          </a:p>
          <a:p>
            <a:pPr marL="216000" indent="-216000">
              <a:spcBef>
                <a:spcPts val="900"/>
              </a:spcBef>
              <a:buClr>
                <a:srgbClr val="0070C0"/>
              </a:buClr>
              <a:buSzPct val="9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Každá stránka</a:t>
            </a:r>
            <a:r>
              <a:rPr lang="cs-CZ" sz="1500" dirty="0" smtClean="0"/>
              <a:t>, přesněji: každý objekt (stránka, obrázek, video, program) </a:t>
            </a:r>
            <a:r>
              <a:rPr lang="cs-CZ" sz="1500" b="1" dirty="0" smtClean="0">
                <a:solidFill>
                  <a:srgbClr val="0070C0"/>
                </a:solidFill>
              </a:rPr>
              <a:t>má</a:t>
            </a:r>
            <a:r>
              <a:rPr lang="cs-CZ" sz="1500" dirty="0" smtClean="0"/>
              <a:t> svoji </a:t>
            </a:r>
            <a:r>
              <a:rPr lang="cs-CZ" sz="1500" b="1" dirty="0" smtClean="0">
                <a:solidFill>
                  <a:srgbClr val="0070C0"/>
                </a:solidFill>
              </a:rPr>
              <a:t>adresu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900"/>
              </a:spcBef>
              <a:buClr>
                <a:srgbClr val="0070C0"/>
              </a:buClr>
              <a:buSzPct val="9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(Webové) stránky </a:t>
            </a:r>
            <a:r>
              <a:rPr lang="cs-CZ" sz="1500" dirty="0" smtClean="0"/>
              <a:t>mohou obsahovat tzv. </a:t>
            </a:r>
            <a:r>
              <a:rPr lang="cs-CZ" sz="1500" dirty="0" smtClean="0">
                <a:solidFill>
                  <a:srgbClr val="0070C0"/>
                </a:solidFill>
              </a:rPr>
              <a:t>(</a:t>
            </a:r>
            <a:r>
              <a:rPr lang="cs-CZ" sz="1500" b="1" dirty="0" smtClean="0">
                <a:solidFill>
                  <a:srgbClr val="0070C0"/>
                </a:solidFill>
                <a:hlinkClick r:id="rId3"/>
              </a:rPr>
              <a:t>hypertextové) odkazy</a:t>
            </a:r>
            <a:r>
              <a:rPr lang="cs-CZ" sz="1500" dirty="0" smtClean="0"/>
              <a:t>. </a:t>
            </a:r>
            <a:br>
              <a:rPr lang="cs-CZ" sz="1500" dirty="0" smtClean="0"/>
            </a:br>
            <a:r>
              <a:rPr lang="cs-CZ" sz="1500" dirty="0" smtClean="0"/>
              <a:t>Ty </a:t>
            </a:r>
            <a:r>
              <a:rPr lang="cs-CZ" sz="1500" b="1" dirty="0" smtClean="0"/>
              <a:t>ukazují na adresy </a:t>
            </a:r>
            <a:r>
              <a:rPr lang="cs-CZ" sz="1500" dirty="0" smtClean="0"/>
              <a:t>jiných webových stránek.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Princip </a:t>
            </a:r>
            <a:r>
              <a:rPr lang="cs-CZ" sz="1500" b="1" dirty="0">
                <a:solidFill>
                  <a:srgbClr val="0070C0"/>
                </a:solidFill>
              </a:rPr>
              <a:t>webu </a:t>
            </a:r>
            <a:r>
              <a:rPr lang="cs-CZ" sz="1500" dirty="0" smtClean="0"/>
              <a:t>= </a:t>
            </a:r>
            <a:r>
              <a:rPr lang="cs-CZ" sz="1500" b="1" dirty="0"/>
              <a:t>klepnutí myší na odkaz </a:t>
            </a:r>
            <a:r>
              <a:rPr lang="cs-CZ" sz="1500" dirty="0" smtClean="0"/>
              <a:t>místo posílání informací o tom, kde je jaký soubor.</a:t>
            </a:r>
            <a:endParaRPr lang="cs-CZ" sz="15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Princip webu – stránky provázané odkazy</a:t>
            </a: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160" y="734007"/>
            <a:ext cx="3776048" cy="2065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57" y="3000064"/>
            <a:ext cx="2799151" cy="1529928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3779912" y="782904"/>
            <a:ext cx="3167874" cy="1356798"/>
            <a:chOff x="3780390" y="843558"/>
            <a:chExt cx="3167874" cy="1356798"/>
          </a:xfrm>
        </p:grpSpPr>
        <p:sp>
          <p:nvSpPr>
            <p:cNvPr id="9" name="Obdélník 8"/>
            <p:cNvSpPr/>
            <p:nvPr/>
          </p:nvSpPr>
          <p:spPr>
            <a:xfrm>
              <a:off x="5652120" y="843558"/>
              <a:ext cx="1296144" cy="288032"/>
            </a:xfrm>
            <a:prstGeom prst="rect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ravoúhlá spojnice 16"/>
            <p:cNvCxnSpPr>
              <a:endCxn id="9" idx="1"/>
            </p:cNvCxnSpPr>
            <p:nvPr/>
          </p:nvCxnSpPr>
          <p:spPr>
            <a:xfrm flipV="1">
              <a:off x="3780390" y="987574"/>
              <a:ext cx="1871730" cy="1212782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cxnSp>
      </p:grpSp>
      <p:cxnSp>
        <p:nvCxnSpPr>
          <p:cNvPr id="22" name="Pravoúhlá spojnice 21"/>
          <p:cNvCxnSpPr/>
          <p:nvPr/>
        </p:nvCxnSpPr>
        <p:spPr>
          <a:xfrm flipV="1">
            <a:off x="2267744" y="2643758"/>
            <a:ext cx="4464496" cy="7200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25" name="Obdélník 24"/>
          <p:cNvSpPr/>
          <p:nvPr/>
        </p:nvSpPr>
        <p:spPr>
          <a:xfrm>
            <a:off x="6464310" y="3011042"/>
            <a:ext cx="1296144" cy="288032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/>
          <p:cNvCxnSpPr>
            <a:endCxn id="25" idx="0"/>
          </p:cNvCxnSpPr>
          <p:nvPr/>
        </p:nvCxnSpPr>
        <p:spPr>
          <a:xfrm>
            <a:off x="7112382" y="2643758"/>
            <a:ext cx="0" cy="367284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21" name="TextovéPole 20"/>
          <p:cNvSpPr txBox="1"/>
          <p:nvPr/>
        </p:nvSpPr>
        <p:spPr>
          <a:xfrm>
            <a:off x="226982" y="3731082"/>
            <a:ext cx="4416899" cy="86090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Web jsou stránky provázané </a:t>
            </a:r>
            <a:r>
              <a:rPr lang="cs-CZ" dirty="0" smtClean="0">
                <a:solidFill>
                  <a:schemeClr val="bg1"/>
                </a:solidFill>
              </a:rPr>
              <a:t>(hypertextovými) </a:t>
            </a:r>
            <a:r>
              <a:rPr lang="cs-CZ" b="1" dirty="0" smtClean="0">
                <a:solidFill>
                  <a:schemeClr val="bg1"/>
                </a:solidFill>
              </a:rPr>
              <a:t>odkazy. </a:t>
            </a:r>
            <a:r>
              <a:rPr lang="cs-CZ" dirty="0" smtClean="0">
                <a:solidFill>
                  <a:schemeClr val="bg1"/>
                </a:solidFill>
              </a:rPr>
              <a:t>My pouze klikáme na odkazy a přecházíme mezi stránkami. Stránky jsou otevřeny v </a:t>
            </a:r>
            <a:r>
              <a:rPr lang="cs-CZ" b="1" dirty="0" smtClean="0">
                <a:solidFill>
                  <a:schemeClr val="bg1"/>
                </a:solidFill>
              </a:rPr>
              <a:t>prohlížeči</a:t>
            </a:r>
            <a:r>
              <a:rPr lang="cs-CZ" dirty="0" smtClean="0">
                <a:solidFill>
                  <a:schemeClr val="bg1"/>
                </a:solidFill>
              </a:rPr>
              <a:t> webu.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4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004048" y="624392"/>
            <a:ext cx="413995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7533"/>
            <a:ext cx="4131961" cy="3168353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Webové stránky, </a:t>
            </a:r>
            <a:r>
              <a:rPr lang="cs-CZ" sz="1500" b="1" dirty="0" smtClean="0"/>
              <a:t>tj. (textové)</a:t>
            </a:r>
            <a:r>
              <a:rPr lang="cs-CZ" sz="1500" b="1" dirty="0" smtClean="0">
                <a:solidFill>
                  <a:srgbClr val="0070C0"/>
                </a:solidFill>
              </a:rPr>
              <a:t> dokumenty provázané hypertextovými odkazy </a:t>
            </a:r>
            <a:r>
              <a:rPr lang="cs-CZ" sz="1500" dirty="0" smtClean="0"/>
              <a:t>se nacházejí na serverech (jejich discích</a:t>
            </a:r>
            <a:r>
              <a:rPr lang="cs-CZ" sz="1500" dirty="0"/>
              <a:t>) </a:t>
            </a:r>
            <a:r>
              <a:rPr lang="cs-CZ" sz="1500" dirty="0" smtClean="0"/>
              <a:t>připojených do Internetu. 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Prohlížeč webových stránek </a:t>
            </a:r>
            <a:r>
              <a:rPr lang="cs-CZ" sz="1500" dirty="0" smtClean="0"/>
              <a:t>je program, který umí načítat a zobrazovat webové stránky.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Pro zobrazení stránky musíme prohlížeči říci, </a:t>
            </a:r>
            <a:r>
              <a:rPr lang="cs-CZ" sz="1500" b="1" dirty="0" smtClean="0"/>
              <a:t>jakou</a:t>
            </a:r>
            <a:r>
              <a:rPr lang="cs-CZ" sz="1500" dirty="0" smtClean="0"/>
              <a:t> URL </a:t>
            </a:r>
            <a:r>
              <a:rPr lang="cs-CZ" sz="1500" b="1" dirty="0" smtClean="0"/>
              <a:t>adresu webové stránky má načíst</a:t>
            </a:r>
            <a:r>
              <a:rPr lang="cs-CZ" sz="1500" dirty="0" smtClean="0"/>
              <a:t>. 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Prohlížeč webových stránek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20" y="2464418"/>
            <a:ext cx="3647443" cy="182242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223461" y="838422"/>
            <a:ext cx="3701127" cy="79722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Prohlížeč webu </a:t>
            </a:r>
            <a:r>
              <a:rPr lang="cs-CZ" dirty="0" smtClean="0">
                <a:solidFill>
                  <a:schemeClr val="bg1"/>
                </a:solidFill>
              </a:rPr>
              <a:t>je po operačním systému nejdůležitější program v počítači. Díky němu můžeme využívat </a:t>
            </a:r>
            <a:r>
              <a:rPr lang="cs-CZ" b="1" dirty="0" smtClean="0">
                <a:solidFill>
                  <a:schemeClr val="bg1"/>
                </a:solidFill>
              </a:rPr>
              <a:t>webové a cloudové služby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3995936" y="2574218"/>
            <a:ext cx="2880320" cy="251087"/>
            <a:chOff x="3995936" y="2574218"/>
            <a:chExt cx="2880320" cy="251087"/>
          </a:xfrm>
        </p:grpSpPr>
        <p:sp>
          <p:nvSpPr>
            <p:cNvPr id="21" name="Obdélník 20"/>
            <p:cNvSpPr/>
            <p:nvPr/>
          </p:nvSpPr>
          <p:spPr>
            <a:xfrm>
              <a:off x="5896909" y="2574218"/>
              <a:ext cx="979347" cy="251087"/>
            </a:xfrm>
            <a:prstGeom prst="rect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" name="Pravoúhlá spojnice 22"/>
            <p:cNvCxnSpPr>
              <a:endCxn id="21" idx="1"/>
            </p:cNvCxnSpPr>
            <p:nvPr/>
          </p:nvCxnSpPr>
          <p:spPr>
            <a:xfrm>
              <a:off x="3995936" y="2643758"/>
              <a:ext cx="1900973" cy="56004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cxn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4" y="3128086"/>
            <a:ext cx="4352226" cy="92464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51520" y="4064754"/>
            <a:ext cx="4833563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Běžní uživatelé počítačů někdy (zcela nesprávně) říkají: „zapneme si internet…“. A klepnou na ikonu prohlížeče webu. </a:t>
            </a:r>
          </a:p>
        </p:txBody>
      </p:sp>
    </p:spTree>
    <p:extLst>
      <p:ext uri="{BB962C8B-B14F-4D97-AF65-F5344CB8AC3E}">
        <p14:creationId xmlns:p14="http://schemas.microsoft.com/office/powerpoint/2010/main" val="17581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44" y="647680"/>
            <a:ext cx="6225956" cy="362650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27533"/>
            <a:ext cx="4536504" cy="4032449"/>
          </a:xfrm>
        </p:spPr>
        <p:txBody>
          <a:bodyPr numCol="1">
            <a:normAutofit/>
          </a:bodyPr>
          <a:lstStyle/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Zde vidíme adresu stránky, která je zobrazena. </a:t>
            </a:r>
            <a:br>
              <a:rPr lang="cs-CZ" sz="1500" b="1" dirty="0" smtClean="0">
                <a:solidFill>
                  <a:srgbClr val="0070C0"/>
                </a:solidFill>
              </a:rPr>
            </a:br>
            <a:r>
              <a:rPr lang="cs-CZ" sz="1500" dirty="0" smtClean="0"/>
              <a:t>Pokud klepneme na ikonu</a:t>
            </a:r>
            <a:br>
              <a:rPr lang="cs-CZ" sz="1500" dirty="0" smtClean="0"/>
            </a:br>
            <a:r>
              <a:rPr lang="cs-CZ" sz="1500" dirty="0" smtClean="0"/>
              <a:t>zámečku, zjistíme, zda připojení</a:t>
            </a:r>
            <a:br>
              <a:rPr lang="cs-CZ" sz="1500" dirty="0" smtClean="0"/>
            </a:br>
            <a:r>
              <a:rPr lang="cs-CZ" sz="1500" dirty="0" smtClean="0"/>
              <a:t>je bezpečné, tj. přenos dat je</a:t>
            </a:r>
            <a:br>
              <a:rPr lang="cs-CZ" sz="1500" dirty="0" smtClean="0"/>
            </a:br>
            <a:r>
              <a:rPr lang="cs-CZ" sz="1500" dirty="0" smtClean="0"/>
              <a:t>šifrovaný.</a:t>
            </a:r>
          </a:p>
          <a:p>
            <a:pPr marL="216000" indent="-216000">
              <a:spcBef>
                <a:spcPts val="12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Ukázání</a:t>
            </a:r>
            <a:r>
              <a:rPr lang="cs-CZ" sz="1500" dirty="0" smtClean="0"/>
              <a:t> na odkaz – zobrazí se ručka. </a:t>
            </a: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/>
              <a:t>Zde</a:t>
            </a:r>
            <a:r>
              <a:rPr lang="cs-CZ" sz="1500" dirty="0" smtClean="0"/>
              <a:t> vidíme, </a:t>
            </a:r>
            <a:r>
              <a:rPr lang="cs-CZ" sz="1500" b="1" dirty="0" smtClean="0">
                <a:solidFill>
                  <a:srgbClr val="0070C0"/>
                </a:solidFill>
              </a:rPr>
              <a:t>kam (adresu, URL) přejde odkaz</a:t>
            </a:r>
            <a:r>
              <a:rPr lang="cs-CZ" sz="1500" dirty="0" smtClean="0"/>
              <a:t>, </a:t>
            </a:r>
            <a:br>
              <a:rPr lang="cs-CZ" sz="1500" dirty="0" smtClean="0"/>
            </a:br>
            <a:r>
              <a:rPr lang="cs-CZ" sz="1500" dirty="0" smtClean="0"/>
              <a:t>na který ukazujeme.</a:t>
            </a: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Zpět</a:t>
            </a:r>
            <a:r>
              <a:rPr lang="cs-CZ" sz="1500" dirty="0" smtClean="0"/>
              <a:t> na dříve zobrazenou stránku. Klepnutí </a:t>
            </a:r>
            <a:r>
              <a:rPr lang="cs-CZ" sz="1500" i="1" dirty="0" smtClean="0"/>
              <a:t>pravým</a:t>
            </a:r>
            <a:r>
              <a:rPr lang="cs-CZ" sz="1500" dirty="0" smtClean="0"/>
              <a:t> tlačítkem: </a:t>
            </a:r>
            <a:r>
              <a:rPr lang="cs-CZ" sz="1500" b="1" dirty="0" smtClean="0">
                <a:solidFill>
                  <a:srgbClr val="0070C0"/>
                </a:solidFill>
              </a:rPr>
              <a:t>historie</a:t>
            </a:r>
            <a:r>
              <a:rPr lang="cs-CZ" sz="1500" dirty="0" smtClean="0"/>
              <a:t> stránek.</a:t>
            </a: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Domovská stránka</a:t>
            </a:r>
            <a:r>
              <a:rPr lang="cs-CZ" sz="1500" dirty="0" smtClean="0"/>
              <a:t>. </a:t>
            </a:r>
            <a:r>
              <a:rPr lang="cs-CZ" sz="1500" b="1" dirty="0" smtClean="0"/>
              <a:t>URL adresa</a:t>
            </a:r>
            <a:r>
              <a:rPr lang="cs-CZ" sz="1500" dirty="0" smtClean="0"/>
              <a:t>, kterou určíme </a:t>
            </a:r>
            <a:br>
              <a:rPr lang="cs-CZ" sz="1500" dirty="0" smtClean="0"/>
            </a:br>
            <a:r>
              <a:rPr lang="cs-CZ" sz="1500" dirty="0" smtClean="0"/>
              <a:t>jako výchozí po spuštění programu.</a:t>
            </a: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/>
              <a:t>Nová karta </a:t>
            </a:r>
            <a:r>
              <a:rPr lang="cs-CZ" sz="1500" dirty="0" smtClean="0"/>
              <a:t>(nový panel).</a:t>
            </a:r>
          </a:p>
          <a:p>
            <a:pPr marL="216000" indent="-216000">
              <a:spcBef>
                <a:spcPts val="400"/>
              </a:spcBef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cs-CZ" sz="1500" b="1" dirty="0" smtClean="0"/>
              <a:t>Přidání URL adres</a:t>
            </a:r>
            <a:r>
              <a:rPr lang="cs-CZ" sz="1500" dirty="0" smtClean="0"/>
              <a:t>y této stránky do </a:t>
            </a:r>
            <a:r>
              <a:rPr lang="cs-CZ" sz="1500" b="1" dirty="0" smtClean="0">
                <a:solidFill>
                  <a:srgbClr val="0070C0"/>
                </a:solidFill>
              </a:rPr>
              <a:t>záložek</a:t>
            </a:r>
            <a:r>
              <a:rPr lang="cs-CZ" sz="1500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Prohlížeč – ovládání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5" y="10217"/>
            <a:ext cx="2824193" cy="600012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5508136" y="95159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1</a:t>
            </a:r>
            <a:endParaRPr lang="cs-CZ" sz="16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29" y="1985521"/>
            <a:ext cx="298395" cy="386584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4677546" y="1962233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2</a:t>
            </a:r>
            <a:endParaRPr lang="cs-CZ" sz="1600" b="1" dirty="0"/>
          </a:p>
        </p:txBody>
      </p:sp>
      <p:sp>
        <p:nvSpPr>
          <p:cNvPr id="14" name="Ovál 13"/>
          <p:cNvSpPr/>
          <p:nvPr/>
        </p:nvSpPr>
        <p:spPr>
          <a:xfrm>
            <a:off x="5148064" y="3947633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3</a:t>
            </a:r>
            <a:endParaRPr lang="cs-CZ" sz="1600" b="1" dirty="0"/>
          </a:p>
        </p:txBody>
      </p:sp>
      <p:cxnSp>
        <p:nvCxnSpPr>
          <p:cNvPr id="12" name="Přímá spojnice se šipkou 11"/>
          <p:cNvCxnSpPr>
            <a:stCxn id="9" idx="2"/>
          </p:cNvCxnSpPr>
          <p:nvPr/>
        </p:nvCxnSpPr>
        <p:spPr>
          <a:xfrm flipH="1">
            <a:off x="4638826" y="2372105"/>
            <a:ext cx="1" cy="17375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ál 18"/>
          <p:cNvSpPr/>
          <p:nvPr/>
        </p:nvSpPr>
        <p:spPr>
          <a:xfrm>
            <a:off x="4117875" y="925806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4</a:t>
            </a:r>
            <a:endParaRPr lang="cs-CZ" sz="1600" b="1" dirty="0"/>
          </a:p>
        </p:txBody>
      </p:sp>
      <p:sp>
        <p:nvSpPr>
          <p:cNvPr id="20" name="Ovál 19"/>
          <p:cNvSpPr/>
          <p:nvPr/>
        </p:nvSpPr>
        <p:spPr>
          <a:xfrm>
            <a:off x="5925500" y="633146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6</a:t>
            </a:r>
            <a:endParaRPr lang="cs-CZ" sz="1600" b="1" dirty="0"/>
          </a:p>
        </p:txBody>
      </p:sp>
      <p:sp>
        <p:nvSpPr>
          <p:cNvPr id="21" name="Ovál 20"/>
          <p:cNvSpPr/>
          <p:nvPr/>
        </p:nvSpPr>
        <p:spPr>
          <a:xfrm>
            <a:off x="4788024" y="673024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5</a:t>
            </a:r>
            <a:endParaRPr lang="cs-CZ" sz="16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3131840" y="2124233"/>
            <a:ext cx="1506986" cy="1546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8204400" y="645599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7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0489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07504" y="3507854"/>
            <a:ext cx="4248472" cy="100811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sz="1400" b="1" dirty="0" smtClean="0">
                <a:solidFill>
                  <a:schemeClr val="bg1"/>
                </a:solidFill>
              </a:rPr>
              <a:t>Poznámka: </a:t>
            </a:r>
            <a:r>
              <a:rPr lang="cs-CZ" sz="1400" dirty="0" smtClean="0">
                <a:solidFill>
                  <a:schemeClr val="bg1"/>
                </a:solidFill>
              </a:rPr>
              <a:t>Všechny současné prohlížeče vychází ze stejných principů, ovládají se proto </a:t>
            </a:r>
            <a:r>
              <a:rPr lang="cs-CZ" sz="1400" b="1" dirty="0" smtClean="0">
                <a:solidFill>
                  <a:schemeClr val="bg1"/>
                </a:solidFill>
              </a:rPr>
              <a:t>velmi podobně.</a:t>
            </a:r>
            <a:r>
              <a:rPr lang="cs-CZ" sz="1400" dirty="0" smtClean="0">
                <a:solidFill>
                  <a:schemeClr val="bg1"/>
                </a:solidFill>
              </a:rPr>
              <a:t> Ukázky zde jsou z nejpoužívanějšího prohlížeče </a:t>
            </a:r>
            <a:r>
              <a:rPr lang="cs-CZ" sz="1400" b="1" dirty="0" smtClean="0">
                <a:solidFill>
                  <a:schemeClr val="bg1"/>
                </a:solidFill>
              </a:rPr>
              <a:t>Google Chrome</a:t>
            </a:r>
            <a:r>
              <a:rPr lang="cs-CZ" sz="1400" dirty="0" smtClean="0">
                <a:solidFill>
                  <a:schemeClr val="bg1"/>
                </a:solidFill>
              </a:rPr>
              <a:t>, téměř vše najdete i v ostatních prohlížečích.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754568"/>
            <a:ext cx="4644008" cy="346561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27533"/>
            <a:ext cx="4320480" cy="4032449"/>
          </a:xfrm>
        </p:spPr>
        <p:txBody>
          <a:bodyPr numCol="1">
            <a:normAutofit/>
          </a:bodyPr>
          <a:lstStyle/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eriod" startAt="8"/>
            </a:pPr>
            <a:r>
              <a:rPr lang="cs-CZ" sz="1500" b="1" dirty="0" smtClean="0">
                <a:solidFill>
                  <a:srgbClr val="0070C0"/>
                </a:solidFill>
              </a:rPr>
              <a:t>Znovunačtení stránky </a:t>
            </a:r>
            <a:r>
              <a:rPr lang="cs-CZ" sz="1500" dirty="0" smtClean="0"/>
              <a:t>z webového serveru </a:t>
            </a:r>
            <a:r>
              <a:rPr lang="cs-CZ" sz="1500" b="1" dirty="0" smtClean="0">
                <a:solidFill>
                  <a:srgbClr val="C00000"/>
                </a:solidFill>
              </a:rPr>
              <a:t>[klávesa F5]</a:t>
            </a:r>
            <a:r>
              <a:rPr lang="cs-CZ" sz="1500" b="1" dirty="0" smtClean="0">
                <a:solidFill>
                  <a:srgbClr val="0070C0"/>
                </a:solidFill>
              </a:rPr>
              <a:t>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eriod" startAt="8"/>
            </a:pPr>
            <a:r>
              <a:rPr lang="cs-CZ" sz="1500" b="1" dirty="0" smtClean="0">
                <a:solidFill>
                  <a:srgbClr val="0070C0"/>
                </a:solidFill>
              </a:rPr>
              <a:t>Vyhledání textu </a:t>
            </a:r>
            <a:r>
              <a:rPr lang="cs-CZ" sz="1500" dirty="0" smtClean="0"/>
              <a:t>na právě zobrazené stránce</a:t>
            </a:r>
            <a:br>
              <a:rPr lang="cs-CZ" sz="1500" dirty="0" smtClean="0"/>
            </a:br>
            <a:r>
              <a:rPr lang="cs-CZ" sz="1500" b="1" dirty="0" smtClean="0">
                <a:solidFill>
                  <a:srgbClr val="C00000"/>
                </a:solidFill>
              </a:rPr>
              <a:t>[Ctrl  F]</a:t>
            </a:r>
            <a:r>
              <a:rPr lang="cs-CZ" sz="1500" b="1" dirty="0" smtClean="0"/>
              <a:t>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eriod" startAt="8"/>
            </a:pPr>
            <a:r>
              <a:rPr lang="cs-CZ" sz="1500" b="1" dirty="0" smtClean="0">
                <a:solidFill>
                  <a:srgbClr val="0070C0"/>
                </a:solidFill>
              </a:rPr>
              <a:t> Lupa, </a:t>
            </a:r>
            <a:r>
              <a:rPr lang="cs-CZ" sz="1500" dirty="0" smtClean="0"/>
              <a:t>přiblížení nebo oddálení pohledu na stránku</a:t>
            </a:r>
            <a:br>
              <a:rPr lang="cs-CZ" sz="1500" dirty="0" smtClean="0"/>
            </a:br>
            <a:r>
              <a:rPr lang="cs-CZ" sz="1500" b="1" dirty="0">
                <a:solidFill>
                  <a:srgbClr val="C00000"/>
                </a:solidFill>
              </a:rPr>
              <a:t>[</a:t>
            </a:r>
            <a:r>
              <a:rPr lang="cs-CZ" sz="1500" b="1" dirty="0" smtClean="0">
                <a:solidFill>
                  <a:srgbClr val="C00000"/>
                </a:solidFill>
              </a:rPr>
              <a:t>Ctrl  + …přiblížení, </a:t>
            </a:r>
            <a:r>
              <a:rPr lang="cs-CZ" sz="1500" b="1" dirty="0">
                <a:solidFill>
                  <a:srgbClr val="C00000"/>
                </a:solidFill>
              </a:rPr>
              <a:t>Ctrl  </a:t>
            </a:r>
            <a:r>
              <a:rPr lang="cs-CZ" sz="1500" b="1" dirty="0" smtClean="0">
                <a:solidFill>
                  <a:srgbClr val="C00000"/>
                </a:solidFill>
              </a:rPr>
              <a:t>– …oddálení]</a:t>
            </a:r>
            <a:r>
              <a:rPr lang="cs-CZ" sz="1500" b="1" dirty="0" smtClean="0"/>
              <a:t>. </a:t>
            </a:r>
            <a:br>
              <a:rPr lang="cs-CZ" sz="1500" b="1" dirty="0" smtClean="0"/>
            </a:br>
            <a:r>
              <a:rPr lang="cs-CZ" sz="1500" dirty="0" smtClean="0"/>
              <a:t>Jako lupa také funguje </a:t>
            </a:r>
            <a:r>
              <a:rPr lang="cs-CZ" sz="1500" b="1" dirty="0" smtClean="0"/>
              <a:t>Ctrl a kolečko na myši.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eriod" startAt="8"/>
            </a:pPr>
            <a:r>
              <a:rPr lang="cs-CZ" sz="1500" b="1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Otevření </a:t>
            </a:r>
            <a:r>
              <a:rPr lang="cs-CZ" sz="1500" b="1" dirty="0">
                <a:solidFill>
                  <a:srgbClr val="0070C0"/>
                </a:solidFill>
              </a:rPr>
              <a:t>nabídky dalších funkcí. 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eriod" startAt="8"/>
            </a:pPr>
            <a:r>
              <a:rPr lang="cs-CZ" sz="1500" b="1" dirty="0" smtClean="0">
                <a:solidFill>
                  <a:srgbClr val="0070C0"/>
                </a:solidFill>
              </a:rPr>
              <a:t> Tisk</a:t>
            </a:r>
            <a:r>
              <a:rPr lang="cs-CZ" sz="1500" b="1" dirty="0" smtClean="0"/>
              <a:t> </a:t>
            </a:r>
            <a:r>
              <a:rPr lang="cs-CZ" sz="1500" dirty="0" smtClean="0"/>
              <a:t>aktuální stránky. </a:t>
            </a:r>
            <a:r>
              <a:rPr lang="cs-CZ" sz="1500" b="1" dirty="0" smtClean="0">
                <a:solidFill>
                  <a:srgbClr val="C00000"/>
                </a:solidFill>
              </a:rPr>
              <a:t>[</a:t>
            </a:r>
            <a:r>
              <a:rPr lang="cs-CZ" sz="1500" b="1" dirty="0">
                <a:solidFill>
                  <a:srgbClr val="C00000"/>
                </a:solidFill>
              </a:rPr>
              <a:t>Ctrl </a:t>
            </a:r>
            <a:r>
              <a:rPr lang="cs-CZ" sz="1500" b="1" dirty="0" smtClean="0">
                <a:solidFill>
                  <a:srgbClr val="C00000"/>
                </a:solidFill>
              </a:rPr>
              <a:t> P]</a:t>
            </a: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Prohlížeč – ovládání, zkratky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5"/>
            <a:ext cx="2915816" cy="6194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46" y="2017421"/>
            <a:ext cx="298395" cy="386584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4839546" y="113163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8</a:t>
            </a:r>
            <a:endParaRPr lang="cs-CZ" sz="1600" b="1" dirty="0"/>
          </a:p>
        </p:txBody>
      </p:sp>
      <p:sp>
        <p:nvSpPr>
          <p:cNvPr id="25" name="Ovál 24"/>
          <p:cNvSpPr/>
          <p:nvPr/>
        </p:nvSpPr>
        <p:spPr>
          <a:xfrm>
            <a:off x="8542680" y="915566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b="1" dirty="0"/>
              <a:t>11</a:t>
            </a:r>
          </a:p>
        </p:txBody>
      </p:sp>
      <p:sp>
        <p:nvSpPr>
          <p:cNvPr id="11" name="Ovál 10"/>
          <p:cNvSpPr/>
          <p:nvPr/>
        </p:nvSpPr>
        <p:spPr>
          <a:xfrm>
            <a:off x="5868144" y="1059582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b="1" dirty="0" smtClean="0"/>
              <a:t>9</a:t>
            </a:r>
            <a:endParaRPr lang="cs-CZ" sz="1600" b="1" dirty="0"/>
          </a:p>
        </p:txBody>
      </p:sp>
      <p:sp>
        <p:nvSpPr>
          <p:cNvPr id="12" name="Ovál 11"/>
          <p:cNvSpPr/>
          <p:nvPr/>
        </p:nvSpPr>
        <p:spPr>
          <a:xfrm>
            <a:off x="6241315" y="1501051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b="1" dirty="0" smtClean="0"/>
              <a:t>10</a:t>
            </a:r>
            <a:endParaRPr lang="cs-CZ" sz="1600" b="1" dirty="0"/>
          </a:p>
        </p:txBody>
      </p:sp>
      <p:sp>
        <p:nvSpPr>
          <p:cNvPr id="13" name="Ovál 12"/>
          <p:cNvSpPr/>
          <p:nvPr/>
        </p:nvSpPr>
        <p:spPr>
          <a:xfrm>
            <a:off x="7772400" y="2067742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b="1" dirty="0" smtClean="0"/>
              <a:t>12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5139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uiExpand="1" build="p"/>
      <p:bldP spid="3" grpId="0"/>
      <p:bldP spid="14" grpId="0" animBg="1"/>
      <p:bldP spid="2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391"/>
            <a:ext cx="9144000" cy="452437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285123"/>
            <a:ext cx="5182413" cy="33855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 smtClean="0"/>
              <a:t>Jak najít tu, která obsahuje informace, které potřebujeme?</a:t>
            </a:r>
            <a:endParaRPr lang="cs-CZ" sz="16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20829"/>
            <a:ext cx="480000" cy="566400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1240010" y="2045381"/>
            <a:ext cx="821070" cy="498060"/>
            <a:chOff x="4067944" y="2389350"/>
            <a:chExt cx="821070" cy="49806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4115826" y="2518713"/>
              <a:ext cx="7601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Google.com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00" y="1213262"/>
            <a:ext cx="480000" cy="566400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2310770" y="925301"/>
            <a:ext cx="821070" cy="498060"/>
            <a:chOff x="4067944" y="2389350"/>
            <a:chExt cx="821070" cy="498060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TED.com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12" y="1446430"/>
            <a:ext cx="480000" cy="566400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1518682" y="1158469"/>
            <a:ext cx="821070" cy="498060"/>
            <a:chOff x="4067944" y="2389350"/>
            <a:chExt cx="821070" cy="498060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4165613" y="2534119"/>
              <a:ext cx="5934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cnn.com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4" name="Obráze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92" y="1131519"/>
            <a:ext cx="480000" cy="56640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4038962" y="843558"/>
            <a:ext cx="821070" cy="498060"/>
            <a:chOff x="4067944" y="2389350"/>
            <a:chExt cx="821070" cy="498060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27" name="TextovéPole 26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bbc.com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8" name="Obráze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622" y="3651799"/>
            <a:ext cx="480000" cy="566400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4499992" y="3363838"/>
            <a:ext cx="821070" cy="498060"/>
            <a:chOff x="4067944" y="2389350"/>
            <a:chExt cx="821070" cy="498060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uj.ac.za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943" y="2122286"/>
            <a:ext cx="480000" cy="566400"/>
          </a:xfrm>
          <a:prstGeom prst="rect">
            <a:avLst/>
          </a:prstGeom>
        </p:spPr>
      </p:pic>
      <p:grpSp>
        <p:nvGrpSpPr>
          <p:cNvPr id="33" name="Skupina 32"/>
          <p:cNvGrpSpPr/>
          <p:nvPr/>
        </p:nvGrpSpPr>
        <p:grpSpPr>
          <a:xfrm>
            <a:off x="2111313" y="1834325"/>
            <a:ext cx="821070" cy="498060"/>
            <a:chOff x="4067944" y="2389350"/>
            <a:chExt cx="821070" cy="498060"/>
          </a:xfrm>
        </p:grpSpPr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5" name="TextovéPole 34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nasa.gov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0" y="1601925"/>
            <a:ext cx="480000" cy="566400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60010" y="1313964"/>
            <a:ext cx="821070" cy="498060"/>
            <a:chOff x="4067944" y="2389350"/>
            <a:chExt cx="821070" cy="498060"/>
          </a:xfrm>
        </p:grpSpPr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9" name="TextovéPole 38"/>
            <p:cNvSpPr txBox="1"/>
            <p:nvPr/>
          </p:nvSpPr>
          <p:spPr>
            <a:xfrm>
              <a:off x="4126339" y="249500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err="1" smtClean="0">
                  <a:solidFill>
                    <a:srgbClr val="0070C0"/>
                  </a:solidFill>
                </a:rPr>
                <a:t>Wikipedia</a:t>
              </a:r>
              <a:r>
                <a:rPr lang="cs-CZ" sz="900" b="1" dirty="0" smtClean="0">
                  <a:solidFill>
                    <a:srgbClr val="0070C0"/>
                  </a:solidFill>
                </a:rPr>
                <a:t/>
              </a:r>
              <a:br>
                <a:rPr lang="cs-CZ" sz="900" b="1" dirty="0" smtClean="0">
                  <a:solidFill>
                    <a:srgbClr val="0070C0"/>
                  </a:solidFill>
                </a:rPr>
              </a:br>
              <a:r>
                <a:rPr lang="cs-CZ" sz="900" b="1" dirty="0" smtClean="0">
                  <a:solidFill>
                    <a:srgbClr val="0070C0"/>
                  </a:solidFill>
                </a:rPr>
                <a:t>.</a:t>
              </a:r>
              <a:r>
                <a:rPr lang="cs-CZ" sz="900" b="1" dirty="0" err="1" smtClean="0">
                  <a:solidFill>
                    <a:srgbClr val="0070C0"/>
                  </a:solidFill>
                </a:rPr>
                <a:t>org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17" y="2741190"/>
            <a:ext cx="480000" cy="566400"/>
          </a:xfrm>
          <a:prstGeom prst="rect">
            <a:avLst/>
          </a:prstGeom>
        </p:spPr>
      </p:pic>
      <p:grpSp>
        <p:nvGrpSpPr>
          <p:cNvPr id="41" name="Skupina 40"/>
          <p:cNvGrpSpPr/>
          <p:nvPr/>
        </p:nvGrpSpPr>
        <p:grpSpPr>
          <a:xfrm>
            <a:off x="4958287" y="2453229"/>
            <a:ext cx="821070" cy="498060"/>
            <a:chOff x="4067944" y="2389350"/>
            <a:chExt cx="821070" cy="498060"/>
          </a:xfrm>
        </p:grpSpPr>
        <p:pic>
          <p:nvPicPr>
            <p:cNvPr id="42" name="Obrázek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43" name="TextovéPole 42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kws.go.ke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4" name="Obráze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389" y="2057730"/>
            <a:ext cx="480000" cy="566400"/>
          </a:xfrm>
          <a:prstGeom prst="rect">
            <a:avLst/>
          </a:prstGeom>
        </p:spPr>
      </p:pic>
      <p:grpSp>
        <p:nvGrpSpPr>
          <p:cNvPr id="45" name="Skupina 44"/>
          <p:cNvGrpSpPr/>
          <p:nvPr/>
        </p:nvGrpSpPr>
        <p:grpSpPr>
          <a:xfrm>
            <a:off x="4591622" y="1769769"/>
            <a:ext cx="835207" cy="514101"/>
            <a:chOff x="4053807" y="2389350"/>
            <a:chExt cx="835207" cy="514101"/>
          </a:xfrm>
        </p:grpSpPr>
        <p:pic>
          <p:nvPicPr>
            <p:cNvPr id="46" name="Obrázek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47" name="TextovéPole 46"/>
            <p:cNvSpPr txBox="1"/>
            <p:nvPr/>
          </p:nvSpPr>
          <p:spPr>
            <a:xfrm>
              <a:off x="4053807" y="2534119"/>
              <a:ext cx="83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alexlibraryva.org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8" name="Obrázek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144" y="1393889"/>
            <a:ext cx="480000" cy="566400"/>
          </a:xfrm>
          <a:prstGeom prst="rect">
            <a:avLst/>
          </a:prstGeom>
        </p:spPr>
      </p:pic>
      <p:grpSp>
        <p:nvGrpSpPr>
          <p:cNvPr id="49" name="Skupina 48"/>
          <p:cNvGrpSpPr/>
          <p:nvPr/>
        </p:nvGrpSpPr>
        <p:grpSpPr>
          <a:xfrm>
            <a:off x="4688514" y="1105928"/>
            <a:ext cx="821070" cy="498060"/>
            <a:chOff x="4067944" y="2389350"/>
            <a:chExt cx="821070" cy="498060"/>
          </a:xfrm>
        </p:grpSpPr>
        <p:pic>
          <p:nvPicPr>
            <p:cNvPr id="50" name="Obrázek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1" name="TextovéPole 50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irozhlas.cz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2" name="Obrázek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400" y="3256959"/>
            <a:ext cx="480000" cy="566400"/>
          </a:xfrm>
          <a:prstGeom prst="rect">
            <a:avLst/>
          </a:prstGeom>
        </p:spPr>
      </p:pic>
      <p:grpSp>
        <p:nvGrpSpPr>
          <p:cNvPr id="53" name="Skupina 52"/>
          <p:cNvGrpSpPr/>
          <p:nvPr/>
        </p:nvGrpSpPr>
        <p:grpSpPr>
          <a:xfrm>
            <a:off x="2790770" y="2968998"/>
            <a:ext cx="821070" cy="498060"/>
            <a:chOff x="4067944" y="2389350"/>
            <a:chExt cx="821070" cy="498060"/>
          </a:xfrm>
        </p:grpSpPr>
        <p:pic>
          <p:nvPicPr>
            <p:cNvPr id="54" name="Obrázek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5" name="TextovéPole 54"/>
            <p:cNvSpPr txBox="1"/>
            <p:nvPr/>
          </p:nvSpPr>
          <p:spPr>
            <a:xfrm>
              <a:off x="4113518" y="249500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err="1" smtClean="0">
                  <a:solidFill>
                    <a:srgbClr val="0070C0"/>
                  </a:solidFill>
                </a:rPr>
                <a:t>Iguazufalls</a:t>
              </a:r>
              <a:r>
                <a:rPr lang="cs-CZ" sz="900" b="1" dirty="0" smtClean="0">
                  <a:solidFill>
                    <a:srgbClr val="0070C0"/>
                  </a:solidFill>
                </a:rPr>
                <a:t/>
              </a:r>
              <a:br>
                <a:rPr lang="cs-CZ" sz="900" b="1" dirty="0" smtClean="0">
                  <a:solidFill>
                    <a:srgbClr val="0070C0"/>
                  </a:solidFill>
                </a:rPr>
              </a:br>
              <a:r>
                <a:rPr lang="cs-CZ" sz="900" b="1" dirty="0" smtClean="0">
                  <a:solidFill>
                    <a:srgbClr val="0070C0"/>
                  </a:solidFill>
                </a:rPr>
                <a:t>.</a:t>
              </a:r>
              <a:r>
                <a:rPr lang="cs-CZ" sz="900" b="1" dirty="0" err="1" smtClean="0">
                  <a:solidFill>
                    <a:srgbClr val="0070C0"/>
                  </a:solidFill>
                </a:rPr>
                <a:t>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6" name="Obrázek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27" y="2220829"/>
            <a:ext cx="480000" cy="566400"/>
          </a:xfrm>
          <a:prstGeom prst="rect">
            <a:avLst/>
          </a:prstGeom>
        </p:spPr>
      </p:pic>
      <p:grpSp>
        <p:nvGrpSpPr>
          <p:cNvPr id="57" name="Skupina 56"/>
          <p:cNvGrpSpPr/>
          <p:nvPr/>
        </p:nvGrpSpPr>
        <p:grpSpPr>
          <a:xfrm>
            <a:off x="6198297" y="1932868"/>
            <a:ext cx="821070" cy="498060"/>
            <a:chOff x="4067944" y="2389350"/>
            <a:chExt cx="821070" cy="498060"/>
          </a:xfrm>
        </p:grpSpPr>
        <p:pic>
          <p:nvPicPr>
            <p:cNvPr id="58" name="Obrázek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9" name="TextovéPole 58"/>
            <p:cNvSpPr txBox="1"/>
            <p:nvPr/>
          </p:nvSpPr>
          <p:spPr>
            <a:xfrm>
              <a:off x="4099888" y="2452168"/>
              <a:ext cx="70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Tajmahal.gov.in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0" name="Obrázek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07" y="2084262"/>
            <a:ext cx="480000" cy="566400"/>
          </a:xfrm>
          <a:prstGeom prst="rect">
            <a:avLst/>
          </a:prstGeom>
        </p:spPr>
      </p:pic>
      <p:grpSp>
        <p:nvGrpSpPr>
          <p:cNvPr id="61" name="Skupina 60"/>
          <p:cNvGrpSpPr/>
          <p:nvPr/>
        </p:nvGrpSpPr>
        <p:grpSpPr>
          <a:xfrm>
            <a:off x="7640777" y="1796301"/>
            <a:ext cx="821070" cy="498060"/>
            <a:chOff x="4067944" y="2389350"/>
            <a:chExt cx="821070" cy="498060"/>
          </a:xfrm>
        </p:grpSpPr>
        <p:pic>
          <p:nvPicPr>
            <p:cNvPr id="62" name="Obrázek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63" name="TextovéPole 62"/>
            <p:cNvSpPr txBox="1"/>
            <p:nvPr/>
          </p:nvSpPr>
          <p:spPr>
            <a:xfrm>
              <a:off x="4099888" y="2452168"/>
              <a:ext cx="7891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japan.go.jp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11" y="1750455"/>
            <a:ext cx="480000" cy="566400"/>
          </a:xfrm>
          <a:prstGeom prst="rect">
            <a:avLst/>
          </a:prstGeom>
        </p:spPr>
      </p:pic>
      <p:grpSp>
        <p:nvGrpSpPr>
          <p:cNvPr id="65" name="Skupina 64"/>
          <p:cNvGrpSpPr/>
          <p:nvPr/>
        </p:nvGrpSpPr>
        <p:grpSpPr>
          <a:xfrm>
            <a:off x="6959681" y="1462494"/>
            <a:ext cx="821070" cy="498060"/>
            <a:chOff x="4067944" y="2389350"/>
            <a:chExt cx="821070" cy="498060"/>
          </a:xfrm>
        </p:grpSpPr>
        <p:pic>
          <p:nvPicPr>
            <p:cNvPr id="66" name="Obrázek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67" name="TextovéPole 66"/>
            <p:cNvSpPr txBox="1"/>
            <p:nvPr/>
          </p:nvSpPr>
          <p:spPr>
            <a:xfrm>
              <a:off x="4099888" y="2452168"/>
              <a:ext cx="7891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pku.edu.cn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8" name="Obrázek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022" y="3675445"/>
            <a:ext cx="480000" cy="566400"/>
          </a:xfrm>
          <a:prstGeom prst="rect">
            <a:avLst/>
          </a:prstGeom>
        </p:spPr>
      </p:pic>
      <p:grpSp>
        <p:nvGrpSpPr>
          <p:cNvPr id="69" name="Skupina 68"/>
          <p:cNvGrpSpPr/>
          <p:nvPr/>
        </p:nvGrpSpPr>
        <p:grpSpPr>
          <a:xfrm>
            <a:off x="7862392" y="3387484"/>
            <a:ext cx="821070" cy="498060"/>
            <a:chOff x="4067944" y="2389350"/>
            <a:chExt cx="821070" cy="498060"/>
          </a:xfrm>
        </p:grpSpPr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1" name="TextovéPole 70"/>
            <p:cNvSpPr txBox="1"/>
            <p:nvPr/>
          </p:nvSpPr>
          <p:spPr>
            <a:xfrm>
              <a:off x="4067944" y="2452168"/>
              <a:ext cx="82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visitcanberra.com.au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2" name="Obrázek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287" y="4371950"/>
            <a:ext cx="480000" cy="566400"/>
          </a:xfrm>
          <a:prstGeom prst="rect">
            <a:avLst/>
          </a:prstGeom>
        </p:spPr>
      </p:pic>
      <p:grpSp>
        <p:nvGrpSpPr>
          <p:cNvPr id="73" name="Skupina 72"/>
          <p:cNvGrpSpPr/>
          <p:nvPr/>
        </p:nvGrpSpPr>
        <p:grpSpPr>
          <a:xfrm>
            <a:off x="5770657" y="4083989"/>
            <a:ext cx="821070" cy="498060"/>
            <a:chOff x="4067944" y="2389350"/>
            <a:chExt cx="821070" cy="498060"/>
          </a:xfrm>
        </p:grpSpPr>
        <p:pic>
          <p:nvPicPr>
            <p:cNvPr id="74" name="Obrázek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5" name="TextovéPole 74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bas.ac.uk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6" name="Obrázek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46" y="2291563"/>
            <a:ext cx="480000" cy="566400"/>
          </a:xfrm>
          <a:prstGeom prst="rect">
            <a:avLst/>
          </a:prstGeom>
        </p:spPr>
      </p:pic>
      <p:grpSp>
        <p:nvGrpSpPr>
          <p:cNvPr id="77" name="Skupina 76"/>
          <p:cNvGrpSpPr/>
          <p:nvPr/>
        </p:nvGrpSpPr>
        <p:grpSpPr>
          <a:xfrm>
            <a:off x="3212779" y="2003602"/>
            <a:ext cx="835207" cy="498060"/>
            <a:chOff x="4053807" y="2389350"/>
            <a:chExt cx="835207" cy="498060"/>
          </a:xfrm>
        </p:grpSpPr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9" name="TextovéPole 78"/>
            <p:cNvSpPr txBox="1"/>
            <p:nvPr/>
          </p:nvSpPr>
          <p:spPr>
            <a:xfrm>
              <a:off x="4053807" y="2453442"/>
              <a:ext cx="83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visitpontadelgada.pt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0" name="Obrázek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892" y="1679068"/>
            <a:ext cx="480000" cy="566400"/>
          </a:xfrm>
          <a:prstGeom prst="rect">
            <a:avLst/>
          </a:prstGeom>
        </p:spPr>
      </p:pic>
      <p:grpSp>
        <p:nvGrpSpPr>
          <p:cNvPr id="81" name="Skupina 80"/>
          <p:cNvGrpSpPr/>
          <p:nvPr/>
        </p:nvGrpSpPr>
        <p:grpSpPr>
          <a:xfrm>
            <a:off x="5472262" y="1391107"/>
            <a:ext cx="821070" cy="498060"/>
            <a:chOff x="4067944" y="2389350"/>
            <a:chExt cx="821070" cy="498060"/>
          </a:xfrm>
        </p:grpSpPr>
        <p:pic>
          <p:nvPicPr>
            <p:cNvPr id="82" name="Obrázek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83" name="TextovéPole 82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mos.ru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5" name="Nadpis 2"/>
          <p:cNvSpPr txBox="1">
            <a:spLocks/>
          </p:cNvSpPr>
          <p:nvPr/>
        </p:nvSpPr>
        <p:spPr>
          <a:xfrm>
            <a:off x="197544" y="57153"/>
            <a:ext cx="8740744" cy="5672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700" b="1" kern="1200">
                <a:solidFill>
                  <a:schemeClr val="bg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cs-CZ" sz="2400" dirty="0" smtClean="0"/>
              <a:t>Principy webu – vyhledávač</a:t>
            </a:r>
            <a:endParaRPr lang="cs-CZ" sz="2400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4022146" y="743912"/>
            <a:ext cx="4903628" cy="33855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/>
              <a:t>Webové stránky jsou po celém </a:t>
            </a:r>
            <a:r>
              <a:rPr lang="cs-CZ" sz="1600" dirty="0" smtClean="0"/>
              <a:t>světě. Jsou jich miliardy.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9288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4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86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12658</TotalTime>
  <Words>1429</Words>
  <Application>Microsoft Office PowerPoint</Application>
  <PresentationFormat>Předvádění na obrazovce (16:9)</PresentationFormat>
  <Paragraphs>182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Internet a web – opakování</vt:lpstr>
      <vt:lpstr>Principy Internetu – opakování</vt:lpstr>
      <vt:lpstr>Web a Internet</vt:lpstr>
      <vt:lpstr>Princip webu – stránky provázané odkazy</vt:lpstr>
      <vt:lpstr>Prohlížeč webových stránek</vt:lpstr>
      <vt:lpstr>Prohlížeč – ovládání </vt:lpstr>
      <vt:lpstr>Prohlížeč – ovládání, zkratky </vt:lpstr>
      <vt:lpstr>Prezentace aplikace PowerPoint</vt:lpstr>
      <vt:lpstr>Principy webu – vyhledávač</vt:lpstr>
      <vt:lpstr>Vyhledávačů je více</vt:lpstr>
      <vt:lpstr>Hledání a adresní řádek</vt:lpstr>
      <vt:lpstr>Zpřesnění hledání: přesná fráze</vt:lpstr>
      <vt:lpstr>Výsledek hledání</vt:lpstr>
      <vt:lpstr>Internet, web, vyhledávač – shrnutí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4000</cp:revision>
  <dcterms:created xsi:type="dcterms:W3CDTF">2008-10-13T12:28:51Z</dcterms:created>
  <dcterms:modified xsi:type="dcterms:W3CDTF">2021-08-17T09:07:09Z</dcterms:modified>
</cp:coreProperties>
</file>