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477" r:id="rId2"/>
    <p:sldId id="471" r:id="rId3"/>
    <p:sldId id="475" r:id="rId4"/>
    <p:sldId id="473" r:id="rId5"/>
    <p:sldId id="476" r:id="rId6"/>
    <p:sldId id="472" r:id="rId7"/>
    <p:sldId id="460" r:id="rId8"/>
    <p:sldId id="305" r:id="rId9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14EA4"/>
    <a:srgbClr val="4070AA"/>
    <a:srgbClr val="ADC5E1"/>
    <a:srgbClr val="85248F"/>
    <a:srgbClr val="FFCA08"/>
    <a:srgbClr val="7EA3D0"/>
    <a:srgbClr val="233E5F"/>
    <a:srgbClr val="FF342F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3" autoAdjust="0"/>
    <p:restoredTop sz="95332" autoAdjust="0"/>
  </p:normalViewPr>
  <p:slideViewPr>
    <p:cSldViewPr>
      <p:cViewPr varScale="1">
        <p:scale>
          <a:sx n="140" d="100"/>
          <a:sy n="140" d="100"/>
        </p:scale>
        <p:origin x="84" y="104"/>
      </p:cViewPr>
      <p:guideLst>
        <p:guide orient="horz" pos="116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17. 8. 2021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17. 8. 2021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46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1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030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732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513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1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91E-A3FD-435A-B319-588C028814F5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7D0-CA01-48C3-839C-031DD2A8A773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23F2-7E99-45F1-B9CD-EA404591D10E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00">
                <a:latin typeface="Calibri" pitchFamily="34" charset="0"/>
              </a:defRPr>
            </a:lvl1pPr>
            <a:lvl2pPr>
              <a:defRPr sz="1600">
                <a:solidFill>
                  <a:srgbClr val="0070C0"/>
                </a:solidFill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99CCFF"/>
                </a:solidFill>
              </a:defRPr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40CB-0A58-42F1-9CB7-45017DC08985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D98-C087-401E-AEB9-0BDD6AFD67E1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7526-1FE9-41C1-8A4D-5A62CB3B598B}" type="datetime1">
              <a:rPr lang="cs-CZ" smtClean="0"/>
              <a:t>17. 8. 2021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FE21-B20D-4B7B-8E0F-E23BEF874D33}" type="datetime1">
              <a:rPr lang="cs-CZ" smtClean="0"/>
              <a:t>17. 8. 2021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A798-00F9-4D34-95A3-7061730986FA}" type="datetime1">
              <a:rPr lang="cs-CZ" smtClean="0"/>
              <a:t>17. 8. 2021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E041-8ED6-4C83-9B16-E9C02E0E0D1A}" type="datetime1">
              <a:rPr lang="cs-CZ" smtClean="0"/>
              <a:t>17. 8. 2021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</p:spPr>
        <p:txBody>
          <a:bodyPr/>
          <a:lstStyle/>
          <a:p>
            <a:fld id="{D22BE2A6-E952-499C-99D7-33CA7C32DB6E}" type="datetime1">
              <a:rPr lang="cs-CZ" smtClean="0"/>
              <a:t>17. 8. 2021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C53EBF17-4622-45AD-B58A-5540F6118CA4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84873" cy="324819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 smtClean="0">
                <a:solidFill>
                  <a:srgbClr val="99CCFF"/>
                </a:solidFill>
              </a:rPr>
              <a:t>Řešení technických problémů, 2. stupeň ZŠ, 6.</a:t>
            </a:r>
            <a:r>
              <a:rPr lang="cs-CZ" sz="1400" b="0" baseline="0" dirty="0" smtClean="0">
                <a:solidFill>
                  <a:srgbClr val="99CCFF"/>
                </a:solidFill>
              </a:rPr>
              <a:t>–7. třída</a:t>
            </a:r>
            <a:endParaRPr lang="cs-CZ" sz="1400" b="0" dirty="0" smtClean="0">
              <a:solidFill>
                <a:srgbClr val="99C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chemeClr val="accent1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pocitacich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ocitacich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hoto.net/gallery/index.html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ocitacich.cz/" TargetMode="External"/><Relationship Id="rId4" Type="http://schemas.openxmlformats.org/officeDocument/2006/relationships/hyperlink" Target="https://commons.wikimedia.org/wiki/Main_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86417" y="555525"/>
            <a:ext cx="3653535" cy="1542909"/>
          </a:xfrm>
          <a:prstGeom prst="rect">
            <a:avLst/>
          </a:prstGeom>
        </p:spPr>
        <p:txBody>
          <a:bodyPr vert="horz" lIns="68572" tIns="0" rIns="34286" bIns="0" rtlCol="0" anchor="t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cs-CZ" sz="4000" dirty="0">
                <a:solidFill>
                  <a:schemeClr val="bg1"/>
                </a:solidFill>
              </a:rPr>
              <a:t>Řešení technických problémů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4876822" y="2490807"/>
            <a:ext cx="3691942" cy="801023"/>
          </a:xfrm>
          <a:prstGeom prst="rect">
            <a:avLst/>
          </a:prstGeom>
        </p:spPr>
        <p:txBody>
          <a:bodyPr vert="horz" lIns="89143" tIns="0" rIns="34286" bIns="0" rtlCol="0" anchor="t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Ing</a:t>
            </a:r>
            <a:r>
              <a:rPr lang="cs-CZ" sz="2000" b="1" dirty="0">
                <a:solidFill>
                  <a:srgbClr val="FFFFFF"/>
                </a:solidFill>
                <a:latin typeface="Calibri" pitchFamily="34" charset="0"/>
              </a:rPr>
              <a:t>. Pavel 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Roubal</a:t>
            </a: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>
                <a:solidFill>
                  <a:srgbClr val="FFFFFF"/>
                </a:solidFill>
                <a:latin typeface="Calibri" pitchFamily="34" charset="0"/>
                <a:hlinkClick r:id="rId2"/>
              </a:rPr>
              <a:t>https://opocitacich.cz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  <a:hlinkClick r:id="rId2"/>
              </a:rPr>
              <a:t>/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cs-CZ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283718"/>
            <a:ext cx="3528392" cy="288032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Vzdělávací oblast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251521" y="3867894"/>
            <a:ext cx="8640960" cy="1090323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DIGITÁLNÍ TECHNOLOGIE</a:t>
            </a:r>
            <a:endParaRPr lang="cs-CZ" sz="4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2. stupeň ZŠ – 6.–7. třída</a:t>
            </a:r>
            <a:endParaRPr lang="cs-CZ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endParaRPr lang="cs-CZ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6" y="-20538"/>
            <a:ext cx="4267177" cy="2090916"/>
          </a:xfrm>
          <a:prstGeom prst="rect">
            <a:avLst/>
          </a:prstGeom>
          <a:ln>
            <a:noFill/>
          </a:ln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467544" y="2536152"/>
            <a:ext cx="3528392" cy="899694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INFORMATIKA</a:t>
            </a:r>
            <a:endParaRPr lang="cs-CZ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7" y="-20538"/>
            <a:ext cx="4267175" cy="20909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7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Technické principy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3491880" y="624392"/>
            <a:ext cx="565212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25759" y="3815290"/>
            <a:ext cx="3304041" cy="628668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Z těchto </a:t>
            </a:r>
            <a:r>
              <a:rPr lang="cs-CZ" b="1" dirty="0" smtClean="0"/>
              <a:t>technických principů </a:t>
            </a:r>
            <a:r>
              <a:rPr lang="cs-CZ" dirty="0" smtClean="0"/>
              <a:t>plyne </a:t>
            </a:r>
            <a:r>
              <a:rPr lang="cs-CZ" b="1" dirty="0" smtClean="0"/>
              <a:t>řešení technických problémů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5759" y="721608"/>
            <a:ext cx="3304041" cy="301621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dirty="0" smtClean="0"/>
              <a:t>Co již víme: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b="1" dirty="0" smtClean="0"/>
              <a:t>počítač</a:t>
            </a:r>
            <a:r>
              <a:rPr lang="cs-CZ" dirty="0" smtClean="0"/>
              <a:t> </a:t>
            </a:r>
            <a:r>
              <a:rPr lang="cs-CZ" dirty="0"/>
              <a:t>(tedy i mobil či tablet) má </a:t>
            </a:r>
            <a:r>
              <a:rPr lang="cs-CZ" b="1" dirty="0" smtClean="0"/>
              <a:t>technické díly (</a:t>
            </a:r>
            <a:r>
              <a:rPr lang="cs-CZ" b="1" dirty="0" smtClean="0">
                <a:solidFill>
                  <a:srgbClr val="0070C0"/>
                </a:solidFill>
              </a:rPr>
              <a:t>hardware</a:t>
            </a:r>
            <a:r>
              <a:rPr lang="cs-CZ" b="1" dirty="0" smtClean="0"/>
              <a:t>)</a:t>
            </a:r>
            <a:r>
              <a:rPr lang="cs-CZ" dirty="0" smtClean="0"/>
              <a:t>,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dirty="0" smtClean="0"/>
              <a:t>technické díly jsou oživovány </a:t>
            </a:r>
            <a:r>
              <a:rPr lang="cs-CZ" b="1" dirty="0">
                <a:solidFill>
                  <a:srgbClr val="0070C0"/>
                </a:solidFill>
              </a:rPr>
              <a:t>operačním </a:t>
            </a:r>
            <a:r>
              <a:rPr lang="cs-CZ" b="1" dirty="0" smtClean="0">
                <a:solidFill>
                  <a:srgbClr val="0070C0"/>
                </a:solidFill>
              </a:rPr>
              <a:t>systémem,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dirty="0" smtClean="0"/>
              <a:t>díky kterému využíváme různé </a:t>
            </a:r>
            <a:r>
              <a:rPr lang="cs-CZ" b="1" dirty="0" smtClean="0"/>
              <a:t>programy</a:t>
            </a:r>
            <a:r>
              <a:rPr lang="cs-CZ" dirty="0" smtClean="0"/>
              <a:t> </a:t>
            </a:r>
            <a:r>
              <a:rPr lang="cs-CZ" b="1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software</a:t>
            </a:r>
            <a:r>
              <a:rPr lang="cs-CZ" b="1" dirty="0" smtClean="0"/>
              <a:t>).</a:t>
            </a:r>
            <a:endParaRPr lang="cs-CZ" dirty="0" smtClean="0"/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dirty="0" smtClean="0"/>
              <a:t>Počítač </a:t>
            </a:r>
            <a:r>
              <a:rPr lang="cs-CZ" dirty="0"/>
              <a:t>je </a:t>
            </a:r>
            <a:r>
              <a:rPr lang="cs-CZ" b="1" dirty="0"/>
              <a:t>kabelem</a:t>
            </a:r>
            <a:r>
              <a:rPr lang="cs-CZ" dirty="0"/>
              <a:t> či </a:t>
            </a:r>
            <a:r>
              <a:rPr lang="cs-CZ" b="1" dirty="0"/>
              <a:t>bezdrátově</a:t>
            </a:r>
            <a:r>
              <a:rPr lang="cs-CZ" dirty="0"/>
              <a:t> připojen do </a:t>
            </a:r>
            <a:r>
              <a:rPr lang="cs-CZ" dirty="0" smtClean="0"/>
              <a:t>(místní) </a:t>
            </a:r>
            <a:r>
              <a:rPr lang="cs-CZ" b="1" dirty="0" smtClean="0">
                <a:solidFill>
                  <a:srgbClr val="0070C0"/>
                </a:solidFill>
              </a:rPr>
              <a:t>sítě</a:t>
            </a:r>
            <a:r>
              <a:rPr lang="cs-CZ" dirty="0" smtClean="0"/>
              <a:t>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dirty="0" smtClean="0"/>
              <a:t>a </a:t>
            </a:r>
            <a:r>
              <a:rPr lang="cs-CZ" dirty="0"/>
              <a:t>přes </a:t>
            </a:r>
            <a:r>
              <a:rPr lang="cs-CZ" b="1" dirty="0"/>
              <a:t>síťové prvky</a:t>
            </a:r>
            <a:r>
              <a:rPr lang="cs-CZ" dirty="0"/>
              <a:t> je připojen </a:t>
            </a:r>
            <a:r>
              <a:rPr lang="cs-CZ" dirty="0" smtClean="0"/>
              <a:t>k </a:t>
            </a:r>
            <a:r>
              <a:rPr lang="cs-CZ" b="1" dirty="0" smtClean="0">
                <a:solidFill>
                  <a:srgbClr val="0070C0"/>
                </a:solidFill>
              </a:rPr>
              <a:t>Internetu</a:t>
            </a:r>
            <a:r>
              <a:rPr lang="cs-CZ" dirty="0"/>
              <a:t>.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13798"/>
            <a:ext cx="2201268" cy="2169920"/>
          </a:xfrm>
          <a:prstGeom prst="rect">
            <a:avLst/>
          </a:prstGeom>
          <a:ln w="76200" cmpd="sng">
            <a:noFill/>
            <a:miter lim="800000"/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237" y="125894"/>
            <a:ext cx="3102566" cy="15817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05033"/>
            <a:ext cx="2388413" cy="12967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15" y="1785272"/>
            <a:ext cx="3106272" cy="27871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02" y="2742940"/>
            <a:ext cx="2269705" cy="19170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8299"/>
            <a:ext cx="1755392" cy="1117340"/>
          </a:xfrm>
          <a:prstGeom prst="rect">
            <a:avLst/>
          </a:prstGeom>
        </p:spPr>
      </p:pic>
      <p:cxnSp>
        <p:nvCxnSpPr>
          <p:cNvPr id="21" name="Přímá spojnice se šipkou 20"/>
          <p:cNvCxnSpPr/>
          <p:nvPr/>
        </p:nvCxnSpPr>
        <p:spPr>
          <a:xfrm>
            <a:off x="5580112" y="1623095"/>
            <a:ext cx="0" cy="2192195"/>
          </a:xfrm>
          <a:prstGeom prst="straightConnector1">
            <a:avLst/>
          </a:prstGeom>
          <a:ln>
            <a:headEnd w="sm" len="sm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5724128" y="3795886"/>
            <a:ext cx="1440160" cy="19404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Běžné závady: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721608"/>
            <a:ext cx="4573017" cy="4015991"/>
          </a:xfrm>
        </p:spPr>
        <p:txBody>
          <a:bodyPr>
            <a:normAutofit/>
          </a:bodyPr>
          <a:lstStyle/>
          <a:p>
            <a:pPr marL="216000" indent="-216000">
              <a:spcBef>
                <a:spcPts val="4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dirty="0" smtClean="0"/>
              <a:t>Funguje </a:t>
            </a:r>
            <a:r>
              <a:rPr lang="cs-CZ" sz="1500" b="1" dirty="0" smtClean="0">
                <a:solidFill>
                  <a:srgbClr val="0070C0"/>
                </a:solidFill>
              </a:rPr>
              <a:t>hardware</a:t>
            </a:r>
            <a:r>
              <a:rPr lang="cs-CZ" sz="1500" dirty="0" smtClean="0"/>
              <a:t> počítače? 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Počítač se dá/nedá zapnout? Startuje (OS)? </a:t>
            </a:r>
            <a:br>
              <a:rPr lang="cs-CZ" sz="1500" dirty="0" smtClean="0">
                <a:solidFill>
                  <a:schemeClr val="tx1"/>
                </a:solidFill>
              </a:rPr>
            </a:br>
            <a:r>
              <a:rPr lang="cs-CZ" sz="1500" dirty="0" smtClean="0">
                <a:solidFill>
                  <a:schemeClr val="tx1"/>
                </a:solidFill>
              </a:rPr>
              <a:t>Je obraz na monitoru? </a:t>
            </a:r>
            <a:r>
              <a:rPr lang="cs-CZ" sz="1500" b="1" dirty="0" smtClean="0">
                <a:solidFill>
                  <a:schemeClr val="tx1"/>
                </a:solidFill>
              </a:rPr>
              <a:t>Pokud </a:t>
            </a:r>
            <a:r>
              <a:rPr lang="cs-CZ" sz="1500" b="1" dirty="0" smtClean="0">
                <a:solidFill>
                  <a:srgbClr val="C00000"/>
                </a:solidFill>
              </a:rPr>
              <a:t>ne</a:t>
            </a:r>
            <a:r>
              <a:rPr lang="cs-CZ" sz="1500" dirty="0" smtClean="0">
                <a:solidFill>
                  <a:schemeClr val="tx1"/>
                </a:solidFill>
              </a:rPr>
              <a:t>, nejspíše </a:t>
            </a:r>
            <a:r>
              <a:rPr lang="cs-CZ" sz="1500" b="1" dirty="0" smtClean="0">
                <a:solidFill>
                  <a:schemeClr val="tx1"/>
                </a:solidFill>
              </a:rPr>
              <a:t>nefunguje hardware počítače</a:t>
            </a:r>
            <a:r>
              <a:rPr lang="cs-CZ" sz="1500" dirty="0" smtClean="0">
                <a:solidFill>
                  <a:schemeClr val="tx1"/>
                </a:solidFill>
              </a:rPr>
              <a:t>.</a:t>
            </a:r>
            <a:endParaRPr lang="cs-CZ" sz="1500" dirty="0">
              <a:solidFill>
                <a:schemeClr val="tx1"/>
              </a:solidFill>
            </a:endParaRPr>
          </a:p>
          <a:p>
            <a:pPr marL="216000" indent="-216000">
              <a:spcBef>
                <a:spcPts val="4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dirty="0"/>
              <a:t>Funguje</a:t>
            </a:r>
            <a:r>
              <a:rPr lang="cs-CZ" sz="1500" b="1" dirty="0"/>
              <a:t> </a:t>
            </a:r>
            <a:r>
              <a:rPr lang="cs-CZ" sz="1500" b="1" dirty="0" smtClean="0">
                <a:solidFill>
                  <a:srgbClr val="0070C0"/>
                </a:solidFill>
              </a:rPr>
              <a:t>operační systém</a:t>
            </a:r>
            <a:r>
              <a:rPr lang="cs-CZ" sz="1500" b="1" dirty="0" smtClean="0"/>
              <a:t>? 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Nejde zobrazit plochu? Vše funguje nepoužitelně pomalu? Projevuje se závada u všech programů? Pokud ano, je porušený </a:t>
            </a:r>
            <a:r>
              <a:rPr lang="cs-CZ" sz="1500" b="1" dirty="0" smtClean="0">
                <a:solidFill>
                  <a:schemeClr val="tx1"/>
                </a:solidFill>
              </a:rPr>
              <a:t>operační systém</a:t>
            </a:r>
            <a:r>
              <a:rPr lang="cs-CZ" sz="1500" dirty="0" smtClean="0">
                <a:solidFill>
                  <a:schemeClr val="tx1"/>
                </a:solidFill>
              </a:rPr>
              <a:t>.</a:t>
            </a:r>
          </a:p>
          <a:p>
            <a:pPr marL="342900" lvl="1" indent="-342900">
              <a:spcBef>
                <a:spcPts val="400"/>
              </a:spcBef>
              <a:buClr>
                <a:srgbClr val="0070C0"/>
              </a:buClr>
              <a:buSzPct val="105000"/>
              <a:buFont typeface="+mj-lt"/>
              <a:buAutoNum type="arabicParenR" startAt="3"/>
            </a:pPr>
            <a:r>
              <a:rPr lang="cs-CZ" sz="1500" dirty="0" smtClean="0">
                <a:solidFill>
                  <a:schemeClr val="tx1"/>
                </a:solidFill>
              </a:rPr>
              <a:t>Nefunguje (padá) pouze </a:t>
            </a:r>
            <a:r>
              <a:rPr lang="cs-CZ" sz="1500" b="1" dirty="0" smtClean="0"/>
              <a:t>jedna aplikace</a:t>
            </a:r>
            <a:r>
              <a:rPr lang="cs-CZ" sz="1500" dirty="0" smtClean="0">
                <a:solidFill>
                  <a:schemeClr val="tx1"/>
                </a:solidFill>
              </a:rPr>
              <a:t>?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Pokud většina programů funguje, operační systém je v pořádku a </a:t>
            </a:r>
            <a:r>
              <a:rPr lang="cs-CZ" sz="1500" b="1" dirty="0" smtClean="0">
                <a:solidFill>
                  <a:schemeClr val="tx1"/>
                </a:solidFill>
              </a:rPr>
              <a:t>chyba je v padající aplikaci</a:t>
            </a:r>
            <a:r>
              <a:rPr lang="cs-CZ" sz="1500" dirty="0" smtClean="0">
                <a:solidFill>
                  <a:schemeClr val="tx1"/>
                </a:solidFill>
              </a:rPr>
              <a:t>.</a:t>
            </a:r>
            <a:endParaRPr lang="cs-CZ" sz="1500" dirty="0">
              <a:solidFill>
                <a:schemeClr val="tx1"/>
              </a:solidFill>
            </a:endParaRPr>
          </a:p>
          <a:p>
            <a:pPr marL="541763" lvl="2" indent="-3429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 startAt="3"/>
            </a:pPr>
            <a:endParaRPr lang="cs-CZ" sz="1400" dirty="0">
              <a:solidFill>
                <a:schemeClr val="tx1"/>
              </a:solidFill>
            </a:endParaRPr>
          </a:p>
          <a:p>
            <a:pPr marL="435411" lvl="1" indent="-215979">
              <a:spcBef>
                <a:spcPts val="600"/>
              </a:spcBef>
            </a:pPr>
            <a:endParaRPr lang="cs-CZ" sz="1500" dirty="0">
              <a:solidFill>
                <a:schemeClr val="tx1"/>
              </a:solidFill>
            </a:endParaRP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59" name="Obdélník 58"/>
          <p:cNvSpPr/>
          <p:nvPr/>
        </p:nvSpPr>
        <p:spPr>
          <a:xfrm>
            <a:off x="4607494" y="624392"/>
            <a:ext cx="4536505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73017" y="3795886"/>
            <a:ext cx="4110951" cy="864096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Jak ví snad všichni </a:t>
            </a:r>
            <a:r>
              <a:rPr lang="cs-CZ" dirty="0" err="1" smtClean="0"/>
              <a:t>ajťáci</a:t>
            </a:r>
            <a:r>
              <a:rPr lang="cs-CZ" dirty="0" smtClean="0"/>
              <a:t>, pokud počítač funguje, ale pouze „zlobí“ (jeho operační systém), je první operací vedoucí k nápravě </a:t>
            </a:r>
            <a:r>
              <a:rPr lang="cs-CZ" b="1" dirty="0" smtClean="0"/>
              <a:t>restartování počítače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16016" y="195486"/>
            <a:ext cx="4320480" cy="101822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Řešení technických problémů spočívá v tom, že </a:t>
            </a:r>
            <a:r>
              <a:rPr lang="cs-CZ" sz="1400" b="1" dirty="0" smtClean="0"/>
              <a:t>požádáme o pomoc</a:t>
            </a:r>
            <a:r>
              <a:rPr lang="cs-CZ" sz="1400" dirty="0" smtClean="0"/>
              <a:t> někoho zkušenějšího.</a:t>
            </a:r>
          </a:p>
          <a:p>
            <a:r>
              <a:rPr lang="cs-CZ" sz="1400" dirty="0" smtClean="0"/>
              <a:t>Je však velmi užitečné umět mu </a:t>
            </a:r>
            <a:r>
              <a:rPr lang="cs-CZ" sz="1400" b="1" dirty="0" smtClean="0"/>
              <a:t>popsat závadu </a:t>
            </a:r>
            <a:r>
              <a:rPr lang="cs-CZ" sz="1400" dirty="0"/>
              <a:t>(trochu odborně</a:t>
            </a:r>
            <a:r>
              <a:rPr lang="cs-CZ" sz="1400" dirty="0" smtClean="0"/>
              <a:t>). „</a:t>
            </a:r>
            <a:r>
              <a:rPr lang="cs-CZ" sz="1400" i="1" dirty="0" smtClean="0"/>
              <a:t>Nechodí to…“ </a:t>
            </a:r>
            <a:r>
              <a:rPr lang="cs-CZ" sz="1400" dirty="0" smtClean="0"/>
              <a:t>není úplně dokonalý popis :-)</a:t>
            </a:r>
            <a:endParaRPr 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655183"/>
            <a:ext cx="2088233" cy="100479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1379668"/>
            <a:ext cx="4248473" cy="216597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59" y="1491630"/>
            <a:ext cx="3204000" cy="18198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92" y="1604833"/>
            <a:ext cx="2403732" cy="144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Program neodpovídá?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721608"/>
            <a:ext cx="4227446" cy="4015991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Pokud program neodpovídá: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b="1" dirty="0" smtClean="0"/>
              <a:t>Jiné aplikace fungují?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Zkusíme program ukončit klepnutím na tlačítko </a:t>
            </a:r>
            <a:r>
              <a:rPr lang="cs-CZ" sz="1500" b="1" dirty="0" smtClean="0">
                <a:solidFill>
                  <a:schemeClr val="tx1"/>
                </a:solidFill>
              </a:rPr>
              <a:t>Zavřít</a:t>
            </a:r>
            <a:r>
              <a:rPr lang="cs-CZ" sz="1500" dirty="0">
                <a:solidFill>
                  <a:schemeClr val="tx1"/>
                </a:solidFill>
              </a:rPr>
              <a:t> </a:t>
            </a:r>
            <a:r>
              <a:rPr lang="cs-CZ" sz="1500" dirty="0" smtClean="0">
                <a:solidFill>
                  <a:schemeClr val="tx1"/>
                </a:solidFill>
              </a:rPr>
              <a:t>v pravém horním rohu jeho okna. </a:t>
            </a:r>
            <a:br>
              <a:rPr lang="cs-CZ" sz="1500" dirty="0" smtClean="0">
                <a:solidFill>
                  <a:schemeClr val="tx1"/>
                </a:solidFill>
              </a:rPr>
            </a:br>
            <a:r>
              <a:rPr lang="cs-CZ" sz="1500" dirty="0" smtClean="0">
                <a:solidFill>
                  <a:schemeClr val="tx1"/>
                </a:solidFill>
              </a:rPr>
              <a:t>Časem </a:t>
            </a:r>
            <a:r>
              <a:rPr lang="cs-CZ" sz="1500" b="1" dirty="0" smtClean="0">
                <a:solidFill>
                  <a:schemeClr val="tx1"/>
                </a:solidFill>
              </a:rPr>
              <a:t>restartujeme</a:t>
            </a:r>
            <a:r>
              <a:rPr lang="cs-CZ" sz="1500" dirty="0" smtClean="0">
                <a:solidFill>
                  <a:schemeClr val="tx1"/>
                </a:solidFill>
              </a:rPr>
              <a:t> počítač.</a:t>
            </a:r>
            <a:endParaRPr lang="cs-CZ" sz="1500" dirty="0">
              <a:solidFill>
                <a:schemeClr val="tx1"/>
              </a:solidFill>
            </a:endParaRP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b="1" dirty="0"/>
              <a:t>Jiné aplikace </a:t>
            </a:r>
            <a:r>
              <a:rPr lang="cs-CZ" sz="1500" b="1" dirty="0" smtClean="0"/>
              <a:t>nefungují </a:t>
            </a:r>
            <a:r>
              <a:rPr lang="cs-CZ" sz="1500" dirty="0" smtClean="0"/>
              <a:t>nebo vše funguje pomalu?</a:t>
            </a:r>
            <a:r>
              <a:rPr lang="cs-CZ" sz="1500" b="1" dirty="0" smtClean="0"/>
              <a:t>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Ihned </a:t>
            </a:r>
            <a:r>
              <a:rPr lang="cs-CZ" sz="1500" b="1" dirty="0" smtClean="0">
                <a:solidFill>
                  <a:schemeClr val="tx1"/>
                </a:solidFill>
              </a:rPr>
              <a:t>restartujeme</a:t>
            </a:r>
            <a:r>
              <a:rPr lang="cs-CZ" sz="1500" dirty="0" smtClean="0">
                <a:solidFill>
                  <a:schemeClr val="tx1"/>
                </a:solidFill>
              </a:rPr>
              <a:t> počítač.</a:t>
            </a:r>
            <a:endParaRPr lang="cs-CZ" sz="1500" dirty="0">
              <a:solidFill>
                <a:schemeClr val="tx1"/>
              </a:solidFill>
            </a:endParaRP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59" name="Obdélník 58"/>
          <p:cNvSpPr/>
          <p:nvPr/>
        </p:nvSpPr>
        <p:spPr>
          <a:xfrm>
            <a:off x="4427984" y="624392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567916" y="3551105"/>
            <a:ext cx="4468580" cy="1036869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I v případě, že se program bez odezvy podaří ukončit, je vhodné co nejdříve </a:t>
            </a:r>
            <a:r>
              <a:rPr lang="cs-CZ" b="1" dirty="0" smtClean="0"/>
              <a:t>restartovat počítač</a:t>
            </a:r>
            <a:r>
              <a:rPr lang="cs-CZ" dirty="0" smtClean="0"/>
              <a:t>. Nefunkční („zaseknutý“, „spadlý“) program svědčí o nestabilitě systému a restart bývá nutný.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71999" y="721608"/>
            <a:ext cx="4464497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/>
              <a:t>Pomocí programů vytváříme dokumenty.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17" y="1251020"/>
            <a:ext cx="4453168" cy="193443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72413"/>
            <a:ext cx="2369077" cy="1139933"/>
          </a:xfrm>
          <a:prstGeom prst="rect">
            <a:avLst/>
          </a:prstGeom>
        </p:spPr>
      </p:pic>
      <p:cxnSp>
        <p:nvCxnSpPr>
          <p:cNvPr id="15" name="Pravoúhlá spojnice 14"/>
          <p:cNvCxnSpPr/>
          <p:nvPr/>
        </p:nvCxnSpPr>
        <p:spPr>
          <a:xfrm flipV="1">
            <a:off x="3707904" y="1491630"/>
            <a:ext cx="5112568" cy="288032"/>
          </a:xfrm>
          <a:prstGeom prst="bentConnector3">
            <a:avLst>
              <a:gd name="adj1" fmla="val 9997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Nefunguje připojení k místní (školní) síti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771550"/>
            <a:ext cx="4392489" cy="359561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 startAt="4"/>
            </a:pPr>
            <a:r>
              <a:rPr lang="cs-CZ" sz="1500" dirty="0" smtClean="0"/>
              <a:t>Funguje</a:t>
            </a:r>
            <a:r>
              <a:rPr lang="cs-CZ" sz="1500" b="1" dirty="0" smtClean="0"/>
              <a:t> připojení do místní sítě? </a:t>
            </a:r>
            <a:endParaRPr lang="cs-CZ" sz="1500" b="1" dirty="0"/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Pokud ne, počítač sám funguje, ale </a:t>
            </a:r>
            <a:r>
              <a:rPr lang="cs-CZ" sz="1500" b="1" dirty="0" smtClean="0">
                <a:solidFill>
                  <a:schemeClr val="tx1"/>
                </a:solidFill>
              </a:rPr>
              <a:t>nedají se </a:t>
            </a:r>
            <a:r>
              <a:rPr lang="cs-CZ" sz="1500" b="1" dirty="0">
                <a:solidFill>
                  <a:schemeClr val="tx1"/>
                </a:solidFill>
              </a:rPr>
              <a:t>načítat </a:t>
            </a:r>
            <a:r>
              <a:rPr lang="cs-CZ" sz="1500" b="1" dirty="0" smtClean="0">
                <a:solidFill>
                  <a:schemeClr val="tx1"/>
                </a:solidFill>
              </a:rPr>
              <a:t>(otevírat) data </a:t>
            </a:r>
            <a:r>
              <a:rPr lang="cs-CZ" sz="1500" dirty="0">
                <a:solidFill>
                  <a:schemeClr val="tx1"/>
                </a:solidFill>
              </a:rPr>
              <a:t>ze síťových a cloudových složek (uložišť</a:t>
            </a:r>
            <a:r>
              <a:rPr lang="cs-CZ" sz="1500" dirty="0" smtClean="0">
                <a:solidFill>
                  <a:schemeClr val="tx1"/>
                </a:solidFill>
              </a:rPr>
              <a:t>).</a:t>
            </a:r>
            <a:endParaRPr lang="cs-CZ" sz="1500" dirty="0">
              <a:solidFill>
                <a:schemeClr val="tx1"/>
              </a:solidFill>
            </a:endParaRPr>
          </a:p>
          <a:p>
            <a:pPr marL="435411" lvl="1" indent="-215979">
              <a:spcBef>
                <a:spcPts val="600"/>
              </a:spcBef>
            </a:pPr>
            <a:endParaRPr lang="cs-CZ" sz="1500" dirty="0">
              <a:solidFill>
                <a:schemeClr val="tx1"/>
              </a:solidFill>
            </a:endParaRP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 startAt="4"/>
            </a:pPr>
            <a:endParaRPr lang="cs-CZ" sz="1500" dirty="0"/>
          </a:p>
        </p:txBody>
      </p:sp>
      <p:sp>
        <p:nvSpPr>
          <p:cNvPr id="59" name="Obdélník 58"/>
          <p:cNvSpPr/>
          <p:nvPr/>
        </p:nvSpPr>
        <p:spPr>
          <a:xfrm>
            <a:off x="4716016" y="624392"/>
            <a:ext cx="4427984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985936" y="744549"/>
            <a:ext cx="3884879" cy="553998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dirty="0" smtClean="0"/>
              <a:t>Počítač </a:t>
            </a:r>
            <a:r>
              <a:rPr lang="cs-CZ" dirty="0"/>
              <a:t>je </a:t>
            </a:r>
            <a:r>
              <a:rPr lang="cs-CZ" b="1" dirty="0"/>
              <a:t>kabelem</a:t>
            </a:r>
            <a:r>
              <a:rPr lang="cs-CZ" dirty="0"/>
              <a:t> či </a:t>
            </a:r>
            <a:r>
              <a:rPr lang="cs-CZ" b="1" dirty="0"/>
              <a:t>bezdrátově</a:t>
            </a:r>
            <a:r>
              <a:rPr lang="cs-CZ" dirty="0"/>
              <a:t> připojen do </a:t>
            </a:r>
            <a:r>
              <a:rPr lang="cs-CZ" b="1" dirty="0"/>
              <a:t>sítě</a:t>
            </a:r>
            <a:r>
              <a:rPr lang="cs-CZ" dirty="0"/>
              <a:t> </a:t>
            </a:r>
            <a:r>
              <a:rPr lang="cs-CZ" dirty="0" smtClean="0"/>
              <a:t>a přes </a:t>
            </a:r>
            <a:r>
              <a:rPr lang="cs-CZ" b="1" dirty="0"/>
              <a:t>síťové prvky</a:t>
            </a:r>
            <a:r>
              <a:rPr lang="cs-CZ" dirty="0"/>
              <a:t> je připojen k </a:t>
            </a:r>
            <a:r>
              <a:rPr lang="cs-CZ" b="1" dirty="0"/>
              <a:t>internetu</a:t>
            </a:r>
            <a:r>
              <a:rPr lang="cs-CZ" dirty="0"/>
              <a:t>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36" y="1387035"/>
            <a:ext cx="3474496" cy="311749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71553" y="2248948"/>
            <a:ext cx="3888432" cy="864096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Nejčastější závadou, kterou IT technici „odborně“ řeší, je </a:t>
            </a:r>
            <a:r>
              <a:rPr lang="cs-CZ" b="1" dirty="0" smtClean="0"/>
              <a:t>vytažený</a:t>
            </a:r>
            <a:r>
              <a:rPr lang="cs-CZ" dirty="0" smtClean="0"/>
              <a:t> nebo </a:t>
            </a:r>
            <a:r>
              <a:rPr lang="cs-CZ" b="1" dirty="0" smtClean="0"/>
              <a:t>špatně</a:t>
            </a:r>
            <a:r>
              <a:rPr lang="cs-CZ" dirty="0" smtClean="0"/>
              <a:t> </a:t>
            </a:r>
            <a:r>
              <a:rPr lang="cs-CZ" b="1" dirty="0" smtClean="0"/>
              <a:t>zapojený kabel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09" y="2871135"/>
            <a:ext cx="1711047" cy="1737935"/>
          </a:xfrm>
          <a:prstGeom prst="rect">
            <a:avLst/>
          </a:prstGeom>
        </p:spPr>
      </p:pic>
      <p:cxnSp>
        <p:nvCxnSpPr>
          <p:cNvPr id="16" name="Přímá spojnice se šipkou 15"/>
          <p:cNvCxnSpPr/>
          <p:nvPr/>
        </p:nvCxnSpPr>
        <p:spPr>
          <a:xfrm flipH="1">
            <a:off x="5076056" y="2355726"/>
            <a:ext cx="360040" cy="325270"/>
          </a:xfrm>
          <a:prstGeom prst="straightConnector1">
            <a:avLst/>
          </a:prstGeom>
          <a:ln>
            <a:headEnd w="sm" len="sm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076056" y="2355726"/>
            <a:ext cx="432048" cy="325270"/>
          </a:xfrm>
          <a:prstGeom prst="straightConnector1">
            <a:avLst/>
          </a:prstGeom>
          <a:ln>
            <a:headEnd w="sm" len="sm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5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5004048" y="618782"/>
            <a:ext cx="413995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Nefunguje </a:t>
            </a:r>
            <a:r>
              <a:rPr lang="cs-CZ" sz="2400" dirty="0" err="1"/>
              <a:t>cloudová</a:t>
            </a:r>
            <a:r>
              <a:rPr lang="cs-CZ" sz="2400" dirty="0"/>
              <a:t> služba nebo </a:t>
            </a:r>
            <a:r>
              <a:rPr lang="cs-CZ" sz="2400" dirty="0" smtClean="0"/>
              <a:t>web?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683898"/>
            <a:ext cx="4896545" cy="4053701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Z principu sítí plyne postup při řešení problémů: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dirty="0" smtClean="0"/>
              <a:t>Nefunguje </a:t>
            </a:r>
            <a:r>
              <a:rPr lang="cs-CZ" sz="1500" b="1" dirty="0" err="1" smtClean="0"/>
              <a:t>cloudová</a:t>
            </a:r>
            <a:r>
              <a:rPr lang="cs-CZ" sz="1500" b="1" dirty="0" smtClean="0"/>
              <a:t> služba </a:t>
            </a:r>
            <a:r>
              <a:rPr lang="cs-CZ" sz="1500" dirty="0" smtClean="0"/>
              <a:t>nebo </a:t>
            </a:r>
            <a:r>
              <a:rPr lang="cs-CZ" sz="1500" b="1" dirty="0" smtClean="0"/>
              <a:t>web</a:t>
            </a:r>
            <a:r>
              <a:rPr lang="cs-CZ" sz="1500" dirty="0" smtClean="0"/>
              <a:t>?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Zkusíme </a:t>
            </a:r>
            <a:r>
              <a:rPr lang="cs-CZ" sz="1500" b="1" dirty="0" smtClean="0">
                <a:solidFill>
                  <a:srgbClr val="0070C0"/>
                </a:solidFill>
              </a:rPr>
              <a:t>jinou</a:t>
            </a:r>
            <a:r>
              <a:rPr lang="cs-CZ" sz="1500" b="1" dirty="0" smtClean="0">
                <a:solidFill>
                  <a:schemeClr val="tx1"/>
                </a:solidFill>
              </a:rPr>
              <a:t> službu</a:t>
            </a:r>
            <a:r>
              <a:rPr lang="cs-CZ" sz="1500" dirty="0" smtClean="0">
                <a:solidFill>
                  <a:schemeClr val="tx1"/>
                </a:solidFill>
              </a:rPr>
              <a:t>, webovou stránku i jiný prohlížeč.</a:t>
            </a:r>
          </a:p>
          <a:p>
            <a:pPr marL="634274" lvl="2" indent="-215979">
              <a:spcBef>
                <a:spcPts val="600"/>
              </a:spcBef>
            </a:pPr>
            <a:r>
              <a:rPr lang="cs-CZ" b="1" dirty="0" smtClean="0"/>
              <a:t>Ostatní stránky </a:t>
            </a:r>
            <a:r>
              <a:rPr lang="cs-CZ" b="1" dirty="0" smtClean="0">
                <a:solidFill>
                  <a:srgbClr val="0070C0"/>
                </a:solidFill>
              </a:rPr>
              <a:t>fungují</a:t>
            </a:r>
            <a:r>
              <a:rPr lang="cs-CZ" b="1" dirty="0" smtClean="0"/>
              <a:t>? </a:t>
            </a:r>
            <a:r>
              <a:rPr lang="cs-CZ" dirty="0" smtClean="0"/>
              <a:t>Problém bude na straně </a:t>
            </a:r>
            <a:r>
              <a:rPr lang="cs-CZ" b="1" dirty="0" smtClean="0"/>
              <a:t>poskytovatele služeb</a:t>
            </a:r>
            <a:r>
              <a:rPr lang="cs-CZ" dirty="0" smtClean="0"/>
              <a:t>, tedy na straně „</a:t>
            </a:r>
            <a:r>
              <a:rPr lang="cs-CZ" dirty="0" err="1" smtClean="0"/>
              <a:t>cloudu</a:t>
            </a:r>
            <a:r>
              <a:rPr lang="cs-CZ" dirty="0" smtClean="0"/>
              <a:t>“, ne v našem počítači nebo v našem připojení.</a:t>
            </a:r>
            <a:br>
              <a:rPr lang="cs-CZ" dirty="0" smtClean="0"/>
            </a:br>
            <a:r>
              <a:rPr lang="cs-CZ" dirty="0" smtClean="0"/>
              <a:t>S tím nemůžeme nic dělat. Počkáme.</a:t>
            </a:r>
          </a:p>
          <a:p>
            <a:pPr marL="634274" lvl="2" indent="-215979">
              <a:spcBef>
                <a:spcPts val="600"/>
              </a:spcBef>
            </a:pPr>
            <a:r>
              <a:rPr lang="cs-CZ" b="1" dirty="0" smtClean="0">
                <a:solidFill>
                  <a:schemeClr val="tx1"/>
                </a:solidFill>
              </a:rPr>
              <a:t>Nefunguje žádná </a:t>
            </a:r>
            <a:r>
              <a:rPr lang="cs-CZ" b="1" dirty="0" err="1" smtClean="0">
                <a:solidFill>
                  <a:srgbClr val="0070C0"/>
                </a:solidFill>
              </a:rPr>
              <a:t>cloudová</a:t>
            </a:r>
            <a:r>
              <a:rPr lang="cs-CZ" b="1" dirty="0" smtClean="0">
                <a:solidFill>
                  <a:srgbClr val="0070C0"/>
                </a:solidFill>
              </a:rPr>
              <a:t> služba, žádný web</a:t>
            </a:r>
            <a:r>
              <a:rPr lang="cs-CZ" b="1" dirty="0" smtClean="0">
                <a:solidFill>
                  <a:schemeClr val="tx1"/>
                </a:solidFill>
              </a:rPr>
              <a:t>? </a:t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Problém bude </a:t>
            </a:r>
            <a:r>
              <a:rPr lang="cs-CZ" b="1" dirty="0" smtClean="0">
                <a:solidFill>
                  <a:schemeClr val="tx1"/>
                </a:solidFill>
              </a:rPr>
              <a:t>v připojení</a:t>
            </a:r>
            <a:r>
              <a:rPr lang="cs-CZ" dirty="0" smtClean="0">
                <a:solidFill>
                  <a:schemeClr val="tx1"/>
                </a:solidFill>
              </a:rPr>
              <a:t> našeho počítače/mobilu (školní či domácí sítě) k Internetu.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b="1" dirty="0" smtClean="0"/>
              <a:t>Zkontrolujeme kabely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b="1" dirty="0" smtClean="0">
                <a:solidFill>
                  <a:schemeClr val="tx1"/>
                </a:solidFill>
              </a:rPr>
              <a:t>zapnutí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síťových </a:t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prvků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b="1" dirty="0" smtClean="0"/>
              <a:t>restartujeme</a:t>
            </a:r>
            <a:r>
              <a:rPr lang="cs-CZ" dirty="0" smtClean="0">
                <a:solidFill>
                  <a:schemeClr val="tx1"/>
                </a:solidFill>
              </a:rPr>
              <a:t> (vypneme/zapneme) </a:t>
            </a:r>
            <a:r>
              <a:rPr lang="cs-CZ" smtClean="0">
                <a:solidFill>
                  <a:schemeClr val="tx1"/>
                </a:solidFill>
              </a:rPr>
              <a:t/>
            </a:r>
            <a:br>
              <a:rPr lang="cs-CZ" smtClean="0">
                <a:solidFill>
                  <a:schemeClr val="tx1"/>
                </a:solidFill>
              </a:rPr>
            </a:br>
            <a:r>
              <a:rPr lang="cs-CZ" b="1" smtClean="0">
                <a:solidFill>
                  <a:schemeClr val="tx1"/>
                </a:solidFill>
              </a:rPr>
              <a:t>síťové </a:t>
            </a:r>
            <a:r>
              <a:rPr lang="cs-CZ" b="1" dirty="0" smtClean="0">
                <a:solidFill>
                  <a:schemeClr val="tx1"/>
                </a:solidFill>
              </a:rPr>
              <a:t>prvky </a:t>
            </a:r>
            <a:r>
              <a:rPr lang="cs-CZ" dirty="0" smtClean="0">
                <a:solidFill>
                  <a:schemeClr val="tx1"/>
                </a:solidFill>
              </a:rPr>
              <a:t>i náš </a:t>
            </a:r>
            <a:r>
              <a:rPr lang="cs-CZ" b="1" dirty="0" smtClean="0">
                <a:solidFill>
                  <a:schemeClr val="tx1"/>
                </a:solidFill>
              </a:rPr>
              <a:t>počítač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128031" y="683898"/>
            <a:ext cx="3884879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Počítač </a:t>
            </a:r>
            <a:r>
              <a:rPr lang="cs-CZ" sz="1400" dirty="0"/>
              <a:t>je </a:t>
            </a:r>
            <a:r>
              <a:rPr lang="cs-CZ" sz="1400" b="1" dirty="0"/>
              <a:t>kabelem</a:t>
            </a:r>
            <a:r>
              <a:rPr lang="cs-CZ" sz="1400" dirty="0"/>
              <a:t> či </a:t>
            </a:r>
            <a:r>
              <a:rPr lang="cs-CZ" sz="1400" b="1" dirty="0"/>
              <a:t>bezdrátově</a:t>
            </a:r>
            <a:r>
              <a:rPr lang="cs-CZ" sz="1400" dirty="0"/>
              <a:t> připojen do </a:t>
            </a:r>
            <a:r>
              <a:rPr lang="cs-CZ" sz="1400" b="1" dirty="0"/>
              <a:t>sítě</a:t>
            </a:r>
            <a:r>
              <a:rPr lang="cs-CZ" sz="1400" dirty="0"/>
              <a:t> </a:t>
            </a:r>
            <a:r>
              <a:rPr lang="cs-CZ" sz="1400" dirty="0" smtClean="0"/>
              <a:t>a přes </a:t>
            </a:r>
            <a:r>
              <a:rPr lang="cs-CZ" sz="1400" b="1" dirty="0"/>
              <a:t>síťové prvky</a:t>
            </a:r>
            <a:r>
              <a:rPr lang="cs-CZ" sz="1400" dirty="0"/>
              <a:t> je připojen k </a:t>
            </a:r>
            <a:r>
              <a:rPr lang="cs-CZ" sz="1400" b="1" dirty="0"/>
              <a:t>internetu</a:t>
            </a:r>
            <a:r>
              <a:rPr lang="cs-CZ" sz="1400" dirty="0"/>
              <a:t>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31" y="1327840"/>
            <a:ext cx="3692441" cy="3184731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7988376" y="4059615"/>
            <a:ext cx="432048" cy="325270"/>
            <a:chOff x="7956376" y="4038135"/>
            <a:chExt cx="432048" cy="325270"/>
          </a:xfrm>
        </p:grpSpPr>
        <p:cxnSp>
          <p:nvCxnSpPr>
            <p:cNvPr id="15" name="Přímá spojnice se šipkou 14"/>
            <p:cNvCxnSpPr/>
            <p:nvPr/>
          </p:nvCxnSpPr>
          <p:spPr>
            <a:xfrm flipH="1">
              <a:off x="7956376" y="4038135"/>
              <a:ext cx="360040" cy="325270"/>
            </a:xfrm>
            <a:prstGeom prst="straightConnector1">
              <a:avLst/>
            </a:prstGeom>
            <a:ln>
              <a:headEnd w="sm" len="sm"/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>
              <a:off x="7956376" y="4038135"/>
              <a:ext cx="432048" cy="325270"/>
            </a:xfrm>
            <a:prstGeom prst="straightConnector1">
              <a:avLst/>
            </a:prstGeom>
            <a:ln>
              <a:headEnd w="sm" len="sm"/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7" name="Skupina 16"/>
          <p:cNvGrpSpPr/>
          <p:nvPr/>
        </p:nvGrpSpPr>
        <p:grpSpPr>
          <a:xfrm>
            <a:off x="6854446" y="3691614"/>
            <a:ext cx="432048" cy="325270"/>
            <a:chOff x="7956376" y="4038135"/>
            <a:chExt cx="432048" cy="325270"/>
          </a:xfrm>
        </p:grpSpPr>
        <p:cxnSp>
          <p:nvCxnSpPr>
            <p:cNvPr id="19" name="Přímá spojnice se šipkou 18"/>
            <p:cNvCxnSpPr/>
            <p:nvPr/>
          </p:nvCxnSpPr>
          <p:spPr>
            <a:xfrm flipH="1">
              <a:off x="7956376" y="4038135"/>
              <a:ext cx="360040" cy="325270"/>
            </a:xfrm>
            <a:prstGeom prst="straightConnector1">
              <a:avLst/>
            </a:prstGeom>
            <a:ln>
              <a:headEnd w="sm" len="sm"/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/>
            <p:cNvCxnSpPr/>
            <p:nvPr/>
          </p:nvCxnSpPr>
          <p:spPr>
            <a:xfrm>
              <a:off x="7956376" y="4038135"/>
              <a:ext cx="432048" cy="325270"/>
            </a:xfrm>
            <a:prstGeom prst="straightConnector1">
              <a:avLst/>
            </a:prstGeom>
            <a:ln>
              <a:headEnd w="sm" len="sm"/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22" name="Obráze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2" y="3510428"/>
            <a:ext cx="834778" cy="847896"/>
          </a:xfrm>
          <a:prstGeom prst="rect">
            <a:avLst/>
          </a:prstGeom>
        </p:spPr>
      </p:pic>
      <p:cxnSp>
        <p:nvCxnSpPr>
          <p:cNvPr id="23" name="Pravoúhlá spojnice 22"/>
          <p:cNvCxnSpPr/>
          <p:nvPr/>
        </p:nvCxnSpPr>
        <p:spPr>
          <a:xfrm>
            <a:off x="4644008" y="1829420"/>
            <a:ext cx="3560392" cy="2306059"/>
          </a:xfrm>
          <a:prstGeom prst="bentConnector3">
            <a:avLst>
              <a:gd name="adj1" fmla="val 9989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Pravoúhlá spojnice 23"/>
          <p:cNvCxnSpPr/>
          <p:nvPr/>
        </p:nvCxnSpPr>
        <p:spPr>
          <a:xfrm>
            <a:off x="4716016" y="3023679"/>
            <a:ext cx="2318450" cy="830570"/>
          </a:xfrm>
          <a:prstGeom prst="bentConnector3">
            <a:avLst>
              <a:gd name="adj1" fmla="val 10025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08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987824" y="624392"/>
            <a:ext cx="615617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3384376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Tato lekce je </a:t>
            </a:r>
            <a:r>
              <a:rPr lang="cs-CZ" dirty="0"/>
              <a:t>součástí projektu</a:t>
            </a:r>
            <a:br>
              <a:rPr lang="cs-CZ" dirty="0"/>
            </a:br>
            <a:r>
              <a:rPr lang="cs-CZ" dirty="0">
                <a:hlinkClick r:id="rId3"/>
              </a:rPr>
              <a:t>https://opocitacich.cz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Digitální technologie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843558"/>
            <a:ext cx="5688632" cy="32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smtClean="0"/>
              <a:t>Pixabay.com</a:t>
            </a:r>
            <a:r>
              <a:rPr lang="cs-CZ" sz="1350" dirty="0"/>
              <a:t>. [online].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URL: &lt; </a:t>
            </a:r>
            <a:r>
              <a:rPr lang="cs-CZ" sz="1350" dirty="0">
                <a:hlinkClick r:id="rId2"/>
              </a:rPr>
              <a:t>https://pixabay.com/</a:t>
            </a:r>
            <a:r>
              <a:rPr lang="cs-CZ" sz="1350" dirty="0"/>
              <a:t>&gt;. </a:t>
            </a:r>
            <a:endParaRPr lang="pl-PL" sz="1350" dirty="0" smtClean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OpenPhoto</a:t>
            </a:r>
            <a:r>
              <a:rPr lang="cs-CZ" sz="1350" i="1" dirty="0" smtClean="0"/>
              <a:t> </a:t>
            </a:r>
            <a:r>
              <a:rPr lang="cs-CZ" sz="1350" i="1" dirty="0" err="1"/>
              <a:t>Gallery</a:t>
            </a:r>
            <a:r>
              <a:rPr lang="cs-CZ" sz="1350" dirty="0"/>
              <a:t>. [online]. [cit. 2021-03-21]. Dostupný z URL: &lt; </a:t>
            </a:r>
            <a:r>
              <a:rPr lang="cs-CZ" sz="1350" dirty="0">
                <a:hlinkClick r:id="rId3"/>
              </a:rPr>
              <a:t>http://</a:t>
            </a:r>
            <a:r>
              <a:rPr lang="cs-CZ" sz="1350" dirty="0" smtClean="0">
                <a:hlinkClick r:id="rId3"/>
              </a:rPr>
              <a:t>openphoto.net/gallery/index.html</a:t>
            </a:r>
            <a:r>
              <a:rPr lang="cs-CZ" sz="1350" dirty="0" smtClean="0"/>
              <a:t>  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Wikimedia</a:t>
            </a:r>
            <a:r>
              <a:rPr lang="cs-CZ" sz="1350" i="1" dirty="0" smtClean="0"/>
              <a:t> </a:t>
            </a:r>
            <a:r>
              <a:rPr lang="cs-CZ" sz="1350" i="1" dirty="0" err="1" smtClean="0"/>
              <a:t>Commons</a:t>
            </a:r>
            <a:r>
              <a:rPr lang="cs-CZ" sz="1350" i="1" dirty="0" smtClean="0"/>
              <a:t> </a:t>
            </a:r>
            <a:r>
              <a:rPr lang="cs-CZ" sz="1350" dirty="0" smtClean="0"/>
              <a:t>[</a:t>
            </a:r>
            <a:r>
              <a:rPr lang="cs-CZ" sz="1350" dirty="0"/>
              <a:t>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</a:t>
            </a:r>
            <a:r>
              <a:rPr lang="cs-CZ" sz="1350" dirty="0">
                <a:hlinkClick r:id="rId4"/>
              </a:rPr>
              <a:t>https://</a:t>
            </a:r>
            <a:r>
              <a:rPr lang="cs-CZ" sz="1350" dirty="0" smtClean="0">
                <a:hlinkClick r:id="rId4"/>
              </a:rPr>
              <a:t>commons.wikimedia.org/wiki/Main_Page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/>
              <a:t>Digitální technologie podle RVP INF 2021 </a:t>
            </a:r>
            <a:r>
              <a:rPr lang="cs-CZ" sz="1350" dirty="0"/>
              <a:t>[online]. Pacov: Ing. Pavel Roubal, 2021 [cit. 2021-03-21]. Dostupné z: </a:t>
            </a:r>
            <a:r>
              <a:rPr lang="cs-CZ" sz="1350" dirty="0">
                <a:hlinkClick r:id="rId5"/>
              </a:rPr>
              <a:t>https://opocitacich.cz</a:t>
            </a:r>
            <a:r>
              <a:rPr lang="cs-CZ" sz="1350" dirty="0" smtClean="0">
                <a:hlinkClick r:id="rId5"/>
              </a:rPr>
              <a:t>/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endParaRPr lang="cs-CZ" sz="1350" dirty="0"/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12809</TotalTime>
  <Words>635</Words>
  <Application>Microsoft Office PowerPoint</Application>
  <PresentationFormat>Předvádění na obrazovce (16:9)</PresentationFormat>
  <Paragraphs>68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Wingdings 2</vt:lpstr>
      <vt:lpstr>Wingdings 3</vt:lpstr>
      <vt:lpstr>Modul</vt:lpstr>
      <vt:lpstr>Prezentace aplikace PowerPoint</vt:lpstr>
      <vt:lpstr>Technické principy</vt:lpstr>
      <vt:lpstr>Běžné závady:</vt:lpstr>
      <vt:lpstr>Program neodpovídá?</vt:lpstr>
      <vt:lpstr>Nefunguje připojení k místní (školní) síti</vt:lpstr>
      <vt:lpstr>Nefunguje cloudová služba nebo web?</vt:lpstr>
      <vt:lpstr>Digitální technologie</vt:lpstr>
      <vt:lpstr>Zdroje</vt:lpstr>
    </vt:vector>
  </TitlesOfParts>
  <Company>Gymnázium Pacov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Pavel Roubal</cp:lastModifiedBy>
  <cp:revision>4048</cp:revision>
  <dcterms:created xsi:type="dcterms:W3CDTF">2008-10-13T12:28:51Z</dcterms:created>
  <dcterms:modified xsi:type="dcterms:W3CDTF">2021-08-17T09:07:43Z</dcterms:modified>
</cp:coreProperties>
</file>