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479" r:id="rId2"/>
    <p:sldId id="471" r:id="rId3"/>
    <p:sldId id="473" r:id="rId4"/>
    <p:sldId id="474" r:id="rId5"/>
    <p:sldId id="475" r:id="rId6"/>
    <p:sldId id="476" r:id="rId7"/>
    <p:sldId id="478" r:id="rId8"/>
    <p:sldId id="460" r:id="rId9"/>
    <p:sldId id="305" r:id="rId10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14EA4"/>
    <a:srgbClr val="4070AA"/>
    <a:srgbClr val="ADC5E1"/>
    <a:srgbClr val="85248F"/>
    <a:srgbClr val="FFCA08"/>
    <a:srgbClr val="7EA3D0"/>
    <a:srgbClr val="233E5F"/>
    <a:srgbClr val="FF342F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3" autoAdjust="0"/>
    <p:restoredTop sz="95332" autoAdjust="0"/>
  </p:normalViewPr>
  <p:slideViewPr>
    <p:cSldViewPr>
      <p:cViewPr varScale="1">
        <p:scale>
          <a:sx n="140" d="100"/>
          <a:sy n="140" d="100"/>
        </p:scale>
        <p:origin x="84" y="10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17. 8. 2021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17. 8. 2021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46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6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26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607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91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17. 8. 2021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17. 8. 2021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17. 8. 2021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17. 8. 2021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17. 8. 2021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Bezpečnost – cíle metody útočníků, 2. stupeň ZŠ, 6.</a:t>
            </a:r>
            <a:r>
              <a:rPr lang="cs-CZ" sz="1400" b="0" baseline="0" dirty="0" smtClean="0">
                <a:solidFill>
                  <a:srgbClr val="99CCFF"/>
                </a:solidFill>
              </a:rPr>
              <a:t>–7. třída</a:t>
            </a:r>
            <a:endParaRPr lang="cs-CZ" sz="1400" b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ocitacich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ocitacich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411510"/>
            <a:ext cx="3581527" cy="1795343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bg1"/>
                </a:solidFill>
              </a:rPr>
              <a:t>Bezpečnost – cíle </a:t>
            </a:r>
            <a:r>
              <a:rPr lang="cs-CZ" sz="4000" dirty="0" smtClean="0">
                <a:solidFill>
                  <a:schemeClr val="bg1"/>
                </a:solidFill>
              </a:rPr>
              <a:t>a metody </a:t>
            </a:r>
            <a:r>
              <a:rPr lang="cs-CZ" sz="4000" dirty="0">
                <a:solidFill>
                  <a:schemeClr val="bg1"/>
                </a:solidFill>
              </a:rPr>
              <a:t>útočníků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876822" y="2490807"/>
            <a:ext cx="3691942" cy="801023"/>
          </a:xfrm>
          <a:prstGeom prst="rect">
            <a:avLst/>
          </a:prstGeom>
        </p:spPr>
        <p:txBody>
          <a:bodyPr vert="horz" lIns="89143" tIns="0" rIns="34286" bIns="0" rtlCol="0" anchor="t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2000" b="1" dirty="0">
                <a:solidFill>
                  <a:srgbClr val="FFFFFF"/>
                </a:solidFill>
                <a:latin typeface="Calibri" pitchFamily="34" charset="0"/>
              </a:rPr>
              <a:t>. Pavel 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Roubal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https://opocitacich.cz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/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cs-CZ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TECHNOLOGIE</a:t>
            </a:r>
            <a:endParaRPr lang="cs-CZ" sz="4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 – 6.–7. třída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-20538"/>
            <a:ext cx="4267177" cy="2090916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467544" y="2536152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-20538"/>
            <a:ext cx="4267175" cy="20909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6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Technické principy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3491880" y="624392"/>
            <a:ext cx="565212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25759" y="3815290"/>
            <a:ext cx="3304041" cy="62866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Z těchto </a:t>
            </a:r>
            <a:r>
              <a:rPr lang="cs-CZ" b="1" dirty="0" smtClean="0"/>
              <a:t>technických principů </a:t>
            </a:r>
            <a:r>
              <a:rPr lang="cs-CZ" dirty="0" smtClean="0"/>
              <a:t>plynou cíle a metody (způsoby) útoků.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5759" y="721608"/>
            <a:ext cx="3304041" cy="301621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 smtClean="0"/>
              <a:t>Co již víme: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b="1" dirty="0" smtClean="0"/>
              <a:t>počítač</a:t>
            </a:r>
            <a:r>
              <a:rPr lang="cs-CZ" dirty="0" smtClean="0"/>
              <a:t> </a:t>
            </a:r>
            <a:r>
              <a:rPr lang="cs-CZ" dirty="0"/>
              <a:t>(tedy i mobil či tablet) má </a:t>
            </a:r>
            <a:r>
              <a:rPr lang="cs-CZ" b="1" dirty="0" smtClean="0"/>
              <a:t>technické díly (</a:t>
            </a:r>
            <a:r>
              <a:rPr lang="cs-CZ" b="1" dirty="0" smtClean="0">
                <a:solidFill>
                  <a:srgbClr val="0070C0"/>
                </a:solidFill>
              </a:rPr>
              <a:t>hardware</a:t>
            </a:r>
            <a:r>
              <a:rPr lang="cs-CZ" b="1" dirty="0" smtClean="0"/>
              <a:t>)</a:t>
            </a:r>
            <a:r>
              <a:rPr lang="cs-CZ" dirty="0" smtClean="0"/>
              <a:t>,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technické díly jsou oživovány </a:t>
            </a:r>
            <a:r>
              <a:rPr lang="cs-CZ" b="1" dirty="0">
                <a:solidFill>
                  <a:srgbClr val="0070C0"/>
                </a:solidFill>
              </a:rPr>
              <a:t>operačním </a:t>
            </a:r>
            <a:r>
              <a:rPr lang="cs-CZ" b="1" dirty="0" smtClean="0">
                <a:solidFill>
                  <a:srgbClr val="0070C0"/>
                </a:solidFill>
              </a:rPr>
              <a:t>systémem,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díky kterému využíváme různé </a:t>
            </a:r>
            <a:r>
              <a:rPr lang="cs-CZ" b="1" dirty="0" smtClean="0"/>
              <a:t>programy</a:t>
            </a:r>
            <a:r>
              <a:rPr lang="cs-CZ" dirty="0" smtClean="0"/>
              <a:t> </a:t>
            </a:r>
            <a:r>
              <a:rPr lang="cs-CZ" b="1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software</a:t>
            </a:r>
            <a:r>
              <a:rPr lang="cs-CZ" b="1" dirty="0" smtClean="0"/>
              <a:t>).</a:t>
            </a:r>
            <a:endParaRPr lang="cs-CZ" dirty="0" smtClean="0"/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Počítač </a:t>
            </a:r>
            <a:r>
              <a:rPr lang="cs-CZ" dirty="0"/>
              <a:t>je </a:t>
            </a:r>
            <a:r>
              <a:rPr lang="cs-CZ" b="1" dirty="0"/>
              <a:t>kabelem</a:t>
            </a:r>
            <a:r>
              <a:rPr lang="cs-CZ" dirty="0"/>
              <a:t> či </a:t>
            </a:r>
            <a:r>
              <a:rPr lang="cs-CZ" b="1" dirty="0"/>
              <a:t>bezdrátově</a:t>
            </a:r>
            <a:r>
              <a:rPr lang="cs-CZ" dirty="0"/>
              <a:t> připojen do </a:t>
            </a:r>
            <a:r>
              <a:rPr lang="cs-CZ" dirty="0" smtClean="0"/>
              <a:t>(místní) </a:t>
            </a:r>
            <a:r>
              <a:rPr lang="cs-CZ" b="1" dirty="0" smtClean="0">
                <a:solidFill>
                  <a:srgbClr val="0070C0"/>
                </a:solidFill>
              </a:rPr>
              <a:t>sítě</a:t>
            </a:r>
            <a:r>
              <a:rPr lang="cs-CZ" dirty="0" smtClean="0"/>
              <a:t>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dirty="0" smtClean="0"/>
              <a:t>a </a:t>
            </a:r>
            <a:r>
              <a:rPr lang="cs-CZ" dirty="0"/>
              <a:t>přes </a:t>
            </a:r>
            <a:r>
              <a:rPr lang="cs-CZ" b="1" dirty="0"/>
              <a:t>síťové prvky</a:t>
            </a:r>
            <a:r>
              <a:rPr lang="cs-CZ" dirty="0"/>
              <a:t> je připojen </a:t>
            </a:r>
            <a:r>
              <a:rPr lang="cs-CZ" dirty="0" smtClean="0"/>
              <a:t>k </a:t>
            </a:r>
            <a:r>
              <a:rPr lang="cs-CZ" b="1" dirty="0" smtClean="0">
                <a:solidFill>
                  <a:srgbClr val="0070C0"/>
                </a:solidFill>
              </a:rPr>
              <a:t>Internetu</a:t>
            </a:r>
            <a:r>
              <a:rPr lang="cs-CZ" dirty="0"/>
              <a:t>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13798"/>
            <a:ext cx="2201268" cy="2169920"/>
          </a:xfrm>
          <a:prstGeom prst="rect">
            <a:avLst/>
          </a:prstGeom>
          <a:ln w="76200" cmpd="sng">
            <a:noFill/>
            <a:miter lim="800000"/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237" y="125894"/>
            <a:ext cx="3102566" cy="15817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05033"/>
            <a:ext cx="2388413" cy="12967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15" y="1785272"/>
            <a:ext cx="3106272" cy="27871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2" y="2742940"/>
            <a:ext cx="2269705" cy="19170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8299"/>
            <a:ext cx="1755392" cy="1117340"/>
          </a:xfrm>
          <a:prstGeom prst="rect">
            <a:avLst/>
          </a:prstGeom>
        </p:spPr>
      </p:pic>
      <p:cxnSp>
        <p:nvCxnSpPr>
          <p:cNvPr id="21" name="Přímá spojnice se šipkou 20"/>
          <p:cNvCxnSpPr/>
          <p:nvPr/>
        </p:nvCxnSpPr>
        <p:spPr>
          <a:xfrm>
            <a:off x="5580112" y="1623095"/>
            <a:ext cx="0" cy="2192195"/>
          </a:xfrm>
          <a:prstGeom prst="straightConnector1">
            <a:avLst/>
          </a:prstGeom>
          <a:ln>
            <a:headEnd w="sm" len="sm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5724128" y="3795886"/>
            <a:ext cx="1440160" cy="19404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Cíle útočníků – cenná data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915567"/>
            <a:ext cx="4227446" cy="3822032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Cíle útočníků </a:t>
            </a:r>
            <a:r>
              <a:rPr lang="cs-CZ" sz="1500" dirty="0" smtClean="0"/>
              <a:t>ukážeme nejlépe na příkladech:</a:t>
            </a: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>
                <a:solidFill>
                  <a:schemeClr val="tx1"/>
                </a:solidFill>
              </a:rPr>
              <a:t>Firma </a:t>
            </a:r>
            <a:r>
              <a:rPr lang="cs-CZ" sz="1500" b="1" dirty="0" smtClean="0">
                <a:solidFill>
                  <a:schemeClr val="tx1"/>
                </a:solidFill>
              </a:rPr>
              <a:t>A</a:t>
            </a:r>
            <a:r>
              <a:rPr lang="cs-CZ" sz="1500" dirty="0" smtClean="0">
                <a:solidFill>
                  <a:schemeClr val="tx1"/>
                </a:solidFill>
              </a:rPr>
              <a:t> vyvíjí nové letadlo. Na jeho vývoji pracují stovky lidí. Jeho plány jsou </a:t>
            </a:r>
            <a:r>
              <a:rPr lang="cs-CZ" sz="1500" b="1" dirty="0" smtClean="0">
                <a:solidFill>
                  <a:schemeClr val="tx1"/>
                </a:solidFill>
              </a:rPr>
              <a:t>soubory</a:t>
            </a:r>
            <a:r>
              <a:rPr lang="cs-CZ" sz="1500" dirty="0" smtClean="0">
                <a:solidFill>
                  <a:schemeClr val="tx1"/>
                </a:solidFill>
              </a:rPr>
              <a:t> </a:t>
            </a:r>
            <a:r>
              <a:rPr lang="cs-CZ" sz="1500" b="1" dirty="0" smtClean="0">
                <a:solidFill>
                  <a:schemeClr val="tx1"/>
                </a:solidFill>
              </a:rPr>
              <a:t>v počítači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Jiná (konkurenční) firma </a:t>
            </a:r>
            <a:r>
              <a:rPr lang="cs-CZ" sz="1500" b="1" dirty="0" smtClean="0"/>
              <a:t>B</a:t>
            </a:r>
            <a:r>
              <a:rPr lang="cs-CZ" sz="1500" dirty="0" smtClean="0"/>
              <a:t> také chce vytvořit nový letoun. Buď také zaplatí práci stovek lidí, nebo…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>
                <a:solidFill>
                  <a:schemeClr val="tx1"/>
                </a:solidFill>
              </a:rPr>
              <a:t>se pokusí ukrást hotové plány, </a:t>
            </a:r>
            <a:r>
              <a:rPr lang="cs-CZ" sz="1500" b="1" dirty="0" smtClean="0">
                <a:solidFill>
                  <a:schemeClr val="tx1"/>
                </a:solidFill>
              </a:rPr>
              <a:t>soubory z počítačů </a:t>
            </a:r>
            <a:r>
              <a:rPr lang="cs-CZ" sz="1500" dirty="0" smtClean="0">
                <a:solidFill>
                  <a:schemeClr val="tx1"/>
                </a:solidFill>
              </a:rPr>
              <a:t>firmy A.</a:t>
            </a:r>
            <a:endParaRPr lang="cs-CZ" sz="1500" dirty="0">
              <a:solidFill>
                <a:schemeClr val="tx1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Soubory v počítači mohou mít obrovskou cenu.</a:t>
            </a: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7504" y="3435846"/>
            <a:ext cx="4227446" cy="57606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Cílem útočníků jsou </a:t>
            </a:r>
            <a:r>
              <a:rPr lang="cs-CZ" b="1" dirty="0" smtClean="0"/>
              <a:t>data</a:t>
            </a:r>
            <a:r>
              <a:rPr lang="cs-CZ" dirty="0" smtClean="0"/>
              <a:t> (dokumenty, soubory) </a:t>
            </a:r>
            <a:r>
              <a:rPr lang="cs-CZ" b="1" dirty="0" smtClean="0"/>
              <a:t>z cizích počítačů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8695"/>
            <a:ext cx="3706029" cy="18530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2067694"/>
            <a:ext cx="345676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Cíle útočníků – (naše) peníze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1059583"/>
            <a:ext cx="4227446" cy="3678016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Cíle útočníků </a:t>
            </a:r>
            <a:r>
              <a:rPr lang="cs-CZ" sz="1500" dirty="0" smtClean="0"/>
              <a:t>ukážeme nejlépe na příkladech:</a:t>
            </a: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Peníze</a:t>
            </a:r>
            <a:r>
              <a:rPr lang="cs-CZ" sz="1500" dirty="0" smtClean="0">
                <a:solidFill>
                  <a:schemeClr val="tx1"/>
                </a:solidFill>
              </a:rPr>
              <a:t> má dnes naprostá většina lidí uloženy na </a:t>
            </a:r>
            <a:r>
              <a:rPr lang="cs-CZ" sz="1500" b="1" dirty="0" smtClean="0">
                <a:solidFill>
                  <a:schemeClr val="tx1"/>
                </a:solidFill>
              </a:rPr>
              <a:t>bankovních účtech</a:t>
            </a:r>
            <a:r>
              <a:rPr lang="cs-CZ" sz="1500" dirty="0" smtClean="0">
                <a:solidFill>
                  <a:schemeClr val="tx1"/>
                </a:solidFill>
              </a:rPr>
              <a:t>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Pro správu těchto peněz se používají </a:t>
            </a:r>
            <a:r>
              <a:rPr lang="cs-CZ" sz="1500" b="1" dirty="0" smtClean="0"/>
              <a:t>bankovní počítačové aplikace</a:t>
            </a:r>
            <a:r>
              <a:rPr lang="cs-CZ" sz="1500" dirty="0" smtClean="0"/>
              <a:t>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Útočník, který by zjistil naše </a:t>
            </a:r>
            <a:r>
              <a:rPr lang="cs-CZ" sz="1500" b="1" dirty="0" smtClean="0"/>
              <a:t>přihlašovací údaje</a:t>
            </a:r>
            <a:r>
              <a:rPr lang="cs-CZ" sz="1500" dirty="0" smtClean="0"/>
              <a:t>, by mohl naše peníze </a:t>
            </a:r>
            <a:r>
              <a:rPr lang="cs-CZ" sz="1500" b="1" dirty="0" smtClean="0"/>
              <a:t>ukrást</a:t>
            </a:r>
            <a:r>
              <a:rPr lang="cs-CZ" sz="1500" dirty="0" smtClean="0"/>
              <a:t>.</a:t>
            </a:r>
            <a:endParaRPr lang="cs-CZ" sz="1500" dirty="0">
              <a:solidFill>
                <a:schemeClr val="tx1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Přes počítače máme přístup ke svým penězům.</a:t>
            </a: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07503" y="3651870"/>
            <a:ext cx="4227446" cy="576064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Cílem útočníků jsou naše </a:t>
            </a:r>
            <a:r>
              <a:rPr lang="cs-CZ" b="1" dirty="0" smtClean="0"/>
              <a:t>peníze.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21608"/>
            <a:ext cx="2027900" cy="235419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75" y="1224136"/>
            <a:ext cx="2434363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Způsoby útoků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771551"/>
            <a:ext cx="4227446" cy="3966048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Metody útočníků </a:t>
            </a:r>
            <a:r>
              <a:rPr lang="cs-CZ" sz="1500" dirty="0" smtClean="0"/>
              <a:t>podle filmů:</a:t>
            </a: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>
                <a:solidFill>
                  <a:schemeClr val="tx1"/>
                </a:solidFill>
              </a:rPr>
              <a:t>Útočník se díky svým „úžasným“ schopnostem, „super“ programům a neskutečným technologiím „nabourá“ do našeho počítače, ukradne všechna data a třeba i všechny peníze.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500" dirty="0" smtClean="0">
              <a:solidFill>
                <a:schemeClr val="tx1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500" b="1" dirty="0">
                <a:solidFill>
                  <a:srgbClr val="0070C0"/>
                </a:solidFill>
              </a:rPr>
              <a:t>Metody útočníků </a:t>
            </a:r>
            <a:r>
              <a:rPr lang="cs-CZ" sz="1500" b="1" dirty="0" smtClean="0">
                <a:solidFill>
                  <a:srgbClr val="0070C0"/>
                </a:solidFill>
              </a:rPr>
              <a:t>ve skutečnosti: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>
                <a:solidFill>
                  <a:srgbClr val="0070C0"/>
                </a:solidFill>
              </a:rPr>
              <a:t>Útočník nás požádá </a:t>
            </a:r>
            <a:r>
              <a:rPr lang="cs-CZ" sz="1500" dirty="0"/>
              <a:t>o naše hesla, případně o spuštění zavirovaného programu…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/>
              <a:t>a my mu </a:t>
            </a:r>
            <a:r>
              <a:rPr lang="cs-CZ" sz="1500" b="1" dirty="0">
                <a:solidFill>
                  <a:srgbClr val="C00000"/>
                </a:solidFill>
              </a:rPr>
              <a:t>hesla pošleme </a:t>
            </a:r>
            <a:r>
              <a:rPr lang="cs-CZ" sz="1500" dirty="0" smtClean="0"/>
              <a:t>nebo </a:t>
            </a:r>
            <a:r>
              <a:rPr lang="cs-CZ" sz="1500" b="1" dirty="0">
                <a:solidFill>
                  <a:srgbClr val="C00000"/>
                </a:solidFill>
              </a:rPr>
              <a:t>vir spustíme</a:t>
            </a:r>
            <a:r>
              <a:rPr lang="cs-CZ" sz="15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500" b="1" dirty="0" smtClean="0">
              <a:solidFill>
                <a:srgbClr val="0070C0"/>
              </a:solidFill>
            </a:endParaRPr>
          </a:p>
          <a:p>
            <a:pPr marL="435411" lvl="1" indent="-215979">
              <a:spcBef>
                <a:spcPts val="600"/>
              </a:spcBef>
            </a:pPr>
            <a:endParaRPr lang="cs-CZ" sz="1500" b="1" dirty="0">
              <a:solidFill>
                <a:srgbClr val="0070C0"/>
              </a:solidFill>
            </a:endParaRP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Clr>
                <a:srgbClr val="0070C0"/>
              </a:buClr>
              <a:buSzPct val="105000"/>
              <a:buNone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56" y="733322"/>
            <a:ext cx="2437116" cy="16222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02" y="2016224"/>
            <a:ext cx="2668861" cy="170765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11560" y="1203598"/>
            <a:ext cx="3312368" cy="84895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dirty="0" smtClean="0"/>
              <a:t>Ne, takto to vůbec nefunguje.</a:t>
            </a:r>
          </a:p>
          <a:p>
            <a:r>
              <a:rPr lang="cs-CZ" dirty="0" smtClean="0"/>
              <a:t>Ve filmech ano, ale ve skutečnosti </a:t>
            </a:r>
            <a:r>
              <a:rPr lang="cs-CZ" b="1" dirty="0" smtClean="0"/>
              <a:t>ne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13" name="TextovéPole 12"/>
          <p:cNvSpPr txBox="1"/>
          <p:nvPr/>
        </p:nvSpPr>
        <p:spPr>
          <a:xfrm>
            <a:off x="4542056" y="3147814"/>
            <a:ext cx="4227446" cy="1224136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Naprostá většina útoků využívá </a:t>
            </a:r>
            <a:r>
              <a:rPr lang="cs-CZ" b="1" dirty="0" smtClean="0"/>
              <a:t>neopatrnost a neznalost lidí</a:t>
            </a:r>
            <a:r>
              <a:rPr lang="cs-CZ" dirty="0" smtClean="0"/>
              <a:t>. </a:t>
            </a:r>
          </a:p>
          <a:p>
            <a:pPr marL="0">
              <a:spcBef>
                <a:spcPts val="600"/>
              </a:spcBef>
            </a:pPr>
            <a:r>
              <a:rPr lang="cs-CZ" dirty="0" smtClean="0"/>
              <a:t>Uživatelů </a:t>
            </a:r>
            <a:r>
              <a:rPr lang="cs-CZ" dirty="0"/>
              <a:t>počítačů. </a:t>
            </a:r>
            <a:endParaRPr lang="cs-CZ" dirty="0" smtClean="0"/>
          </a:p>
          <a:p>
            <a:pPr marL="0">
              <a:spcBef>
                <a:spcPts val="600"/>
              </a:spcBef>
            </a:pPr>
            <a:r>
              <a:rPr lang="cs-CZ" b="1" dirty="0" smtClean="0"/>
              <a:t>Nás.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2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2" grpId="0" uiExpan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Metody </a:t>
            </a:r>
            <a:r>
              <a:rPr lang="cs-CZ" sz="2400" dirty="0"/>
              <a:t>útočníků 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702011"/>
            <a:ext cx="4046918" cy="4035587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Ještě jednou</a:t>
            </a:r>
            <a:r>
              <a:rPr lang="cs-CZ" sz="1500" dirty="0" smtClean="0"/>
              <a:t>:</a:t>
            </a: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0070C0"/>
                </a:solidFill>
              </a:rPr>
              <a:t>Útočník nás požádá </a:t>
            </a:r>
            <a:r>
              <a:rPr lang="cs-CZ" sz="1500" dirty="0" smtClean="0">
                <a:solidFill>
                  <a:schemeClr val="tx1"/>
                </a:solidFill>
              </a:rPr>
              <a:t>o naše hesla, případně o spuštění zavirovaného programu…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dirty="0" smtClean="0"/>
              <a:t>a my mu </a:t>
            </a:r>
            <a:r>
              <a:rPr lang="cs-CZ" sz="1500" b="1" dirty="0" smtClean="0">
                <a:solidFill>
                  <a:srgbClr val="C00000"/>
                </a:solidFill>
              </a:rPr>
              <a:t>hesla pošleme </a:t>
            </a:r>
            <a:r>
              <a:rPr lang="cs-CZ" sz="1500" dirty="0" smtClean="0"/>
              <a:t>a </a:t>
            </a:r>
            <a:r>
              <a:rPr lang="cs-CZ" sz="1500" b="1" dirty="0" smtClean="0">
                <a:solidFill>
                  <a:srgbClr val="C00000"/>
                </a:solidFill>
              </a:rPr>
              <a:t>vir spustíme</a:t>
            </a:r>
            <a:r>
              <a:rPr lang="cs-CZ" sz="1500" dirty="0" smtClean="0"/>
              <a:t>.</a:t>
            </a:r>
            <a:endParaRPr lang="cs-CZ" sz="1500" dirty="0"/>
          </a:p>
          <a:p>
            <a:pPr marL="215979" indent="-215979">
              <a:spcBef>
                <a:spcPts val="60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Vypadá to zvláštně. </a:t>
            </a:r>
            <a:r>
              <a:rPr lang="cs-CZ" sz="1500" b="1" dirty="0" smtClean="0"/>
              <a:t>Přesto takto funguje </a:t>
            </a:r>
            <a:r>
              <a:rPr lang="cs-CZ" sz="1500" b="1" dirty="0" smtClean="0">
                <a:solidFill>
                  <a:srgbClr val="0070C0"/>
                </a:solidFill>
              </a:rPr>
              <a:t>naprostá většina útoků.</a:t>
            </a:r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500" b="1" dirty="0" smtClean="0">
                <a:solidFill>
                  <a:srgbClr val="C00000"/>
                </a:solidFill>
              </a:rPr>
              <a:t>Podvody</a:t>
            </a:r>
            <a:r>
              <a:rPr lang="cs-CZ" sz="1500" b="1" dirty="0" smtClean="0">
                <a:solidFill>
                  <a:srgbClr val="0070C0"/>
                </a:solidFill>
              </a:rPr>
              <a:t> </a:t>
            </a:r>
            <a:r>
              <a:rPr lang="cs-CZ" sz="1500" dirty="0" smtClean="0"/>
              <a:t>jsou nejčastějším způsobem útoku. Často velmi </a:t>
            </a:r>
            <a:r>
              <a:rPr lang="cs-CZ" sz="1500" b="1" dirty="0" smtClean="0"/>
              <a:t>promyšlené</a:t>
            </a:r>
            <a:r>
              <a:rPr lang="cs-CZ" sz="1500" dirty="0" smtClean="0"/>
              <a:t>, </a:t>
            </a:r>
            <a:r>
              <a:rPr lang="cs-CZ" sz="1500" b="1" dirty="0" smtClean="0"/>
              <a:t>nenápadné</a:t>
            </a:r>
            <a:r>
              <a:rPr lang="cs-CZ" sz="1500" dirty="0" smtClean="0"/>
              <a:t> a </a:t>
            </a:r>
            <a:r>
              <a:rPr lang="cs-CZ" sz="1500" b="1" dirty="0" smtClean="0">
                <a:solidFill>
                  <a:srgbClr val="C00000"/>
                </a:solidFill>
              </a:rPr>
              <a:t>těžko odhalitelné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>
                <a:solidFill>
                  <a:schemeClr val="tx2"/>
                </a:solidFill>
              </a:rPr>
              <a:t>Většina útoků začíná </a:t>
            </a:r>
            <a:r>
              <a:rPr lang="cs-CZ" sz="1500" b="1" dirty="0">
                <a:solidFill>
                  <a:srgbClr val="0070C0"/>
                </a:solidFill>
              </a:rPr>
              <a:t>podvodným </a:t>
            </a:r>
            <a:r>
              <a:rPr lang="cs-CZ" sz="1500" b="1" dirty="0">
                <a:solidFill>
                  <a:schemeClr val="tx2"/>
                </a:solidFill>
              </a:rPr>
              <a:t>mailem, webem, </a:t>
            </a:r>
            <a:r>
              <a:rPr lang="cs-CZ" sz="1500" b="1" dirty="0" smtClean="0">
                <a:solidFill>
                  <a:schemeClr val="tx2"/>
                </a:solidFill>
              </a:rPr>
              <a:t>aplikací, SMS zprávou…</a:t>
            </a:r>
            <a:endParaRPr lang="cs-CZ" sz="1500" b="1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133" y="702011"/>
            <a:ext cx="2335123" cy="17951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133" y="2615458"/>
            <a:ext cx="4063315" cy="204118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535487" y="3363837"/>
            <a:ext cx="4227445" cy="1292801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Obranou (kromě znalostí) je neustálá </a:t>
            </a:r>
            <a:r>
              <a:rPr lang="cs-CZ" b="1" dirty="0" smtClean="0"/>
              <a:t>opatrnost</a:t>
            </a:r>
            <a:r>
              <a:rPr lang="cs-CZ" dirty="0" smtClean="0"/>
              <a:t>.</a:t>
            </a:r>
          </a:p>
          <a:p>
            <a:pPr marL="0">
              <a:spcBef>
                <a:spcPts val="600"/>
              </a:spcBef>
            </a:pPr>
            <a:r>
              <a:rPr lang="cs-CZ" dirty="0" smtClean="0"/>
              <a:t>Pokud dojde k útoku, je zapotřebí ho ihned </a:t>
            </a:r>
            <a:r>
              <a:rPr lang="cs-CZ" b="1" dirty="0" smtClean="0"/>
              <a:t>nahlásit</a:t>
            </a:r>
            <a:r>
              <a:rPr lang="cs-CZ" dirty="0" smtClean="0"/>
              <a:t>. (Rodičům, škole, na Linku bezpečí.)</a:t>
            </a:r>
          </a:p>
          <a:p>
            <a:pPr marL="0">
              <a:spcBef>
                <a:spcPts val="600"/>
              </a:spcBef>
            </a:pPr>
            <a:r>
              <a:rPr lang="cs-CZ" dirty="0" smtClean="0"/>
              <a:t>Útočníci téměř vždy blafují, nic doopravdy nemají.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1506" y="3811032"/>
            <a:ext cx="4057992" cy="78483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b="1" dirty="0"/>
              <a:t>Útočníci</a:t>
            </a:r>
            <a:r>
              <a:rPr lang="cs-CZ" dirty="0"/>
              <a:t> </a:t>
            </a:r>
            <a:r>
              <a:rPr lang="cs-CZ" dirty="0" smtClean="0"/>
              <a:t>se </a:t>
            </a:r>
            <a:r>
              <a:rPr lang="cs-CZ" b="1" dirty="0" smtClean="0"/>
              <a:t>vydávají</a:t>
            </a:r>
            <a:r>
              <a:rPr lang="cs-CZ" dirty="0" smtClean="0"/>
              <a:t> za </a:t>
            </a:r>
            <a:r>
              <a:rPr lang="cs-CZ" dirty="0"/>
              <a:t>banku, poštu (nebo školu), využívají známé osobnosti </a:t>
            </a:r>
            <a:r>
              <a:rPr lang="cs-CZ" dirty="0" smtClean="0"/>
              <a:t>(herce, zpěváky) atd., používají jména vašich učitelů nebo kamarádů…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531094" y="676730"/>
            <a:ext cx="4231840" cy="12054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600" b="1" dirty="0" smtClean="0"/>
              <a:t>Zapamatujte se typické </a:t>
            </a:r>
            <a:r>
              <a:rPr lang="cs-CZ" sz="1600" b="1" dirty="0"/>
              <a:t>rysy </a:t>
            </a:r>
            <a:r>
              <a:rPr lang="cs-CZ" sz="1600" b="1" dirty="0" smtClean="0">
                <a:solidFill>
                  <a:srgbClr val="C00000"/>
                </a:solidFill>
              </a:rPr>
              <a:t>podvodu</a:t>
            </a:r>
            <a:r>
              <a:rPr lang="cs-CZ" sz="1600" b="1" dirty="0" smtClean="0"/>
              <a:t>:</a:t>
            </a:r>
            <a:endParaRPr lang="cs-CZ" sz="1600" b="1" dirty="0"/>
          </a:p>
          <a:p>
            <a:pPr marL="285750" indent="-285750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/>
                </a:solidFill>
              </a:rPr>
              <a:t>Zpráva </a:t>
            </a:r>
            <a:r>
              <a:rPr lang="cs-CZ" sz="1600" b="1" dirty="0" smtClean="0">
                <a:solidFill>
                  <a:srgbClr val="C00000"/>
                </a:solidFill>
              </a:rPr>
              <a:t>vyhrožuje</a:t>
            </a:r>
            <a:r>
              <a:rPr lang="cs-CZ" sz="1600" dirty="0" smtClean="0"/>
              <a:t> </a:t>
            </a:r>
            <a:r>
              <a:rPr lang="cs-CZ" sz="1600" dirty="0"/>
              <a:t>nebo </a:t>
            </a:r>
            <a:r>
              <a:rPr lang="cs-CZ" sz="1600" b="1" dirty="0">
                <a:solidFill>
                  <a:srgbClr val="C00000"/>
                </a:solidFill>
              </a:rPr>
              <a:t>slibuje</a:t>
            </a:r>
            <a:r>
              <a:rPr lang="cs-CZ" sz="1600" dirty="0"/>
              <a:t>, a to že </a:t>
            </a:r>
            <a:r>
              <a:rPr lang="cs-CZ" sz="1600" dirty="0" smtClean="0"/>
              <a:t>velmi.</a:t>
            </a:r>
            <a:endParaRPr lang="cs-CZ" sz="1600" dirty="0"/>
          </a:p>
          <a:p>
            <a:pPr marL="285750" indent="-285750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„Tlačí na pilu“, tedy </a:t>
            </a:r>
            <a:r>
              <a:rPr lang="cs-CZ" sz="1600" b="1" dirty="0">
                <a:solidFill>
                  <a:srgbClr val="C00000"/>
                </a:solidFill>
              </a:rPr>
              <a:t>nedává čas na </a:t>
            </a:r>
            <a:r>
              <a:rPr lang="cs-CZ" sz="1600" b="1" dirty="0" smtClean="0">
                <a:solidFill>
                  <a:srgbClr val="C00000"/>
                </a:solidFill>
              </a:rPr>
              <a:t>rozmyšlenou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532696" y="1968155"/>
            <a:ext cx="4230237" cy="1310615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b="1" dirty="0" smtClean="0"/>
              <a:t>Například: </a:t>
            </a:r>
            <a:r>
              <a:rPr lang="cs-CZ" i="1" dirty="0" smtClean="0"/>
              <a:t>máme tvé fotografie (bez oblečení…). Natočili jsme tě přes webkameru…</a:t>
            </a:r>
          </a:p>
          <a:p>
            <a:r>
              <a:rPr lang="cs-CZ" i="1" dirty="0" smtClean="0"/>
              <a:t>Pokud </a:t>
            </a:r>
            <a:r>
              <a:rPr lang="cs-CZ" b="1" i="1" dirty="0" smtClean="0"/>
              <a:t>OKAMAŽITĚ</a:t>
            </a:r>
            <a:r>
              <a:rPr lang="cs-CZ" i="1" dirty="0" smtClean="0"/>
              <a:t> nepošleš peníze (své fotografie, svoji adresu…), tak vše zveřejníme, pošleme všem spolužákům, škole apod.</a:t>
            </a:r>
          </a:p>
        </p:txBody>
      </p:sp>
    </p:spTree>
    <p:extLst>
      <p:ext uri="{BB962C8B-B14F-4D97-AF65-F5344CB8AC3E}">
        <p14:creationId xmlns:p14="http://schemas.microsoft.com/office/powerpoint/2010/main" val="11625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uiExpand="1" animBg="1"/>
      <p:bldP spid="13" grpId="0" uiExpand="1" build="p" animBg="1"/>
      <p:bldP spid="16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4427984" y="624392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1277634" y="1308168"/>
            <a:ext cx="3672408" cy="3682666"/>
          </a:xfrm>
          <a:prstGeom prst="rect">
            <a:avLst/>
          </a:prstGeom>
        </p:spPr>
        <p:txBody>
          <a:bodyPr vert="horz" lIns="41148" tIns="6858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9154" indent="0">
              <a:spcBef>
                <a:spcPts val="900"/>
              </a:spcBef>
              <a:buNone/>
            </a:pPr>
            <a:endParaRPr lang="cs-CZ" sz="1350" dirty="0"/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197544" y="57153"/>
            <a:ext cx="8740744" cy="567239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7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cs-CZ" dirty="0">
                <a:solidFill>
                  <a:schemeClr val="bg1"/>
                </a:solidFill>
              </a:rPr>
              <a:t>Bezpečí je (hlavně) ve znalostech …</a:t>
            </a:r>
          </a:p>
        </p:txBody>
      </p:sp>
      <p:sp>
        <p:nvSpPr>
          <p:cNvPr id="23" name="Zástupný symbol pro obsah 1"/>
          <p:cNvSpPr txBox="1">
            <a:spLocks/>
          </p:cNvSpPr>
          <p:nvPr/>
        </p:nvSpPr>
        <p:spPr>
          <a:xfrm>
            <a:off x="179511" y="726544"/>
            <a:ext cx="4320481" cy="393343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spcBef>
                <a:spcPts val="600"/>
              </a:spcBef>
              <a:buBlip>
                <a:blip r:embed="rId2"/>
              </a:buBlip>
            </a:pPr>
            <a:r>
              <a:rPr lang="cs-CZ" sz="1700" dirty="0"/>
              <a:t>Většina uživatelů počítače si myslí, že </a:t>
            </a:r>
            <a:r>
              <a:rPr lang="cs-CZ" sz="1700" b="1" dirty="0">
                <a:solidFill>
                  <a:srgbClr val="C00000"/>
                </a:solidFill>
              </a:rPr>
              <a:t>bezpečí</a:t>
            </a:r>
            <a:r>
              <a:rPr lang="cs-CZ" sz="1700" dirty="0"/>
              <a:t> jejich počítače a dat je v nějakých „úžasných</a:t>
            </a:r>
            <a:r>
              <a:rPr lang="cs-CZ" sz="1700" b="1" dirty="0"/>
              <a:t>“ technických nástrojích</a:t>
            </a:r>
            <a:r>
              <a:rPr lang="cs-CZ" sz="1700" dirty="0"/>
              <a:t>. </a:t>
            </a:r>
            <a:r>
              <a:rPr lang="cs-CZ" sz="1700" dirty="0" smtClean="0"/>
              <a:t/>
            </a:r>
            <a:br>
              <a:rPr lang="cs-CZ" sz="1700" dirty="0" smtClean="0"/>
            </a:br>
            <a:r>
              <a:rPr lang="cs-CZ" sz="1700" dirty="0" smtClean="0"/>
              <a:t>Není </a:t>
            </a:r>
            <a:r>
              <a:rPr lang="cs-CZ" sz="1700" dirty="0"/>
              <a:t>to </a:t>
            </a:r>
            <a:r>
              <a:rPr lang="cs-CZ" sz="1700" dirty="0" smtClean="0"/>
              <a:t>pravda</a:t>
            </a:r>
            <a:r>
              <a:rPr lang="cs-CZ" sz="1700" dirty="0"/>
              <a:t>.</a:t>
            </a:r>
          </a:p>
          <a:p>
            <a:pPr defTabSz="914400">
              <a:spcBef>
                <a:spcPts val="600"/>
              </a:spcBef>
              <a:buBlip>
                <a:blip r:embed="rId2"/>
              </a:buBlip>
            </a:pPr>
            <a:r>
              <a:rPr lang="cs-CZ" sz="1700" b="1" dirty="0">
                <a:solidFill>
                  <a:srgbClr val="0070C0"/>
                </a:solidFill>
              </a:rPr>
              <a:t>Základem vašeho bezpečí jsou vaše </a:t>
            </a:r>
            <a:r>
              <a:rPr lang="cs-CZ" sz="1700" b="1" dirty="0" smtClean="0">
                <a:solidFill>
                  <a:srgbClr val="C00000"/>
                </a:solidFill>
              </a:rPr>
              <a:t>znalosti a vaše opatrnost. </a:t>
            </a:r>
          </a:p>
          <a:p>
            <a:pPr defTabSz="914400">
              <a:spcBef>
                <a:spcPts val="600"/>
              </a:spcBef>
              <a:buBlip>
                <a:blip r:embed="rId2"/>
              </a:buBlip>
            </a:pPr>
            <a:r>
              <a:rPr lang="cs-CZ" sz="1700" b="1" dirty="0" smtClean="0">
                <a:solidFill>
                  <a:srgbClr val="C00000"/>
                </a:solidFill>
              </a:rPr>
              <a:t>Technická </a:t>
            </a:r>
            <a:r>
              <a:rPr lang="cs-CZ" sz="1700" b="1" dirty="0">
                <a:solidFill>
                  <a:srgbClr val="C00000"/>
                </a:solidFill>
              </a:rPr>
              <a:t>opatření </a:t>
            </a:r>
            <a:r>
              <a:rPr lang="cs-CZ" sz="1700" b="1" dirty="0"/>
              <a:t>jsou nutná a potřebná</a:t>
            </a:r>
            <a:r>
              <a:rPr lang="cs-CZ" sz="1700" dirty="0"/>
              <a:t>, ale pokud </a:t>
            </a:r>
            <a:r>
              <a:rPr lang="cs-CZ" sz="1700" b="1" dirty="0">
                <a:solidFill>
                  <a:srgbClr val="0070C0"/>
                </a:solidFill>
              </a:rPr>
              <a:t>nemáte znalosti, útočníci vás </a:t>
            </a:r>
            <a:r>
              <a:rPr lang="cs-CZ" sz="1700" b="1" dirty="0" smtClean="0">
                <a:solidFill>
                  <a:srgbClr val="0070C0"/>
                </a:solidFill>
              </a:rPr>
              <a:t>stejně přelstí</a:t>
            </a:r>
            <a:r>
              <a:rPr lang="cs-CZ" sz="1700" b="1" dirty="0">
                <a:solidFill>
                  <a:srgbClr val="0070C0"/>
                </a:solidFill>
              </a:rPr>
              <a:t>, podvedou</a:t>
            </a:r>
            <a:r>
              <a:rPr lang="cs-CZ" sz="1700" dirty="0" smtClean="0">
                <a:solidFill>
                  <a:srgbClr val="0070C0"/>
                </a:solidFill>
              </a:rPr>
              <a:t>.</a:t>
            </a:r>
            <a:endParaRPr lang="cs-CZ" sz="1700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3563888" y="1777982"/>
            <a:ext cx="4320481" cy="144016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>
              <a:spcBef>
                <a:spcPts val="600"/>
              </a:spcBef>
            </a:pPr>
            <a:endParaRPr lang="cs-CZ" sz="1700" dirty="0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3A5FA3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40" y="1419622"/>
            <a:ext cx="4071704" cy="230305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15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87824" y="624392"/>
            <a:ext cx="615617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384376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Tato lekce je </a:t>
            </a:r>
            <a:r>
              <a:rPr lang="cs-CZ" dirty="0"/>
              <a:t>součástí projektu</a:t>
            </a:r>
            <a:br>
              <a:rPr lang="cs-CZ" dirty="0"/>
            </a:br>
            <a:r>
              <a:rPr lang="cs-CZ" dirty="0">
                <a:hlinkClick r:id="rId3"/>
              </a:rPr>
              <a:t>https://opocitacich.cz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technologie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843558"/>
            <a:ext cx="5688632" cy="32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12792</TotalTime>
  <Words>719</Words>
  <Application>Microsoft Office PowerPoint</Application>
  <PresentationFormat>Předvádění na obrazovce (16:9)</PresentationFormat>
  <Paragraphs>84</Paragraphs>
  <Slides>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Technické principy</vt:lpstr>
      <vt:lpstr>Cíle útočníků – cenná data</vt:lpstr>
      <vt:lpstr>Cíle útočníků – (naše) peníze</vt:lpstr>
      <vt:lpstr>Způsoby útoků</vt:lpstr>
      <vt:lpstr>Metody útočníků </vt:lpstr>
      <vt:lpstr>Prezentace aplikace PowerPoint</vt:lpstr>
      <vt:lpstr>Digitální technologie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4078</cp:revision>
  <dcterms:created xsi:type="dcterms:W3CDTF">2008-10-13T12:28:51Z</dcterms:created>
  <dcterms:modified xsi:type="dcterms:W3CDTF">2021-08-17T09:08:48Z</dcterms:modified>
</cp:coreProperties>
</file>