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82" r:id="rId2"/>
    <p:sldId id="471" r:id="rId3"/>
    <p:sldId id="472" r:id="rId4"/>
    <p:sldId id="473" r:id="rId5"/>
    <p:sldId id="475" r:id="rId6"/>
    <p:sldId id="476" r:id="rId7"/>
    <p:sldId id="477" r:id="rId8"/>
    <p:sldId id="474" r:id="rId9"/>
    <p:sldId id="478" r:id="rId10"/>
    <p:sldId id="479" r:id="rId11"/>
    <p:sldId id="481" r:id="rId12"/>
    <p:sldId id="460" r:id="rId13"/>
    <p:sldId id="305" r:id="rId14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14EA4"/>
    <a:srgbClr val="4070AA"/>
    <a:srgbClr val="ADC5E1"/>
    <a:srgbClr val="85248F"/>
    <a:srgbClr val="FFCA08"/>
    <a:srgbClr val="7EA3D0"/>
    <a:srgbClr val="233E5F"/>
    <a:srgbClr val="FF342F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3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4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692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6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79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36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6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29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64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Zabezpečení zařízení a dat,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23639"/>
            <a:ext cx="3365503" cy="1652473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Bezpečnost – </a:t>
            </a:r>
            <a:r>
              <a:rPr lang="cs-CZ" sz="4000" dirty="0" smtClean="0">
                <a:solidFill>
                  <a:schemeClr val="bg1"/>
                </a:solidFill>
              </a:rPr>
              <a:t>zabezpečení </a:t>
            </a:r>
            <a:r>
              <a:rPr lang="cs-CZ" sz="4000" dirty="0">
                <a:solidFill>
                  <a:schemeClr val="bg1"/>
                </a:solidFill>
              </a:rPr>
              <a:t>zařízení a dat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8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4283968" y="624392"/>
            <a:ext cx="486003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Různá hesla</a:t>
            </a:r>
            <a:endParaRPr lang="cs-CZ" dirty="0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179511" y="726544"/>
            <a:ext cx="4104457" cy="40054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cs-CZ" sz="1500" b="1" dirty="0" smtClean="0"/>
              <a:t>Pro </a:t>
            </a:r>
            <a:r>
              <a:rPr lang="cs-CZ" sz="1500" b="1" dirty="0">
                <a:solidFill>
                  <a:srgbClr val="0070C0"/>
                </a:solidFill>
              </a:rPr>
              <a:t>různé weby </a:t>
            </a:r>
            <a:r>
              <a:rPr lang="cs-CZ" sz="1500" b="1" dirty="0"/>
              <a:t>je nutné mít </a:t>
            </a:r>
            <a:r>
              <a:rPr lang="cs-CZ" sz="1500" b="1" dirty="0">
                <a:solidFill>
                  <a:srgbClr val="0070C0"/>
                </a:solidFill>
              </a:rPr>
              <a:t>různá hesla. </a:t>
            </a:r>
            <a:r>
              <a:rPr lang="cs-CZ" sz="1500" b="1" dirty="0" smtClean="0">
                <a:solidFill>
                  <a:srgbClr val="0070C0"/>
                </a:solidFill>
              </a:rPr>
              <a:t/>
            </a:r>
            <a:br>
              <a:rPr lang="cs-CZ" sz="1500" b="1" dirty="0" smtClean="0">
                <a:solidFill>
                  <a:srgbClr val="0070C0"/>
                </a:solidFill>
              </a:rPr>
            </a:br>
            <a:r>
              <a:rPr lang="cs-CZ" sz="1500" dirty="0" smtClean="0"/>
              <a:t>Řeší </a:t>
            </a:r>
            <a:r>
              <a:rPr lang="cs-CZ" sz="1500" dirty="0"/>
              <a:t>to tzv. správci </a:t>
            </a:r>
            <a:r>
              <a:rPr lang="cs-CZ" sz="1500" dirty="0" smtClean="0"/>
              <a:t>hesel.</a:t>
            </a:r>
            <a:endParaRPr lang="cs-CZ" sz="1500" dirty="0"/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Pokud správce hesel zatím nepoužíváte, </a:t>
            </a:r>
            <a:r>
              <a:rPr lang="cs-CZ" sz="1500" b="1" dirty="0" smtClean="0"/>
              <a:t>vytvořte si minimálně: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Speciální </a:t>
            </a:r>
            <a:r>
              <a:rPr lang="cs-CZ" sz="1500" b="1" dirty="0" smtClean="0">
                <a:solidFill>
                  <a:srgbClr val="C00000"/>
                </a:solidFill>
              </a:rPr>
              <a:t>různá hesla </a:t>
            </a:r>
            <a:r>
              <a:rPr lang="cs-CZ" sz="1500" dirty="0" smtClean="0"/>
              <a:t>pro nejdůležitější služby (e-mail, </a:t>
            </a:r>
            <a:r>
              <a:rPr lang="cs-CZ" sz="1500" dirty="0" err="1" smtClean="0"/>
              <a:t>Facebook</a:t>
            </a:r>
            <a:r>
              <a:rPr lang="cs-CZ" sz="1500" dirty="0" smtClean="0"/>
              <a:t>, </a:t>
            </a:r>
            <a:r>
              <a:rPr lang="cs-CZ" sz="1500" dirty="0" err="1" smtClean="0"/>
              <a:t>Instagram</a:t>
            </a:r>
            <a:r>
              <a:rPr lang="cs-CZ" sz="1500" dirty="0" smtClean="0"/>
              <a:t>, internetové bankovnictví apod.)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Jiné heslo </a:t>
            </a:r>
            <a:r>
              <a:rPr lang="cs-CZ" sz="1500" dirty="0" smtClean="0"/>
              <a:t>pro </a:t>
            </a:r>
            <a:r>
              <a:rPr lang="cs-CZ" sz="1500" b="1" dirty="0" smtClean="0"/>
              <a:t>e-</a:t>
            </a:r>
            <a:r>
              <a:rPr lang="cs-CZ" sz="1500" b="1" dirty="0" err="1" smtClean="0"/>
              <a:t>shopy</a:t>
            </a:r>
            <a:r>
              <a:rPr lang="cs-CZ" sz="1500" dirty="0" smtClean="0"/>
              <a:t>.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Jiné heslo </a:t>
            </a:r>
            <a:r>
              <a:rPr lang="cs-CZ" sz="1500" dirty="0" smtClean="0"/>
              <a:t>pro další </a:t>
            </a:r>
            <a:r>
              <a:rPr lang="cs-CZ" sz="1500" b="1" dirty="0" smtClean="0"/>
              <a:t>méně důležité služby</a:t>
            </a:r>
            <a:r>
              <a:rPr lang="cs-CZ" sz="1500" dirty="0" smtClean="0"/>
              <a:t>.</a:t>
            </a:r>
            <a:endParaRPr lang="cs-CZ" sz="1500" dirty="0"/>
          </a:p>
          <a:p>
            <a:pPr defTabSz="914400">
              <a:spcBef>
                <a:spcPts val="900"/>
              </a:spcBef>
            </a:pP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3A5FA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562548" y="843558"/>
            <a:ext cx="4248472" cy="79208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Důležitost (silných a různých) hesel nepodceňujte. Chrání vaše osobní údaje, vaše soukromí a (časem) vaše peníze.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562549" y="1818612"/>
            <a:ext cx="4248472" cy="244682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600" dirty="0" smtClean="0"/>
              <a:t>Desítka nejpoužívanějších (a </a:t>
            </a:r>
            <a:r>
              <a:rPr lang="cs-CZ" sz="1600" b="1" dirty="0" smtClean="0">
                <a:solidFill>
                  <a:srgbClr val="C00000"/>
                </a:solidFill>
              </a:rPr>
              <a:t>nejhorších</a:t>
            </a:r>
            <a:r>
              <a:rPr lang="cs-CZ" sz="1600" dirty="0" smtClean="0"/>
              <a:t>) </a:t>
            </a:r>
            <a:r>
              <a:rPr lang="cs-CZ" sz="1600" b="1" dirty="0" smtClean="0"/>
              <a:t>hesel</a:t>
            </a:r>
            <a:r>
              <a:rPr lang="cs-CZ" sz="1600" dirty="0" smtClean="0"/>
              <a:t> v roce 2021:</a:t>
            </a:r>
          </a:p>
          <a:p>
            <a:pPr>
              <a:spcBef>
                <a:spcPts val="450"/>
              </a:spcBef>
            </a:pPr>
            <a:r>
              <a:rPr lang="cs-CZ" sz="1600" b="1" dirty="0" smtClean="0"/>
              <a:t>1. </a:t>
            </a:r>
            <a:r>
              <a:rPr lang="en-US" sz="1600" b="1" dirty="0" smtClean="0"/>
              <a:t>123456</a:t>
            </a:r>
            <a:r>
              <a:rPr lang="cs-CZ" sz="1600" b="1" dirty="0" smtClean="0"/>
              <a:t>		2. </a:t>
            </a:r>
            <a:r>
              <a:rPr lang="en-US" sz="1600" b="1" dirty="0" smtClean="0"/>
              <a:t>123456789</a:t>
            </a:r>
            <a:endParaRPr lang="en-US" sz="1600" b="1" dirty="0"/>
          </a:p>
          <a:p>
            <a:pPr>
              <a:spcBef>
                <a:spcPts val="450"/>
              </a:spcBef>
            </a:pPr>
            <a:r>
              <a:rPr lang="en-US" sz="1600" b="1" dirty="0"/>
              <a:t>3. </a:t>
            </a:r>
            <a:r>
              <a:rPr lang="en-US" sz="1600" b="1" dirty="0" smtClean="0"/>
              <a:t>Qwerty</a:t>
            </a:r>
            <a:r>
              <a:rPr lang="cs-CZ" sz="1600" b="1" dirty="0" smtClean="0"/>
              <a:t>		</a:t>
            </a:r>
            <a:r>
              <a:rPr lang="en-US" sz="1600" b="1" dirty="0" smtClean="0"/>
              <a:t>4</a:t>
            </a:r>
            <a:r>
              <a:rPr lang="en-US" sz="1600" b="1" dirty="0"/>
              <a:t>. password</a:t>
            </a:r>
          </a:p>
          <a:p>
            <a:pPr>
              <a:spcBef>
                <a:spcPts val="450"/>
              </a:spcBef>
            </a:pPr>
            <a:r>
              <a:rPr lang="en-US" sz="1600" b="1" dirty="0"/>
              <a:t>5. </a:t>
            </a:r>
            <a:r>
              <a:rPr lang="en-US" sz="1600" b="1" dirty="0" smtClean="0"/>
              <a:t>12345</a:t>
            </a:r>
            <a:r>
              <a:rPr lang="cs-CZ" sz="1600" b="1" dirty="0" smtClean="0"/>
              <a:t>		</a:t>
            </a:r>
            <a:r>
              <a:rPr lang="en-US" sz="1600" b="1" dirty="0" smtClean="0"/>
              <a:t>6</a:t>
            </a:r>
            <a:r>
              <a:rPr lang="en-US" sz="1600" b="1" dirty="0"/>
              <a:t>. </a:t>
            </a:r>
            <a:r>
              <a:rPr lang="en-US" sz="1600" b="1" dirty="0" smtClean="0"/>
              <a:t>qwerty123</a:t>
            </a:r>
            <a:endParaRPr lang="en-US" sz="1600" b="1" dirty="0"/>
          </a:p>
          <a:p>
            <a:pPr>
              <a:spcBef>
                <a:spcPts val="450"/>
              </a:spcBef>
            </a:pPr>
            <a:r>
              <a:rPr lang="en-US" sz="1600" b="1" dirty="0"/>
              <a:t>7. </a:t>
            </a:r>
            <a:r>
              <a:rPr lang="en-US" sz="1600" b="1" dirty="0" smtClean="0"/>
              <a:t>1q2w3e</a:t>
            </a:r>
            <a:r>
              <a:rPr lang="cs-CZ" sz="1600" b="1" dirty="0" smtClean="0"/>
              <a:t>		8</a:t>
            </a:r>
            <a:r>
              <a:rPr lang="en-US" sz="1600" b="1" dirty="0" smtClean="0"/>
              <a:t>. 12345678</a:t>
            </a:r>
            <a:endParaRPr lang="en-US" sz="1600" b="1" dirty="0"/>
          </a:p>
          <a:p>
            <a:pPr>
              <a:spcBef>
                <a:spcPts val="450"/>
              </a:spcBef>
            </a:pPr>
            <a:r>
              <a:rPr lang="en-US" sz="1600" b="1" dirty="0"/>
              <a:t>9. </a:t>
            </a:r>
            <a:r>
              <a:rPr lang="en-US" sz="1600" b="1" dirty="0" smtClean="0"/>
              <a:t>111111</a:t>
            </a:r>
            <a:r>
              <a:rPr lang="cs-CZ" sz="1600" b="1" dirty="0" smtClean="0"/>
              <a:t>		</a:t>
            </a:r>
            <a:r>
              <a:rPr lang="en-US" sz="1600" b="1" dirty="0" smtClean="0"/>
              <a:t>10</a:t>
            </a:r>
            <a:r>
              <a:rPr lang="en-US" sz="1600" b="1" dirty="0"/>
              <a:t>. 1234567890</a:t>
            </a:r>
            <a:endParaRPr lang="cs-CZ" sz="1600" b="1" dirty="0"/>
          </a:p>
          <a:p>
            <a:pPr>
              <a:spcBef>
                <a:spcPts val="450"/>
              </a:spcBef>
            </a:pPr>
            <a:r>
              <a:rPr lang="cs-CZ" sz="1600" b="1" dirty="0" smtClean="0"/>
              <a:t>Nevypadá podobně také nějaké </a:t>
            </a:r>
            <a:r>
              <a:rPr lang="cs-CZ" sz="1600" b="1" dirty="0" smtClean="0">
                <a:solidFill>
                  <a:srgbClr val="C00000"/>
                </a:solidFill>
              </a:rPr>
              <a:t>vaše heslo</a:t>
            </a:r>
            <a:r>
              <a:rPr lang="cs-CZ" sz="1600" b="1" dirty="0" smtClean="0"/>
              <a:t>?</a:t>
            </a:r>
            <a:endParaRPr lang="cs-CZ" sz="1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5880" y="3795886"/>
            <a:ext cx="3906079" cy="78483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Ještě jednou: z různých (cloudových) služeb jsou často </a:t>
            </a:r>
            <a:r>
              <a:rPr lang="cs-CZ" b="1" dirty="0" smtClean="0"/>
              <a:t>odcizena</a:t>
            </a:r>
            <a:r>
              <a:rPr lang="cs-CZ" dirty="0" smtClean="0"/>
              <a:t> všechna </a:t>
            </a:r>
            <a:r>
              <a:rPr lang="cs-CZ" b="1" dirty="0" smtClean="0"/>
              <a:t>hesla</a:t>
            </a:r>
            <a:r>
              <a:rPr lang="cs-CZ" dirty="0" smtClean="0"/>
              <a:t>. (Třeba i to vaše.) Mít </a:t>
            </a:r>
            <a:r>
              <a:rPr lang="cs-CZ" b="1" dirty="0" smtClean="0"/>
              <a:t>všude stejné heslo </a:t>
            </a:r>
            <a:r>
              <a:rPr lang="cs-CZ" dirty="0" smtClean="0"/>
              <a:t>je proto hodně špatné.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4355976" y="1707654"/>
            <a:ext cx="4608512" cy="26642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4427984" y="1707654"/>
            <a:ext cx="4608512" cy="26642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animBg="1"/>
      <p:bldP spid="17" grpId="0" uiExpand="1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1"/>
          <p:cNvSpPr txBox="1">
            <a:spLocks/>
          </p:cNvSpPr>
          <p:nvPr/>
        </p:nvSpPr>
        <p:spPr>
          <a:xfrm>
            <a:off x="197544" y="57153"/>
            <a:ext cx="8740744" cy="567239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7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pl-PL" dirty="0">
                <a:solidFill>
                  <a:schemeClr val="bg1"/>
                </a:solidFill>
              </a:rPr>
              <a:t>Instalace </a:t>
            </a:r>
            <a:r>
              <a:rPr lang="pl-PL" dirty="0" smtClean="0">
                <a:solidFill>
                  <a:schemeClr val="bg1"/>
                </a:solidFill>
              </a:rPr>
              <a:t>programů přes obchody s programy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3" name="Zástupný symbol pro obsah 1"/>
          <p:cNvSpPr txBox="1">
            <a:spLocks/>
          </p:cNvSpPr>
          <p:nvPr/>
        </p:nvSpPr>
        <p:spPr>
          <a:xfrm>
            <a:off x="179511" y="726544"/>
            <a:ext cx="5256585" cy="393343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400"/>
              </a:spcBef>
              <a:buBlip>
                <a:blip r:embed="rId2"/>
              </a:buBlip>
            </a:pPr>
            <a:r>
              <a:rPr lang="cs-CZ" sz="1500" b="1" dirty="0" smtClean="0"/>
              <a:t>Stahování jakýchsi instalačních souborů </a:t>
            </a:r>
            <a:r>
              <a:rPr lang="cs-CZ" sz="1500" dirty="0" smtClean="0"/>
              <a:t>a jejich spouštění na počítačích je </a:t>
            </a:r>
            <a:r>
              <a:rPr lang="cs-CZ" sz="1500" b="1" dirty="0" smtClean="0">
                <a:solidFill>
                  <a:srgbClr val="0070C0"/>
                </a:solidFill>
              </a:rPr>
              <a:t>zřejmé bezpečnostní riziko</a:t>
            </a:r>
            <a:r>
              <a:rPr lang="cs-CZ" sz="1500" b="1" dirty="0" smtClean="0"/>
              <a:t>.</a:t>
            </a:r>
          </a:p>
          <a:p>
            <a:pPr>
              <a:spcBef>
                <a:spcPts val="400"/>
              </a:spcBef>
              <a:buBlip>
                <a:blip r:embed="rId2"/>
              </a:buBlip>
            </a:pPr>
            <a:r>
              <a:rPr lang="cs-CZ" sz="1500" dirty="0" smtClean="0"/>
              <a:t>Proto nové operační systémy (OS) a zejména mobilní telefony a tablety (Android, Apple </a:t>
            </a:r>
            <a:r>
              <a:rPr lang="cs-CZ" sz="1500" dirty="0" err="1" smtClean="0"/>
              <a:t>iOS</a:t>
            </a:r>
            <a:r>
              <a:rPr lang="cs-CZ" sz="1500" dirty="0" smtClean="0"/>
              <a:t>) tuto </a:t>
            </a:r>
            <a:r>
              <a:rPr lang="cs-CZ" sz="1500" b="1" dirty="0" smtClean="0"/>
              <a:t>možnost již nenabízí</a:t>
            </a:r>
            <a:r>
              <a:rPr lang="cs-CZ" sz="1500" dirty="0" smtClean="0"/>
              <a:t>.</a:t>
            </a:r>
          </a:p>
          <a:p>
            <a:pPr>
              <a:spcBef>
                <a:spcPts val="400"/>
              </a:spcBef>
              <a:buBlip>
                <a:blip r:embed="rId2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Nové aplikace </a:t>
            </a:r>
            <a:r>
              <a:rPr lang="cs-CZ" sz="1500" b="1" dirty="0" smtClean="0"/>
              <a:t>(programy) můžeme </a:t>
            </a:r>
            <a:r>
              <a:rPr lang="cs-CZ" sz="1500" b="1" dirty="0" smtClean="0">
                <a:solidFill>
                  <a:srgbClr val="C00000"/>
                </a:solidFill>
              </a:rPr>
              <a:t>přidávat</a:t>
            </a:r>
            <a:r>
              <a:rPr lang="cs-CZ" sz="1500" b="1" dirty="0" smtClean="0"/>
              <a:t> (instalovat) pouze přes </a:t>
            </a:r>
            <a:r>
              <a:rPr lang="cs-CZ" sz="1500" b="1" dirty="0" smtClean="0">
                <a:solidFill>
                  <a:srgbClr val="0070C0"/>
                </a:solidFill>
              </a:rPr>
              <a:t>obchod s aplikacemi (</a:t>
            </a:r>
            <a:r>
              <a:rPr lang="cs-CZ" sz="1500" b="1" dirty="0" err="1" smtClean="0">
                <a:solidFill>
                  <a:srgbClr val="0070C0"/>
                </a:solidFill>
              </a:rPr>
              <a:t>Store</a:t>
            </a:r>
            <a:r>
              <a:rPr lang="cs-CZ" sz="1500" b="1" dirty="0" smtClean="0">
                <a:solidFill>
                  <a:srgbClr val="0070C0"/>
                </a:solidFill>
              </a:rPr>
              <a:t>, Play).</a:t>
            </a:r>
          </a:p>
          <a:p>
            <a:pPr>
              <a:spcBef>
                <a:spcPts val="400"/>
              </a:spcBef>
              <a:buBlip>
                <a:blip r:embed="rId2"/>
              </a:buBlip>
            </a:pPr>
            <a:r>
              <a:rPr lang="cs-CZ" sz="1500" dirty="0" smtClean="0"/>
              <a:t>Tyto obchody provozují výrobci OS</a:t>
            </a:r>
            <a:r>
              <a:rPr lang="cs-CZ" sz="1500" dirty="0" smtClean="0">
                <a:solidFill>
                  <a:srgbClr val="0070C0"/>
                </a:solidFill>
              </a:rPr>
              <a:t>. </a:t>
            </a:r>
            <a:r>
              <a:rPr lang="cs-CZ" sz="1500" b="1" dirty="0" smtClean="0">
                <a:solidFill>
                  <a:srgbClr val="0070C0"/>
                </a:solidFill>
              </a:rPr>
              <a:t>Všechny aplikace v nich kontrolují na viry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a na funkčnost v jejich OS.</a:t>
            </a:r>
            <a:endParaRPr lang="cs-CZ" sz="1500" dirty="0"/>
          </a:p>
          <a:p>
            <a:pPr>
              <a:spcBef>
                <a:spcPts val="1400"/>
              </a:spcBef>
            </a:pPr>
            <a:endParaRPr lang="cs-CZ" sz="1700" dirty="0"/>
          </a:p>
          <a:p>
            <a:pPr defTabSz="914400">
              <a:spcBef>
                <a:spcPts val="900"/>
              </a:spcBef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4177992"/>
            <a:ext cx="914400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Výrobci OS tuto možnost instalace zavádí </a:t>
            </a:r>
            <a:r>
              <a:rPr lang="cs-CZ" sz="1500" b="1" dirty="0" smtClean="0"/>
              <a:t>nejen kvůli bezpečnosti</a:t>
            </a:r>
            <a:r>
              <a:rPr lang="cs-CZ" sz="1500" dirty="0" smtClean="0"/>
              <a:t>. Z každé uživatelem zakoupené aplikace mají samozřejmě </a:t>
            </a:r>
            <a:r>
              <a:rPr lang="cs-CZ" sz="1500" b="1" dirty="0" smtClean="0">
                <a:solidFill>
                  <a:srgbClr val="0070C0"/>
                </a:solidFill>
              </a:rPr>
              <a:t>provizi</a:t>
            </a:r>
            <a:r>
              <a:rPr lang="cs-CZ" sz="1500" dirty="0" smtClean="0"/>
              <a:t>, svůj </a:t>
            </a:r>
            <a:r>
              <a:rPr lang="cs-CZ" sz="1500" b="1" dirty="0" smtClean="0">
                <a:solidFill>
                  <a:srgbClr val="0070C0"/>
                </a:solidFill>
              </a:rPr>
              <a:t>finanční podíl (peníze) </a:t>
            </a:r>
            <a:r>
              <a:rPr lang="cs-CZ" sz="1500" dirty="0" smtClean="0"/>
              <a:t>odvozený většinou z ceny programu.</a:t>
            </a:r>
            <a:endParaRPr lang="cs-CZ" sz="1500" dirty="0"/>
          </a:p>
        </p:txBody>
      </p:sp>
      <p:cxnSp>
        <p:nvCxnSpPr>
          <p:cNvPr id="8" name="Pravoúhlá spojnice 7"/>
          <p:cNvCxnSpPr/>
          <p:nvPr/>
        </p:nvCxnSpPr>
        <p:spPr>
          <a:xfrm flipV="1">
            <a:off x="4283968" y="1419750"/>
            <a:ext cx="2124024" cy="79196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659" y="837840"/>
            <a:ext cx="2497829" cy="3246078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107504" y="2969154"/>
            <a:ext cx="6264696" cy="1118176"/>
            <a:chOff x="107504" y="2969154"/>
            <a:chExt cx="6264696" cy="1118176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3003798"/>
              <a:ext cx="936104" cy="1046475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9028" y="2969154"/>
              <a:ext cx="1603172" cy="111476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7864" y="3062561"/>
              <a:ext cx="1133696" cy="1000553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04" y="3003798"/>
              <a:ext cx="1560940" cy="1083532"/>
            </a:xfrm>
            <a:prstGeom prst="rect">
              <a:avLst/>
            </a:prstGeom>
          </p:spPr>
        </p:pic>
      </p:grpSp>
      <p:cxnSp>
        <p:nvCxnSpPr>
          <p:cNvPr id="13" name="Přímá spojnice 12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3A5FA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Technické principy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3491880" y="624392"/>
            <a:ext cx="565212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25759" y="3815290"/>
            <a:ext cx="3304041" cy="62866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Z těchto </a:t>
            </a:r>
            <a:r>
              <a:rPr lang="cs-CZ" b="1" dirty="0" smtClean="0"/>
              <a:t>technických principů </a:t>
            </a:r>
            <a:r>
              <a:rPr lang="cs-CZ" dirty="0" smtClean="0"/>
              <a:t>plynou </a:t>
            </a:r>
            <a:r>
              <a:rPr lang="cs-CZ" b="1" dirty="0" smtClean="0"/>
              <a:t>principy zabezpečení </a:t>
            </a:r>
            <a:r>
              <a:rPr lang="cs-CZ" dirty="0" smtClean="0"/>
              <a:t>počítačů.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5759" y="721608"/>
            <a:ext cx="3304041" cy="301621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Co již víme: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b="1" dirty="0" smtClean="0"/>
              <a:t>počítač</a:t>
            </a:r>
            <a:r>
              <a:rPr lang="cs-CZ" dirty="0" smtClean="0"/>
              <a:t> </a:t>
            </a:r>
            <a:r>
              <a:rPr lang="cs-CZ" dirty="0"/>
              <a:t>(tedy i mobil či tablet) má </a:t>
            </a:r>
            <a:r>
              <a:rPr lang="cs-CZ" b="1" dirty="0" smtClean="0"/>
              <a:t>technické díly (</a:t>
            </a:r>
            <a:r>
              <a:rPr lang="cs-CZ" b="1" dirty="0" smtClean="0">
                <a:solidFill>
                  <a:srgbClr val="0070C0"/>
                </a:solidFill>
              </a:rPr>
              <a:t>hardware</a:t>
            </a:r>
            <a:r>
              <a:rPr lang="cs-CZ" b="1" dirty="0" smtClean="0"/>
              <a:t>)</a:t>
            </a:r>
            <a:r>
              <a:rPr lang="cs-CZ" dirty="0" smtClean="0"/>
              <a:t>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technické díly jsou oživovány </a:t>
            </a:r>
            <a:r>
              <a:rPr lang="cs-CZ" b="1" dirty="0">
                <a:solidFill>
                  <a:srgbClr val="0070C0"/>
                </a:solidFill>
              </a:rPr>
              <a:t>operačním </a:t>
            </a:r>
            <a:r>
              <a:rPr lang="cs-CZ" b="1" dirty="0" smtClean="0">
                <a:solidFill>
                  <a:srgbClr val="0070C0"/>
                </a:solidFill>
              </a:rPr>
              <a:t>systémem,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díky kterému využíváme různé </a:t>
            </a:r>
            <a:r>
              <a:rPr lang="cs-CZ" b="1" dirty="0" smtClean="0"/>
              <a:t>programy</a:t>
            </a:r>
            <a:r>
              <a:rPr lang="cs-CZ" dirty="0" smtClean="0"/>
              <a:t> </a:t>
            </a:r>
            <a:r>
              <a:rPr lang="cs-CZ" b="1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software</a:t>
            </a:r>
            <a:r>
              <a:rPr lang="cs-CZ" b="1" dirty="0" smtClean="0"/>
              <a:t>).</a:t>
            </a:r>
            <a:endParaRPr lang="cs-CZ" dirty="0" smtClean="0"/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Počítač </a:t>
            </a:r>
            <a:r>
              <a:rPr lang="cs-CZ" dirty="0"/>
              <a:t>je </a:t>
            </a:r>
            <a:r>
              <a:rPr lang="cs-CZ" b="1" dirty="0"/>
              <a:t>kabelem</a:t>
            </a:r>
            <a:r>
              <a:rPr lang="cs-CZ" dirty="0"/>
              <a:t> či </a:t>
            </a:r>
            <a:r>
              <a:rPr lang="cs-CZ" b="1" dirty="0"/>
              <a:t>bezdrátově</a:t>
            </a:r>
            <a:r>
              <a:rPr lang="cs-CZ" dirty="0"/>
              <a:t> připojen do </a:t>
            </a:r>
            <a:r>
              <a:rPr lang="cs-CZ" dirty="0" smtClean="0"/>
              <a:t>(místní) </a:t>
            </a:r>
            <a:r>
              <a:rPr lang="cs-CZ" b="1" dirty="0" smtClean="0">
                <a:solidFill>
                  <a:srgbClr val="0070C0"/>
                </a:solidFill>
              </a:rPr>
              <a:t>sítě</a:t>
            </a:r>
            <a:r>
              <a:rPr lang="cs-CZ" dirty="0" smtClean="0"/>
              <a:t>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a </a:t>
            </a:r>
            <a:r>
              <a:rPr lang="cs-CZ" dirty="0"/>
              <a:t>přes </a:t>
            </a:r>
            <a:r>
              <a:rPr lang="cs-CZ" b="1" dirty="0"/>
              <a:t>síťové prvky</a:t>
            </a:r>
            <a:r>
              <a:rPr lang="cs-CZ" dirty="0"/>
              <a:t> je připojen </a:t>
            </a:r>
            <a:r>
              <a:rPr lang="cs-CZ" dirty="0" smtClean="0"/>
              <a:t>k </a:t>
            </a:r>
            <a:r>
              <a:rPr lang="cs-CZ" b="1" dirty="0" smtClean="0">
                <a:solidFill>
                  <a:srgbClr val="0070C0"/>
                </a:solidFill>
              </a:rPr>
              <a:t>Internetu</a:t>
            </a:r>
            <a:r>
              <a:rPr lang="cs-CZ" dirty="0"/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13798"/>
            <a:ext cx="2201268" cy="2169920"/>
          </a:xfrm>
          <a:prstGeom prst="rect">
            <a:avLst/>
          </a:prstGeom>
          <a:ln w="76200" cmpd="sng">
            <a:noFill/>
            <a:miter lim="800000"/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237" y="125894"/>
            <a:ext cx="3102566" cy="15817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05033"/>
            <a:ext cx="2388413" cy="12967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15" y="1785272"/>
            <a:ext cx="3106272" cy="27871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2" y="2742940"/>
            <a:ext cx="2269705" cy="1917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8299"/>
            <a:ext cx="1755392" cy="1117340"/>
          </a:xfrm>
          <a:prstGeom prst="rect">
            <a:avLst/>
          </a:prstGeom>
        </p:spPr>
      </p:pic>
      <p:cxnSp>
        <p:nvCxnSpPr>
          <p:cNvPr id="21" name="Přímá spojnice se šipkou 20"/>
          <p:cNvCxnSpPr/>
          <p:nvPr/>
        </p:nvCxnSpPr>
        <p:spPr>
          <a:xfrm>
            <a:off x="5580112" y="1623095"/>
            <a:ext cx="0" cy="2192195"/>
          </a:xfrm>
          <a:prstGeom prst="straightConnector1">
            <a:avLst/>
          </a:prstGeom>
          <a:ln>
            <a:headEnd w="sm" len="sm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5724128" y="3795886"/>
            <a:ext cx="1440160" cy="19404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Počítačové viry a červy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771551"/>
            <a:ext cx="4320480" cy="3966048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Nebezpečné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aplikace</a:t>
            </a:r>
            <a:r>
              <a:rPr lang="cs-CZ" sz="1500" dirty="0" smtClean="0"/>
              <a:t> jsou programy, které vykonávají nějakou škodlivou činnost.</a:t>
            </a:r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Označují se výrazy: </a:t>
            </a:r>
            <a:r>
              <a:rPr lang="cs-CZ" sz="1500" b="1" dirty="0" smtClean="0">
                <a:solidFill>
                  <a:srgbClr val="0070C0"/>
                </a:solidFill>
              </a:rPr>
              <a:t>počítačový </a:t>
            </a:r>
            <a:r>
              <a:rPr lang="cs-CZ" sz="1500" b="1" dirty="0" smtClean="0">
                <a:solidFill>
                  <a:srgbClr val="C00000"/>
                </a:solidFill>
              </a:rPr>
              <a:t>vir</a:t>
            </a:r>
            <a:r>
              <a:rPr lang="cs-CZ" sz="1500" b="1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nebo </a:t>
            </a:r>
            <a:r>
              <a:rPr lang="cs-CZ" sz="1500" b="1" dirty="0" smtClean="0">
                <a:solidFill>
                  <a:srgbClr val="C00000"/>
                </a:solidFill>
              </a:rPr>
              <a:t>červ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arenR"/>
            </a:pPr>
            <a:r>
              <a:rPr lang="cs-CZ" sz="1500" b="1" dirty="0" smtClean="0">
                <a:solidFill>
                  <a:srgbClr val="0070C0"/>
                </a:solidFill>
              </a:rPr>
              <a:t>Dostanou se </a:t>
            </a:r>
            <a:r>
              <a:rPr lang="cs-CZ" sz="1500" b="1" dirty="0" smtClean="0"/>
              <a:t>chybou v systému </a:t>
            </a:r>
            <a:r>
              <a:rPr lang="cs-CZ" sz="1500" dirty="0" smtClean="0"/>
              <a:t>nebo častěji </a:t>
            </a:r>
            <a:r>
              <a:rPr lang="cs-CZ" sz="1500" b="1" dirty="0" smtClean="0"/>
              <a:t>naší chybou</a:t>
            </a:r>
            <a:r>
              <a:rPr lang="cs-CZ" sz="1500" dirty="0" smtClean="0"/>
              <a:t> (necháme se podvést) </a:t>
            </a:r>
            <a:r>
              <a:rPr lang="cs-CZ" sz="1500" b="1" dirty="0" smtClean="0">
                <a:solidFill>
                  <a:srgbClr val="0070C0"/>
                </a:solidFill>
              </a:rPr>
              <a:t>do našeho počítače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arenR"/>
            </a:pPr>
            <a:r>
              <a:rPr lang="cs-CZ" sz="1500" b="1" dirty="0" smtClean="0">
                <a:solidFill>
                  <a:srgbClr val="0070C0"/>
                </a:solidFill>
              </a:rPr>
              <a:t>Vykonávají</a:t>
            </a:r>
            <a:r>
              <a:rPr lang="cs-CZ" sz="1500" dirty="0" smtClean="0"/>
              <a:t> </a:t>
            </a:r>
            <a:r>
              <a:rPr lang="cs-CZ" sz="1500" b="1" dirty="0" smtClean="0"/>
              <a:t>škodlivou činnost</a:t>
            </a:r>
            <a:r>
              <a:rPr lang="cs-CZ" sz="1500" dirty="0" smtClean="0"/>
              <a:t>: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/>
              <a:t>Sledují</a:t>
            </a:r>
            <a:r>
              <a:rPr lang="cs-CZ" sz="1500" dirty="0" smtClean="0"/>
              <a:t>, co na počítači děláme a snaží se zjistit naše hesla. (Viz cíle útočníků – peníze.)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/>
              <a:t>Odesílají</a:t>
            </a:r>
            <a:r>
              <a:rPr lang="cs-CZ" sz="1500" dirty="0" smtClean="0"/>
              <a:t> naše soubory útočníkovi. </a:t>
            </a:r>
            <a:r>
              <a:rPr lang="cs-CZ" sz="1500" dirty="0"/>
              <a:t>(Viz cíle útočníků – </a:t>
            </a:r>
            <a:r>
              <a:rPr lang="cs-CZ" sz="1500" dirty="0" smtClean="0"/>
              <a:t>cenné soubory.)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/>
              <a:t>Napadají</a:t>
            </a:r>
            <a:r>
              <a:rPr lang="cs-CZ" sz="1500" dirty="0" smtClean="0"/>
              <a:t> na povel útočníka jiné počítače.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526874" y="2754575"/>
            <a:ext cx="4521297" cy="1617375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Stručně:  škodlivé aplikace (</a:t>
            </a:r>
            <a:r>
              <a:rPr lang="cs-CZ" b="1" dirty="0" smtClean="0"/>
              <a:t>viry, červy</a:t>
            </a:r>
            <a:r>
              <a:rPr lang="cs-CZ" dirty="0" smtClean="0"/>
              <a:t>) se musí: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dostat</a:t>
            </a:r>
            <a:r>
              <a:rPr lang="cs-CZ" dirty="0" smtClean="0"/>
              <a:t> do našeho počítače a </a:t>
            </a:r>
            <a:r>
              <a:rPr lang="cs-CZ" b="1" dirty="0" smtClean="0"/>
              <a:t>spustit 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potom mohou </a:t>
            </a:r>
            <a:r>
              <a:rPr lang="cs-CZ" b="1" dirty="0" smtClean="0"/>
              <a:t>škodit </a:t>
            </a:r>
            <a:r>
              <a:rPr lang="cs-CZ" dirty="0" smtClean="0"/>
              <a:t>a dále se </a:t>
            </a:r>
            <a:r>
              <a:rPr lang="cs-CZ" b="1" dirty="0" smtClean="0"/>
              <a:t>šířit.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26875" y="772224"/>
            <a:ext cx="4521297" cy="160556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Již víme, že v počítači používáme </a:t>
            </a:r>
            <a:r>
              <a:rPr lang="cs-CZ" b="1" dirty="0" smtClean="0">
                <a:solidFill>
                  <a:srgbClr val="0070C0"/>
                </a:solidFill>
              </a:rPr>
              <a:t>programy (= aplikace)</a:t>
            </a:r>
            <a:r>
              <a:rPr lang="cs-CZ" dirty="0" smtClean="0"/>
              <a:t>, díky kterým zobrazujeme, vytváříme a upravujeme dokumenty.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Program</a:t>
            </a:r>
            <a:r>
              <a:rPr lang="cs-CZ" b="1" dirty="0" smtClean="0"/>
              <a:t> však také může </a:t>
            </a:r>
            <a:r>
              <a:rPr lang="cs-CZ" b="1" dirty="0" smtClean="0">
                <a:solidFill>
                  <a:srgbClr val="C00000"/>
                </a:solidFill>
              </a:rPr>
              <a:t>škodit</a:t>
            </a:r>
            <a:r>
              <a:rPr lang="cs-CZ" dirty="0" smtClean="0"/>
              <a:t>, například </a:t>
            </a:r>
            <a:r>
              <a:rPr lang="cs-CZ" b="1" dirty="0" smtClean="0"/>
              <a:t>odesílat</a:t>
            </a:r>
            <a:r>
              <a:rPr lang="cs-CZ" dirty="0" smtClean="0"/>
              <a:t> naše soubory, fotografie nebo naše hesla.</a:t>
            </a:r>
          </a:p>
          <a:p>
            <a:r>
              <a:rPr lang="cs-CZ" dirty="0" smtClean="0"/>
              <a:t>Nebo </a:t>
            </a:r>
            <a:r>
              <a:rPr lang="cs-CZ" b="1" dirty="0" smtClean="0"/>
              <a:t>zašifrovat</a:t>
            </a:r>
            <a:r>
              <a:rPr lang="cs-CZ" dirty="0" smtClean="0"/>
              <a:t> naše data tak, abychom je nemohli číst.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8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Antivirový program a další ochrany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721609"/>
            <a:ext cx="4227445" cy="287479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Součástí operačního systému počítače jsou </a:t>
            </a:r>
            <a:r>
              <a:rPr lang="cs-CZ" sz="1500" b="1" dirty="0" smtClean="0"/>
              <a:t>obranné nástroje</a:t>
            </a:r>
            <a:r>
              <a:rPr lang="cs-CZ" sz="1500" dirty="0" smtClean="0"/>
              <a:t>, které chrání náš počítač před napadením škodlivými programy (viry).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Nejznámější ochranou je </a:t>
            </a:r>
            <a:r>
              <a:rPr lang="cs-CZ" sz="1500" b="1" dirty="0" smtClean="0">
                <a:solidFill>
                  <a:srgbClr val="0070C0"/>
                </a:solidFill>
              </a:rPr>
              <a:t>antivirový program</a:t>
            </a:r>
            <a:r>
              <a:rPr lang="cs-CZ" sz="1500" dirty="0" smtClean="0"/>
              <a:t>. Obran je však více.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 </a:t>
            </a:r>
            <a:r>
              <a:rPr lang="cs-CZ" sz="1500" b="1" dirty="0" smtClean="0"/>
              <a:t>centru zabezpečení systému </a:t>
            </a:r>
            <a:r>
              <a:rPr lang="cs-CZ" sz="1500" dirty="0" smtClean="0"/>
              <a:t>(např. Windows) vidíme, že všechny prvky zabezpečení pracují.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Stačí do </a:t>
            </a:r>
            <a:r>
              <a:rPr lang="cs-CZ" sz="1500" b="1" dirty="0" smtClean="0">
                <a:solidFill>
                  <a:schemeClr val="tx1"/>
                </a:solidFill>
              </a:rPr>
              <a:t>pole pro hledání </a:t>
            </a:r>
            <a:r>
              <a:rPr lang="cs-CZ" sz="1500" dirty="0" smtClean="0">
                <a:solidFill>
                  <a:schemeClr val="tx1"/>
                </a:solidFill>
              </a:rPr>
              <a:t>začít psát </a:t>
            </a:r>
            <a:r>
              <a:rPr lang="cs-CZ" sz="1500" i="1" dirty="0" smtClean="0">
                <a:solidFill>
                  <a:schemeClr val="tx1"/>
                </a:solidFill>
              </a:rPr>
              <a:t>zabezpečení</a:t>
            </a:r>
            <a:r>
              <a:rPr lang="cs-CZ" sz="1500" dirty="0" smtClean="0">
                <a:solidFill>
                  <a:schemeClr val="tx1"/>
                </a:solidFill>
              </a:rPr>
              <a:t> a potom klepnout na aplikaci </a:t>
            </a:r>
            <a:r>
              <a:rPr lang="cs-CZ" sz="1500" b="1" dirty="0" smtClean="0">
                <a:solidFill>
                  <a:schemeClr val="tx1"/>
                </a:solidFill>
              </a:rPr>
              <a:t>Zabezpečení Windows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9" y="721608"/>
            <a:ext cx="4227446" cy="25896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92" y="3592970"/>
            <a:ext cx="1294376" cy="10221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03424" y="3500303"/>
            <a:ext cx="3180944" cy="1015663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/>
              <a:t>Pokud </a:t>
            </a:r>
            <a:r>
              <a:rPr lang="cs-CZ" dirty="0" smtClean="0"/>
              <a:t>je někde </a:t>
            </a:r>
            <a:r>
              <a:rPr lang="cs-CZ" b="1" dirty="0" smtClean="0"/>
              <a:t>vykřičník</a:t>
            </a:r>
            <a:r>
              <a:rPr lang="cs-CZ" dirty="0" smtClean="0"/>
              <a:t> </a:t>
            </a:r>
            <a:r>
              <a:rPr lang="cs-CZ" smtClean="0"/>
              <a:t>nebo  jiné chybové </a:t>
            </a:r>
            <a:r>
              <a:rPr lang="cs-CZ" dirty="0" smtClean="0"/>
              <a:t>hlášení, </a:t>
            </a:r>
            <a:r>
              <a:rPr lang="cs-CZ" b="1" dirty="0" smtClean="0">
                <a:solidFill>
                  <a:srgbClr val="0070C0"/>
                </a:solidFill>
              </a:rPr>
              <a:t>upozorníme</a:t>
            </a:r>
            <a:r>
              <a:rPr lang="cs-CZ" b="1" dirty="0" smtClean="0"/>
              <a:t> </a:t>
            </a:r>
            <a:r>
              <a:rPr lang="cs-CZ" b="1" dirty="0"/>
              <a:t>na tuto skutečnost </a:t>
            </a:r>
            <a:r>
              <a:rPr lang="cs-CZ" dirty="0"/>
              <a:t>učitele, rodiče (někoho </a:t>
            </a:r>
            <a:r>
              <a:rPr lang="cs-CZ" b="1" dirty="0"/>
              <a:t>zkušeného</a:t>
            </a:r>
            <a:r>
              <a:rPr lang="cs-CZ" dirty="0"/>
              <a:t> a </a:t>
            </a:r>
            <a:r>
              <a:rPr lang="cs-CZ" b="1" dirty="0"/>
              <a:t>znalého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4" y="3573873"/>
            <a:ext cx="2574256" cy="101410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4" y="3400375"/>
            <a:ext cx="952801" cy="1187599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>
            <a:off x="3977128" y="1707654"/>
            <a:ext cx="1224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4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Naše data v </a:t>
            </a:r>
            <a:r>
              <a:rPr lang="cs-CZ" sz="2400" dirty="0" err="1" smtClean="0"/>
              <a:t>v</a:t>
            </a:r>
            <a:r>
              <a:rPr lang="cs-CZ" sz="2400" dirty="0" smtClean="0"/>
              <a:t> </a:t>
            </a:r>
            <a:r>
              <a:rPr lang="cs-CZ" sz="2400" dirty="0" err="1" smtClean="0"/>
              <a:t>cloudu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176101"/>
            <a:ext cx="4362799" cy="3483881"/>
          </a:xfrm>
        </p:spPr>
        <p:txBody>
          <a:bodyPr>
            <a:normAutofit lnSpcReduction="10000"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Naše </a:t>
            </a:r>
            <a:r>
              <a:rPr lang="cs-CZ" sz="1500" b="1" dirty="0" smtClean="0"/>
              <a:t>data</a:t>
            </a:r>
            <a:r>
              <a:rPr lang="cs-CZ" sz="1500" dirty="0" smtClean="0"/>
              <a:t> jsou </a:t>
            </a:r>
            <a:r>
              <a:rPr lang="cs-CZ" sz="1500" b="1" dirty="0" smtClean="0"/>
              <a:t>umístěna na severu </a:t>
            </a:r>
            <a:r>
              <a:rPr lang="cs-CZ" sz="1500" dirty="0" smtClean="0"/>
              <a:t>připojeném k Internetu (e-mail, </a:t>
            </a:r>
            <a:r>
              <a:rPr lang="cs-CZ" sz="1500" dirty="0" err="1" smtClean="0"/>
              <a:t>Instagram</a:t>
            </a:r>
            <a:r>
              <a:rPr lang="cs-CZ" sz="1500" dirty="0" smtClean="0"/>
              <a:t>, </a:t>
            </a:r>
            <a:r>
              <a:rPr lang="cs-CZ" sz="1500" dirty="0" err="1" smtClean="0"/>
              <a:t>Facebook</a:t>
            </a:r>
            <a:r>
              <a:rPr lang="cs-CZ" sz="1500" dirty="0" smtClean="0"/>
              <a:t>, </a:t>
            </a:r>
            <a:r>
              <a:rPr lang="cs-CZ" sz="1500" dirty="0" err="1" smtClean="0"/>
              <a:t>Scratch</a:t>
            </a:r>
            <a:r>
              <a:rPr lang="cs-CZ" sz="1500" dirty="0" smtClean="0"/>
              <a:t>…)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Se </a:t>
            </a:r>
            <a:r>
              <a:rPr lang="cs-CZ" sz="1500" dirty="0"/>
              <a:t>svými</a:t>
            </a:r>
            <a:r>
              <a:rPr lang="cs-CZ" sz="1500" b="1" dirty="0"/>
              <a:t> daty pracujeme na </a:t>
            </a:r>
            <a:r>
              <a:rPr lang="cs-CZ" sz="1500" b="1" dirty="0">
                <a:solidFill>
                  <a:srgbClr val="0070C0"/>
                </a:solidFill>
              </a:rPr>
              <a:t>dálku</a:t>
            </a:r>
            <a:r>
              <a:rPr lang="cs-CZ" sz="1500" b="1" dirty="0"/>
              <a:t> </a:t>
            </a:r>
            <a:r>
              <a:rPr lang="cs-CZ" sz="1500" dirty="0"/>
              <a:t>pomocí </a:t>
            </a:r>
            <a:r>
              <a:rPr lang="cs-CZ" sz="1500" b="1" dirty="0"/>
              <a:t>libovolného počítače </a:t>
            </a:r>
            <a:r>
              <a:rPr lang="cs-CZ" sz="1500" dirty="0"/>
              <a:t>(zařízení).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Přístup</a:t>
            </a:r>
            <a:r>
              <a:rPr lang="cs-CZ" sz="1500" dirty="0" smtClean="0"/>
              <a:t> k (našim) </a:t>
            </a:r>
            <a:r>
              <a:rPr lang="cs-CZ" sz="1500" b="1" dirty="0" smtClean="0"/>
              <a:t>datům</a:t>
            </a:r>
            <a:r>
              <a:rPr lang="cs-CZ" sz="1500" dirty="0" smtClean="0"/>
              <a:t> tedy </a:t>
            </a:r>
            <a:r>
              <a:rPr lang="cs-CZ" sz="1500" b="1" dirty="0" smtClean="0">
                <a:solidFill>
                  <a:srgbClr val="0070C0"/>
                </a:solidFill>
              </a:rPr>
              <a:t>není vázán na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(jedno) naše </a:t>
            </a:r>
            <a:r>
              <a:rPr lang="cs-CZ" sz="1500" b="1" dirty="0" smtClean="0">
                <a:solidFill>
                  <a:srgbClr val="0070C0"/>
                </a:solidFill>
              </a:rPr>
              <a:t>zařízení</a:t>
            </a:r>
            <a:r>
              <a:rPr lang="cs-CZ" sz="1500" dirty="0" smtClean="0"/>
              <a:t>, je možný </a:t>
            </a:r>
            <a:r>
              <a:rPr lang="cs-CZ" sz="1500" b="1" dirty="0" smtClean="0"/>
              <a:t>ze všech zařízení připojených k internetu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 toho vyplývá nutnost určovat/chránit přístup k datům v </a:t>
            </a:r>
            <a:r>
              <a:rPr lang="cs-CZ" sz="1500" dirty="0" err="1" smtClean="0"/>
              <a:t>cloudu</a:t>
            </a:r>
            <a:r>
              <a:rPr lang="cs-CZ" sz="1500" dirty="0" smtClean="0"/>
              <a:t> jinak, než vlastnictvím zařízení.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Cloudové služby </a:t>
            </a:r>
            <a:r>
              <a:rPr lang="cs-CZ" sz="1500" dirty="0" smtClean="0"/>
              <a:t>nepustí k datům na svých serverech nikoho, kdo k nim nemá </a:t>
            </a:r>
            <a:r>
              <a:rPr lang="cs-CZ" sz="1500" b="1" dirty="0" smtClean="0">
                <a:solidFill>
                  <a:srgbClr val="0070C0"/>
                </a:solidFill>
              </a:rPr>
              <a:t>oprávnění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Oprávnění k datům </a:t>
            </a:r>
            <a:r>
              <a:rPr lang="cs-CZ" sz="1500" dirty="0" smtClean="0"/>
              <a:t>se v IT označují jako tzv. </a:t>
            </a:r>
            <a:r>
              <a:rPr lang="cs-CZ" sz="1500" b="1" dirty="0" smtClean="0">
                <a:solidFill>
                  <a:srgbClr val="0070C0"/>
                </a:solidFill>
              </a:rPr>
              <a:t>přístupová práva</a:t>
            </a:r>
            <a:r>
              <a:rPr lang="cs-CZ" sz="1500" dirty="0" smtClean="0"/>
              <a:t>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109" y="721609"/>
            <a:ext cx="1429075" cy="12266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96" y="782215"/>
            <a:ext cx="374563" cy="4213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46" y="1624668"/>
            <a:ext cx="520417" cy="585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95" y="2499742"/>
            <a:ext cx="597510" cy="67219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372821" y="3177989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6056" y="2212480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19107" y="1200625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00366"/>
            <a:ext cx="680464" cy="76552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7834709" y="3219822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1953971"/>
            <a:ext cx="130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Náš klientský počítač</a:t>
            </a:r>
            <a:endParaRPr lang="cs-CZ" sz="1400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5580112" y="845063"/>
            <a:ext cx="3459849" cy="2518775"/>
          </a:xfrm>
          <a:prstGeom prst="cloud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19" y="1525620"/>
            <a:ext cx="575826" cy="215606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5724128" y="2552005"/>
            <a:ext cx="114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Síťové prvky</a:t>
            </a:r>
            <a:endParaRPr lang="cs-CZ" sz="1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04" y="1312817"/>
            <a:ext cx="575826" cy="21560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525" y="1654814"/>
            <a:ext cx="575826" cy="2156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83718"/>
            <a:ext cx="575826" cy="21560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71" y="1988410"/>
            <a:ext cx="483566" cy="181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76" y="1821299"/>
            <a:ext cx="575826" cy="215606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70" y="2029151"/>
            <a:ext cx="575826" cy="215606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80" y="2331948"/>
            <a:ext cx="575826" cy="21560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707" y="1613918"/>
            <a:ext cx="483566" cy="181061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38" y="2159599"/>
            <a:ext cx="527308" cy="197439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202" y="1078659"/>
            <a:ext cx="483566" cy="181061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171" y="1353715"/>
            <a:ext cx="483566" cy="181061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89" y="2554009"/>
            <a:ext cx="575826" cy="215606"/>
          </a:xfrm>
          <a:prstGeom prst="rect">
            <a:avLst/>
          </a:prstGeom>
        </p:spPr>
      </p:pic>
      <p:cxnSp>
        <p:nvCxnSpPr>
          <p:cNvPr id="39" name="Přímá spojnice 38"/>
          <p:cNvCxnSpPr/>
          <p:nvPr/>
        </p:nvCxnSpPr>
        <p:spPr>
          <a:xfrm flipH="1" flipV="1">
            <a:off x="5943842" y="1608447"/>
            <a:ext cx="365288" cy="10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457360" y="1419622"/>
            <a:ext cx="316528" cy="23793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372081" y="1688414"/>
            <a:ext cx="120824" cy="2945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607185" y="1995686"/>
            <a:ext cx="125055" cy="1492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6312016" y="2166659"/>
            <a:ext cx="365417" cy="24335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6795700" y="2211710"/>
            <a:ext cx="36283" cy="2215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38" idx="1"/>
          </p:cNvCxnSpPr>
          <p:nvPr/>
        </p:nvCxnSpPr>
        <p:spPr>
          <a:xfrm flipH="1" flipV="1">
            <a:off x="6928287" y="2496871"/>
            <a:ext cx="289002" cy="1649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>
            <a:off x="7041444" y="2288335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684904" y="1793454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6813841" y="1429030"/>
            <a:ext cx="227603" cy="2977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7255567" y="1480096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30" idx="1"/>
          </p:cNvCxnSpPr>
          <p:nvPr/>
        </p:nvCxnSpPr>
        <p:spPr>
          <a:xfrm flipV="1">
            <a:off x="7275083" y="2078941"/>
            <a:ext cx="377488" cy="20616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7351162" y="2283766"/>
            <a:ext cx="45930" cy="396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 flipV="1">
            <a:off x="7116687" y="1815788"/>
            <a:ext cx="163087" cy="466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 flipV="1">
            <a:off x="7504072" y="1468241"/>
            <a:ext cx="229277" cy="2729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stCxn id="34" idx="1"/>
          </p:cNvCxnSpPr>
          <p:nvPr/>
        </p:nvCxnSpPr>
        <p:spPr>
          <a:xfrm flipH="1">
            <a:off x="7239793" y="1704449"/>
            <a:ext cx="375914" cy="12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 flipV="1">
            <a:off x="7189336" y="1818141"/>
            <a:ext cx="581167" cy="27636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7415627" y="2067694"/>
            <a:ext cx="478727" cy="612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7427445" y="1163383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Přímá spojnice 77"/>
          <p:cNvCxnSpPr>
            <a:endCxn id="12" idx="1"/>
          </p:cNvCxnSpPr>
          <p:nvPr/>
        </p:nvCxnSpPr>
        <p:spPr>
          <a:xfrm flipV="1">
            <a:off x="7795620" y="992907"/>
            <a:ext cx="669776" cy="22616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endCxn id="13" idx="1"/>
          </p:cNvCxnSpPr>
          <p:nvPr/>
        </p:nvCxnSpPr>
        <p:spPr>
          <a:xfrm>
            <a:off x="7965117" y="1724038"/>
            <a:ext cx="452729" cy="19336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7950014" y="2100355"/>
            <a:ext cx="372899" cy="49751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7556436" y="2666418"/>
            <a:ext cx="29043" cy="44001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11" y="704464"/>
            <a:ext cx="2123030" cy="9341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7" y="3566546"/>
            <a:ext cx="3130519" cy="87741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9" name="TextovéPole 58"/>
          <p:cNvSpPr txBox="1"/>
          <p:nvPr/>
        </p:nvSpPr>
        <p:spPr>
          <a:xfrm>
            <a:off x="4956726" y="3730151"/>
            <a:ext cx="98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Naše data na serveru</a:t>
            </a:r>
            <a:endParaRPr lang="cs-CZ" sz="14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110361" y="738664"/>
            <a:ext cx="4157598" cy="32316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/>
              <a:t>Potřeba zabezpečení </a:t>
            </a:r>
            <a:r>
              <a:rPr lang="cs-CZ" dirty="0" smtClean="0"/>
              <a:t>dat vychází </a:t>
            </a:r>
            <a:r>
              <a:rPr lang="cs-CZ" dirty="0"/>
              <a:t>z </a:t>
            </a:r>
            <a:r>
              <a:rPr lang="cs-CZ" b="1" dirty="0"/>
              <a:t>principu </a:t>
            </a:r>
            <a:r>
              <a:rPr lang="cs-CZ" b="1" dirty="0" err="1" smtClean="0"/>
              <a:t>cloudu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1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Přístup k datům v </a:t>
            </a:r>
            <a:r>
              <a:rPr lang="cs-CZ" sz="2400" dirty="0" err="1" smtClean="0"/>
              <a:t>cloudu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938572"/>
            <a:ext cx="4392489" cy="379902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Přístupová práva</a:t>
            </a:r>
            <a:r>
              <a:rPr lang="cs-CZ" sz="1500" dirty="0"/>
              <a:t> </a:t>
            </a:r>
            <a:r>
              <a:rPr lang="cs-CZ" sz="1500" dirty="0" smtClean="0"/>
              <a:t>(oprávnění </a:t>
            </a:r>
            <a:r>
              <a:rPr lang="cs-CZ" sz="1500" smtClean="0"/>
              <a:t>ke svým </a:t>
            </a:r>
            <a:r>
              <a:rPr lang="cs-CZ" sz="1500" dirty="0" smtClean="0"/>
              <a:t>datům) se v současnosti prokazují více způsoby:</a:t>
            </a:r>
          </a:p>
          <a:p>
            <a:pPr marL="435411" lvl="1" indent="-215979">
              <a:spcBef>
                <a:spcPts val="12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Uživatelské jméno a heslo</a:t>
            </a:r>
            <a:r>
              <a:rPr lang="cs-CZ" sz="1500" b="1" dirty="0" smtClean="0">
                <a:solidFill>
                  <a:schemeClr val="tx1"/>
                </a:solidFill>
              </a:rPr>
              <a:t>. </a:t>
            </a:r>
            <a:r>
              <a:rPr lang="cs-CZ" sz="1500" dirty="0" smtClean="0">
                <a:solidFill>
                  <a:schemeClr val="tx1"/>
                </a:solidFill>
              </a:rPr>
              <a:t>Nejčastější, ale málo bezpečná metoda prokázání přístupu.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marL="435411" lvl="1" indent="-215979">
              <a:spcBef>
                <a:spcPts val="1200"/>
              </a:spcBef>
            </a:pPr>
            <a:r>
              <a:rPr lang="cs-CZ" sz="1500" b="1" dirty="0">
                <a:solidFill>
                  <a:srgbClr val="0070C0"/>
                </a:solidFill>
              </a:rPr>
              <a:t>Uživatelské jméno a </a:t>
            </a:r>
            <a:r>
              <a:rPr lang="cs-CZ" sz="1500" b="1" dirty="0" smtClean="0">
                <a:solidFill>
                  <a:srgbClr val="0070C0"/>
                </a:solidFill>
              </a:rPr>
              <a:t>heslo + PIN nebo aplikace (v mobilu). </a:t>
            </a:r>
            <a:r>
              <a:rPr lang="cs-CZ" sz="1500" dirty="0" smtClean="0">
                <a:solidFill>
                  <a:schemeClr val="tx1"/>
                </a:solidFill>
              </a:rPr>
              <a:t>Bezpečnější způsob přihlášení.</a:t>
            </a:r>
            <a:endParaRPr lang="cs-CZ" sz="1500" dirty="0">
              <a:solidFill>
                <a:schemeClr val="tx1"/>
              </a:solidFill>
            </a:endParaRPr>
          </a:p>
          <a:p>
            <a:pPr marL="435411" lvl="1" indent="-215979">
              <a:spcBef>
                <a:spcPts val="12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Biometrické metody. </a:t>
            </a:r>
            <a:r>
              <a:rPr lang="cs-CZ" sz="1500" dirty="0" smtClean="0">
                <a:solidFill>
                  <a:schemeClr val="tx1"/>
                </a:solidFill>
              </a:rPr>
              <a:t>Složitý název, jednoduchý princip: prokazujeme se „svým tělem“: </a:t>
            </a:r>
            <a:r>
              <a:rPr lang="cs-CZ" sz="1500" b="1" dirty="0" smtClean="0">
                <a:solidFill>
                  <a:srgbClr val="0070C0"/>
                </a:solidFill>
              </a:rPr>
              <a:t>otiskem prstu</a:t>
            </a:r>
            <a:r>
              <a:rPr lang="cs-CZ" sz="1500" dirty="0" smtClean="0">
                <a:solidFill>
                  <a:schemeClr val="tx1"/>
                </a:solidFill>
              </a:rPr>
              <a:t> nebo </a:t>
            </a:r>
            <a:r>
              <a:rPr lang="cs-CZ" sz="1500" b="1" dirty="0" smtClean="0">
                <a:solidFill>
                  <a:srgbClr val="0070C0"/>
                </a:solidFill>
              </a:rPr>
              <a:t>obrazem obličeje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  <a:endParaRPr lang="cs-CZ" sz="1500" dirty="0" smtClean="0"/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</p:txBody>
      </p:sp>
      <p:sp>
        <p:nvSpPr>
          <p:cNvPr id="59" name="Obdélník 58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81543"/>
            <a:ext cx="3255838" cy="21103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2268"/>
            <a:ext cx="1072626" cy="2159649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91830"/>
            <a:ext cx="1131590" cy="1131590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97" y="2975028"/>
            <a:ext cx="1584176" cy="1579461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1559" y="3764758"/>
            <a:ext cx="3656399" cy="32316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b="1" dirty="0"/>
              <a:t>Biometrické </a:t>
            </a:r>
            <a:r>
              <a:rPr lang="cs-CZ" b="1" dirty="0" smtClean="0"/>
              <a:t>metody </a:t>
            </a:r>
            <a:r>
              <a:rPr lang="cs-CZ" dirty="0" smtClean="0"/>
              <a:t>jsou nejbezpečnější.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3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Sdílení dat v </a:t>
            </a:r>
            <a:r>
              <a:rPr lang="cs-CZ" sz="2400" dirty="0" err="1" smtClean="0"/>
              <a:t>cloudu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637765"/>
            <a:ext cx="4227446" cy="309983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Svá </a:t>
            </a:r>
            <a:r>
              <a:rPr lang="cs-CZ" sz="1500" b="1" dirty="0" smtClean="0"/>
              <a:t>data v </a:t>
            </a:r>
            <a:r>
              <a:rPr lang="cs-CZ" sz="1500" b="1" dirty="0" err="1" smtClean="0"/>
              <a:t>cloudu</a:t>
            </a:r>
            <a:r>
              <a:rPr lang="cs-CZ" sz="1500" b="1" dirty="0" smtClean="0"/>
              <a:t> </a:t>
            </a:r>
            <a:r>
              <a:rPr lang="cs-CZ" sz="1500" dirty="0" smtClean="0"/>
              <a:t>můžeme s někým </a:t>
            </a:r>
            <a:r>
              <a:rPr lang="cs-CZ" sz="1500" b="1" dirty="0" smtClean="0">
                <a:solidFill>
                  <a:srgbClr val="0070C0"/>
                </a:solidFill>
              </a:rPr>
              <a:t>sdílet </a:t>
            </a:r>
            <a:r>
              <a:rPr lang="cs-CZ" sz="1500" dirty="0" smtClean="0"/>
              <a:t>zcela </a:t>
            </a:r>
            <a:r>
              <a:rPr lang="cs-CZ" sz="1500" b="1" dirty="0" smtClean="0"/>
              <a:t>neomezeně</a:t>
            </a:r>
            <a:r>
              <a:rPr lang="cs-CZ" sz="1500" dirty="0" smtClean="0"/>
              <a:t>. To však často nechceme.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Sdílení dat </a:t>
            </a:r>
            <a:r>
              <a:rPr lang="cs-CZ" sz="1500" dirty="0" smtClean="0"/>
              <a:t>můžeme </a:t>
            </a:r>
            <a:r>
              <a:rPr lang="cs-CZ" sz="1500" b="1" dirty="0" smtClean="0">
                <a:solidFill>
                  <a:srgbClr val="C00000"/>
                </a:solidFill>
              </a:rPr>
              <a:t>omezit</a:t>
            </a:r>
            <a:r>
              <a:rPr lang="cs-CZ" sz="1500" dirty="0" smtClean="0"/>
              <a:t>: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Výběrem lidí</a:t>
            </a:r>
            <a:r>
              <a:rPr lang="cs-CZ" sz="1500" dirty="0" smtClean="0">
                <a:solidFill>
                  <a:schemeClr val="tx1"/>
                </a:solidFill>
              </a:rPr>
              <a:t>, kteří mohou naše data vidět.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Vytvořením složité </a:t>
            </a:r>
            <a:r>
              <a:rPr lang="cs-CZ" sz="1500" b="1" dirty="0" smtClean="0">
                <a:solidFill>
                  <a:srgbClr val="0070C0"/>
                </a:solidFill>
              </a:rPr>
              <a:t>adresy</a:t>
            </a:r>
            <a:r>
              <a:rPr lang="cs-CZ" sz="1500" dirty="0" smtClean="0">
                <a:solidFill>
                  <a:schemeClr val="tx1"/>
                </a:solidFill>
              </a:rPr>
              <a:t>, kterou musíme poslat každému, kdo má vidět naše data.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Zadáním hesla</a:t>
            </a:r>
            <a:r>
              <a:rPr lang="cs-CZ" sz="1500" dirty="0" smtClean="0">
                <a:solidFill>
                  <a:schemeClr val="tx1"/>
                </a:solidFill>
              </a:rPr>
              <a:t>, které je nutné zadat, aby někdo jiný viděl naše data.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Můžeme také určit, kdo může naše data </a:t>
            </a:r>
            <a:r>
              <a:rPr lang="cs-CZ" sz="1500" b="1" dirty="0" smtClean="0">
                <a:solidFill>
                  <a:srgbClr val="0070C0"/>
                </a:solidFill>
              </a:rPr>
              <a:t>pouze číst </a:t>
            </a:r>
            <a:r>
              <a:rPr lang="cs-CZ" sz="1500" dirty="0" smtClean="0"/>
              <a:t>a kdo má případně možnost je </a:t>
            </a:r>
            <a:r>
              <a:rPr lang="cs-CZ" sz="1500" b="1" dirty="0" smtClean="0">
                <a:solidFill>
                  <a:srgbClr val="0070C0"/>
                </a:solidFill>
              </a:rPr>
              <a:t>měnit</a:t>
            </a:r>
            <a:r>
              <a:rPr lang="cs-CZ" sz="1500" dirty="0" smtClean="0"/>
              <a:t>.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43" y="681543"/>
            <a:ext cx="4169906" cy="3050058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737043" y="3802145"/>
            <a:ext cx="4200875" cy="79610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>
                <a:solidFill>
                  <a:schemeClr val="bg1"/>
                </a:solidFill>
              </a:rPr>
              <a:t>Díky </a:t>
            </a:r>
            <a:r>
              <a:rPr lang="cs-CZ" b="1" dirty="0" err="1" smtClean="0">
                <a:solidFill>
                  <a:schemeClr val="bg1"/>
                </a:solidFill>
              </a:rPr>
              <a:t>cloudu</a:t>
            </a:r>
            <a:r>
              <a:rPr lang="cs-CZ" dirty="0" smtClean="0">
                <a:solidFill>
                  <a:schemeClr val="bg1"/>
                </a:solidFill>
              </a:rPr>
              <a:t> může na jednom dokumentu pracovat více lidí najednou. Kdo to bude, specifikují tzv. </a:t>
            </a:r>
            <a:r>
              <a:rPr lang="cs-CZ" b="1" dirty="0" smtClean="0">
                <a:solidFill>
                  <a:schemeClr val="bg1"/>
                </a:solidFill>
              </a:rPr>
              <a:t>role</a:t>
            </a:r>
            <a:r>
              <a:rPr lang="cs-CZ" dirty="0" smtClean="0">
                <a:solidFill>
                  <a:schemeClr val="bg1"/>
                </a:solidFill>
              </a:rPr>
              <a:t>, které určuje </a:t>
            </a:r>
            <a:r>
              <a:rPr lang="cs-CZ" b="1" dirty="0" smtClean="0">
                <a:solidFill>
                  <a:schemeClr val="bg1"/>
                </a:solidFill>
              </a:rPr>
              <a:t>vlastník dokumentu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0361" y="738664"/>
            <a:ext cx="4157598" cy="78483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b="1" dirty="0" smtClean="0"/>
              <a:t>Servery v </a:t>
            </a:r>
            <a:r>
              <a:rPr lang="cs-CZ" b="1" dirty="0" err="1" smtClean="0"/>
              <a:t>cloudu</a:t>
            </a:r>
            <a:r>
              <a:rPr lang="cs-CZ" b="1" dirty="0" smtClean="0"/>
              <a:t> </a:t>
            </a:r>
            <a:r>
              <a:rPr lang="cs-CZ" dirty="0" smtClean="0"/>
              <a:t>„vidí“ libovolné zařízení připojené k Internetu</a:t>
            </a:r>
            <a:r>
              <a:rPr lang="cs-CZ" smtClean="0"/>
              <a:t>. </a:t>
            </a:r>
            <a:r>
              <a:rPr lang="cs-CZ" dirty="0" smtClean="0"/>
              <a:t>Díky tomu můžeme </a:t>
            </a:r>
            <a:r>
              <a:rPr lang="cs-CZ" b="1" dirty="0" smtClean="0"/>
              <a:t>přístup </a:t>
            </a:r>
            <a:r>
              <a:rPr lang="cs-CZ" b="1" dirty="0"/>
              <a:t>ke svým datům</a:t>
            </a:r>
            <a:r>
              <a:rPr lang="cs-CZ" dirty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sdílet</a:t>
            </a:r>
            <a:r>
              <a:rPr lang="cs-CZ" dirty="0" smtClean="0"/>
              <a:t> – </a:t>
            </a:r>
            <a:r>
              <a:rPr lang="cs-CZ" b="1" dirty="0" smtClean="0"/>
              <a:t>umožnit ho </a:t>
            </a:r>
            <a:r>
              <a:rPr lang="cs-CZ" dirty="0" smtClean="0"/>
              <a:t>jiným lidem.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Bezpečná </a:t>
            </a:r>
            <a:r>
              <a:rPr lang="cs-CZ" sz="2400" dirty="0"/>
              <a:t>práce s hesly 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772224"/>
            <a:ext cx="4227445" cy="396537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Přístup k mnoha (</a:t>
            </a:r>
            <a:r>
              <a:rPr lang="cs-CZ" sz="1500" dirty="0" err="1" smtClean="0"/>
              <a:t>cloudovým</a:t>
            </a:r>
            <a:r>
              <a:rPr lang="cs-CZ" sz="1500" dirty="0" smtClean="0"/>
              <a:t>) </a:t>
            </a:r>
            <a:r>
              <a:rPr lang="cs-CZ" sz="1500" b="1" dirty="0" smtClean="0"/>
              <a:t>službám</a:t>
            </a:r>
            <a:r>
              <a:rPr lang="cs-CZ" sz="1500" dirty="0" smtClean="0"/>
              <a:t> </a:t>
            </a:r>
            <a:r>
              <a:rPr lang="cs-CZ" sz="1500" dirty="0"/>
              <a:t>(e-mail, </a:t>
            </a:r>
            <a:r>
              <a:rPr lang="cs-CZ" sz="1500" dirty="0" err="1"/>
              <a:t>Instagram</a:t>
            </a:r>
            <a:r>
              <a:rPr lang="cs-CZ" sz="1500" dirty="0"/>
              <a:t>, </a:t>
            </a:r>
            <a:r>
              <a:rPr lang="cs-CZ" sz="1500" dirty="0" err="1"/>
              <a:t>Facebook</a:t>
            </a:r>
            <a:r>
              <a:rPr lang="cs-CZ" sz="1500" dirty="0"/>
              <a:t>, </a:t>
            </a:r>
            <a:r>
              <a:rPr lang="cs-CZ" sz="1500" dirty="0" err="1" smtClean="0"/>
              <a:t>Scratch</a:t>
            </a:r>
            <a:r>
              <a:rPr lang="cs-CZ" sz="1500" dirty="0" smtClean="0"/>
              <a:t>…) je chráněn </a:t>
            </a:r>
            <a:r>
              <a:rPr lang="cs-CZ" sz="1500" b="1" dirty="0" smtClean="0">
                <a:solidFill>
                  <a:srgbClr val="0070C0"/>
                </a:solidFill>
              </a:rPr>
              <a:t>uživatelským jménem</a:t>
            </a:r>
            <a:r>
              <a:rPr lang="cs-CZ" sz="1500" dirty="0" smtClean="0"/>
              <a:t> a </a:t>
            </a:r>
            <a:r>
              <a:rPr lang="cs-CZ" sz="1500" b="1" dirty="0" smtClean="0">
                <a:solidFill>
                  <a:srgbClr val="C00000"/>
                </a:solidFill>
              </a:rPr>
              <a:t>heslem</a:t>
            </a:r>
            <a:r>
              <a:rPr lang="cs-CZ" sz="1500" dirty="0" smtClean="0"/>
              <a:t>. </a:t>
            </a:r>
          </a:p>
          <a:p>
            <a:pPr marL="0" indent="0">
              <a:spcBef>
                <a:spcPts val="600"/>
              </a:spcBef>
              <a:buNone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197544" y="1725656"/>
            <a:ext cx="6480720" cy="2718302"/>
          </a:xfrm>
          <a:prstGeom prst="rect">
            <a:avLst/>
          </a:prstGeom>
          <a:solidFill>
            <a:srgbClr val="F8F7F6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41148" tIns="6858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9154" indent="0" algn="ctr">
              <a:spcBef>
                <a:spcPts val="450"/>
              </a:spcBef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Většina našich dat je chráněna kombinací </a:t>
            </a:r>
            <a:r>
              <a:rPr lang="cs-CZ" b="1" dirty="0" smtClean="0">
                <a:solidFill>
                  <a:srgbClr val="0070C0"/>
                </a:solidFill>
              </a:rPr>
              <a:t>uživatelského jména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username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89154" indent="0" algn="ctr">
              <a:spcBef>
                <a:spcPts val="450"/>
              </a:spcBef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hesla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password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marL="89154" indent="0" algn="ctr">
              <a:spcBef>
                <a:spcPts val="450"/>
              </a:spcBef>
              <a:buNone/>
            </a:pP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pPr marL="89154" indent="0" algn="ctr">
              <a:spcBef>
                <a:spcPts val="450"/>
              </a:spcBef>
              <a:buNone/>
            </a:pP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Heslo by mělo být tzv. </a:t>
            </a:r>
            <a:r>
              <a:rPr lang="cs-CZ" sz="1800" b="1" dirty="0" smtClean="0">
                <a:solidFill>
                  <a:srgbClr val="0070C0"/>
                </a:solidFill>
              </a:rPr>
              <a:t>silné</a:t>
            </a: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neuhodnutelné, </a:t>
            </a:r>
            <a:r>
              <a:rPr lang="cs-CZ" sz="1800" b="1" dirty="0" smtClean="0">
                <a:solidFill>
                  <a:srgbClr val="C00000"/>
                </a:solidFill>
              </a:rPr>
              <a:t>neprolomitelné</a:t>
            </a: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9154" indent="0" algn="ctr">
              <a:spcBef>
                <a:spcPts val="450"/>
              </a:spcBef>
              <a:buNone/>
            </a:pP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 tušíte, že heslo </a:t>
            </a:r>
            <a:r>
              <a:rPr lang="cs-CZ" sz="1800" b="1" dirty="0" smtClean="0">
                <a:solidFill>
                  <a:srgbClr val="C00000"/>
                </a:solidFill>
              </a:rPr>
              <a:t>123456</a:t>
            </a: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moc silné není…</a:t>
            </a: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154" indent="0">
              <a:spcBef>
                <a:spcPts val="450"/>
              </a:spcBef>
              <a:buNone/>
            </a:pPr>
            <a:endParaRPr lang="cs-CZ" sz="1500" dirty="0"/>
          </a:p>
          <a:p>
            <a:pPr marL="89154" indent="0">
              <a:spcBef>
                <a:spcPts val="900"/>
              </a:spcBef>
              <a:buNone/>
            </a:pPr>
            <a:endParaRPr lang="cs-CZ" sz="1800" dirty="0"/>
          </a:p>
          <a:p>
            <a:pPr>
              <a:spcBef>
                <a:spcPts val="900"/>
              </a:spcBef>
            </a:pPr>
            <a:endParaRPr lang="cs-CZ" sz="1950" dirty="0"/>
          </a:p>
          <a:p>
            <a:endParaRPr lang="cs-CZ" sz="195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374" y="843558"/>
            <a:ext cx="1886889" cy="1004973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74" y="2193587"/>
            <a:ext cx="1886889" cy="2250371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96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4283968" y="624392"/>
            <a:ext cx="486003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Silné heslo – tvorba</a:t>
            </a:r>
            <a:endParaRPr lang="cs-CZ" dirty="0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179511" y="726544"/>
            <a:ext cx="4006883" cy="400544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900"/>
              </a:spcBef>
              <a:buBlip>
                <a:blip r:embed="rId2"/>
              </a:buBlip>
            </a:pPr>
            <a:r>
              <a:rPr lang="cs-CZ" sz="1500" b="1" dirty="0" smtClean="0"/>
              <a:t>Jak si </a:t>
            </a:r>
            <a:r>
              <a:rPr lang="cs-CZ" sz="1500" b="1" dirty="0" smtClean="0">
                <a:solidFill>
                  <a:srgbClr val="0070C0"/>
                </a:solidFill>
              </a:rPr>
              <a:t>zapamatujeme </a:t>
            </a:r>
            <a:r>
              <a:rPr lang="cs-CZ" sz="1500" b="1" dirty="0" smtClean="0"/>
              <a:t>takto složité heslo?</a:t>
            </a:r>
            <a:endParaRPr lang="cs-CZ" sz="1500" dirty="0"/>
          </a:p>
          <a:p>
            <a:pPr>
              <a:spcBef>
                <a:spcPts val="4000"/>
              </a:spcBef>
              <a:buBlip>
                <a:blip r:embed="rId2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Řekneme si frázi (pár slov za sebou</a:t>
            </a:r>
            <a:r>
              <a:rPr lang="cs-CZ" sz="1500" b="1" dirty="0" smtClean="0">
                <a:solidFill>
                  <a:srgbClr val="4F81BD"/>
                </a:solidFill>
              </a:rPr>
              <a:t>)</a:t>
            </a:r>
            <a:r>
              <a:rPr lang="cs-CZ" sz="1500" b="1" dirty="0" smtClean="0"/>
              <a:t>, kterou si dobře zapamatujeme. Například:</a:t>
            </a:r>
          </a:p>
          <a:p>
            <a:pPr>
              <a:spcBef>
                <a:spcPts val="900"/>
              </a:spcBef>
              <a:buBlip>
                <a:blip r:embed="rId2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Z prvních písmen vytvoříme heslo</a:t>
            </a:r>
            <a:r>
              <a:rPr lang="cs-CZ" sz="1500" dirty="0" smtClean="0"/>
              <a:t>, vložíme navíc nějaké </a:t>
            </a:r>
            <a:r>
              <a:rPr lang="cs-CZ" sz="1500" b="1" dirty="0" smtClean="0">
                <a:solidFill>
                  <a:srgbClr val="0070C0"/>
                </a:solidFill>
              </a:rPr>
              <a:t>číslo</a:t>
            </a:r>
            <a:r>
              <a:rPr lang="cs-CZ" sz="1500" dirty="0" smtClean="0"/>
              <a:t>, které s námi souvisí. A přidáme třeba jeden </a:t>
            </a:r>
            <a:r>
              <a:rPr lang="cs-CZ" sz="1500" b="1" dirty="0" smtClean="0">
                <a:solidFill>
                  <a:srgbClr val="0070C0"/>
                </a:solidFill>
              </a:rPr>
              <a:t>speciální znak</a:t>
            </a:r>
            <a:r>
              <a:rPr lang="cs-CZ" sz="1500" dirty="0" smtClean="0"/>
              <a:t>.</a:t>
            </a:r>
          </a:p>
          <a:p>
            <a:pPr>
              <a:spcBef>
                <a:spcPts val="900"/>
              </a:spcBef>
              <a:buBlip>
                <a:blip r:embed="rId2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Možnou alternativou </a:t>
            </a:r>
            <a:r>
              <a:rPr lang="cs-CZ" sz="1500" dirty="0" smtClean="0"/>
              <a:t>je také několik slov bez mezer, která sice sama něco znamenají, ale jako celek tvoří silné heslo. Takové heslo musí být </a:t>
            </a:r>
            <a:r>
              <a:rPr lang="cs-CZ" sz="1500" b="1" dirty="0" smtClean="0"/>
              <a:t>mnohem </a:t>
            </a:r>
            <a:r>
              <a:rPr lang="cs-CZ" sz="1500" b="1" dirty="0" smtClean="0">
                <a:solidFill>
                  <a:srgbClr val="0070C0"/>
                </a:solidFill>
              </a:rPr>
              <a:t>delší než 10 znaků</a:t>
            </a:r>
            <a:r>
              <a:rPr lang="cs-CZ" sz="1500" dirty="0" smtClean="0"/>
              <a:t>.</a:t>
            </a:r>
            <a:endParaRPr lang="cs-CZ" sz="1500" dirty="0"/>
          </a:p>
          <a:p>
            <a:pPr defTabSz="914400">
              <a:spcBef>
                <a:spcPts val="900"/>
              </a:spcBef>
            </a:pP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3A5FA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283968" y="1963958"/>
            <a:ext cx="4762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</a:pPr>
            <a:r>
              <a:rPr lang="cs-CZ" sz="2200" b="1" dirty="0">
                <a:solidFill>
                  <a:srgbClr val="C00000"/>
                </a:solidFill>
              </a:rPr>
              <a:t>Na</a:t>
            </a:r>
            <a:r>
              <a:rPr lang="cs-CZ" sz="2200" b="1" dirty="0"/>
              <a:t>rodil jsem se v </a:t>
            </a:r>
            <a:r>
              <a:rPr lang="cs-CZ" sz="2200" b="1" dirty="0" smtClean="0">
                <a:solidFill>
                  <a:srgbClr val="C00000"/>
                </a:solidFill>
              </a:rPr>
              <a:t>Br</a:t>
            </a:r>
            <a:r>
              <a:rPr lang="cs-CZ" sz="2200" b="1" dirty="0" smtClean="0"/>
              <a:t>ně </a:t>
            </a:r>
            <a:r>
              <a:rPr lang="cs-CZ" sz="2200" b="1" dirty="0"/>
              <a:t>a </a:t>
            </a:r>
            <a:r>
              <a:rPr lang="cs-CZ" sz="2200" b="1" dirty="0">
                <a:solidFill>
                  <a:srgbClr val="C00000"/>
                </a:solidFill>
              </a:rPr>
              <a:t>by</a:t>
            </a:r>
            <a:r>
              <a:rPr lang="cs-CZ" sz="2200" b="1" dirty="0"/>
              <a:t>dlím v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r>
              <a:rPr lang="cs-CZ" sz="2200" b="1" dirty="0" smtClean="0">
                <a:solidFill>
                  <a:srgbClr val="C00000"/>
                </a:solidFill>
              </a:rPr>
              <a:t>Pr</a:t>
            </a:r>
            <a:r>
              <a:rPr lang="cs-CZ" sz="2200" b="1" dirty="0" smtClean="0"/>
              <a:t>aze</a:t>
            </a:r>
            <a:endParaRPr lang="cs-CZ" sz="2200" b="1" dirty="0"/>
          </a:p>
        </p:txBody>
      </p:sp>
      <p:sp>
        <p:nvSpPr>
          <p:cNvPr id="10" name="Obdélník 9"/>
          <p:cNvSpPr/>
          <p:nvPr/>
        </p:nvSpPr>
        <p:spPr>
          <a:xfrm>
            <a:off x="4283968" y="2391247"/>
            <a:ext cx="4000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</a:pPr>
            <a:r>
              <a:rPr lang="cs-CZ" sz="2200" b="1" dirty="0" smtClean="0">
                <a:solidFill>
                  <a:srgbClr val="C00000"/>
                </a:solidFill>
              </a:rPr>
              <a:t>Nej</a:t>
            </a:r>
            <a:r>
              <a:rPr lang="cs-CZ" sz="2200" b="1" dirty="0" smtClean="0"/>
              <a:t>raději mám </a:t>
            </a:r>
            <a:r>
              <a:rPr lang="cs-CZ" sz="2200" b="1" dirty="0" smtClean="0">
                <a:solidFill>
                  <a:srgbClr val="C00000"/>
                </a:solidFill>
              </a:rPr>
              <a:t>Fot</a:t>
            </a:r>
            <a:r>
              <a:rPr lang="cs-CZ" sz="2200" b="1" dirty="0" smtClean="0"/>
              <a:t>bal a </a:t>
            </a:r>
            <a:r>
              <a:rPr lang="cs-CZ" sz="2200" b="1" dirty="0" smtClean="0">
                <a:solidFill>
                  <a:srgbClr val="C00000"/>
                </a:solidFill>
              </a:rPr>
              <a:t>zel</a:t>
            </a:r>
            <a:r>
              <a:rPr lang="cs-CZ" sz="2200" b="1" dirty="0" smtClean="0"/>
              <a:t>eninu</a:t>
            </a:r>
            <a:endParaRPr lang="cs-CZ" sz="2200" b="1" dirty="0"/>
          </a:p>
        </p:txBody>
      </p:sp>
      <p:sp>
        <p:nvSpPr>
          <p:cNvPr id="12" name="Obdélník 11"/>
          <p:cNvSpPr/>
          <p:nvPr/>
        </p:nvSpPr>
        <p:spPr>
          <a:xfrm>
            <a:off x="4283968" y="2966150"/>
            <a:ext cx="17204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</a:pPr>
            <a:r>
              <a:rPr lang="cs-CZ" sz="2200" b="1" dirty="0" smtClean="0">
                <a:solidFill>
                  <a:srgbClr val="0070C0"/>
                </a:solidFill>
              </a:rPr>
              <a:t>NaBrby19?Pr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283968" y="3330369"/>
            <a:ext cx="17068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</a:pPr>
            <a:r>
              <a:rPr lang="cs-CZ" sz="2200" b="1" dirty="0" smtClean="0">
                <a:solidFill>
                  <a:srgbClr val="0070C0"/>
                </a:solidFill>
              </a:rPr>
              <a:t>NejFot75+zel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84168" y="2931790"/>
            <a:ext cx="2888772" cy="790990"/>
          </a:xfrm>
          <a:prstGeom prst="rect">
            <a:avLst/>
          </a:prstGeom>
          <a:noFill/>
          <a:ln w="31750" cmpd="sng">
            <a:solidFill>
              <a:srgbClr val="DD7008"/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500" dirty="0">
                <a:solidFill>
                  <a:schemeClr val="tx1"/>
                </a:solidFill>
              </a:rPr>
              <a:t>Tato </a:t>
            </a:r>
            <a:r>
              <a:rPr lang="cs-CZ" sz="1500" dirty="0" smtClean="0">
                <a:solidFill>
                  <a:schemeClr val="tx1"/>
                </a:solidFill>
              </a:rPr>
              <a:t>vzorová hesla </a:t>
            </a:r>
            <a:r>
              <a:rPr lang="cs-CZ" sz="1500" dirty="0">
                <a:solidFill>
                  <a:schemeClr val="tx1"/>
                </a:solidFill>
              </a:rPr>
              <a:t>samozřejmě určitě nikde nepoužívejte!</a:t>
            </a:r>
          </a:p>
          <a:p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83968" y="3939902"/>
            <a:ext cx="28548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</a:pPr>
            <a:r>
              <a:rPr lang="cs-CZ" sz="2200" b="1" dirty="0" smtClean="0">
                <a:solidFill>
                  <a:srgbClr val="C00000"/>
                </a:solidFill>
              </a:rPr>
              <a:t>HoryStrom1079Hradec</a:t>
            </a:r>
            <a:endParaRPr lang="cs-CZ" sz="2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427984" y="131601"/>
            <a:ext cx="4544956" cy="1586882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cs-CZ" dirty="0"/>
          </a:p>
          <a:p>
            <a:r>
              <a:rPr lang="cs-CZ" dirty="0" smtClean="0"/>
              <a:t>Silné heslo: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 smtClean="0"/>
              <a:t>Je dlouhé minimálně 10 znaků.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 smtClean="0"/>
              <a:t>Nic neznamená.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 smtClean="0"/>
              <a:t>Obsahuje malá i velká písmena, číslice a nejlépe i další speciální znaky</a:t>
            </a:r>
            <a:r>
              <a:rPr lang="cs-CZ" dirty="0"/>
              <a:t> </a:t>
            </a:r>
            <a:r>
              <a:rPr lang="cs-CZ" dirty="0" smtClean="0"/>
              <a:t>(*?! apod.).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" grpId="0"/>
      <p:bldP spid="10" grpId="0"/>
      <p:bldP spid="12" grpId="0"/>
      <p:bldP spid="13" grpId="0"/>
      <p:bldP spid="5" grpId="0" animBg="1"/>
      <p:bldP spid="15" grpId="0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12922</TotalTime>
  <Words>1285</Words>
  <Application>Microsoft Office PowerPoint</Application>
  <PresentationFormat>Předvádění na obrazovce (16:9)</PresentationFormat>
  <Paragraphs>143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Technické principy</vt:lpstr>
      <vt:lpstr>Počítačové viry a červy</vt:lpstr>
      <vt:lpstr>Antivirový program a další ochrany</vt:lpstr>
      <vt:lpstr>Naše data v v cloudu</vt:lpstr>
      <vt:lpstr>Přístup k datům v cloudu</vt:lpstr>
      <vt:lpstr>Sdílení dat v cloudu</vt:lpstr>
      <vt:lpstr>Bezpečná práce s hesly </vt:lpstr>
      <vt:lpstr>Silné heslo – tvorba</vt:lpstr>
      <vt:lpstr>Různá hesla</vt:lpstr>
      <vt:lpstr>Prezentace aplikace PowerPoint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4122</cp:revision>
  <dcterms:created xsi:type="dcterms:W3CDTF">2008-10-13T12:28:51Z</dcterms:created>
  <dcterms:modified xsi:type="dcterms:W3CDTF">2021-08-17T09:11:53Z</dcterms:modified>
</cp:coreProperties>
</file>