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482" r:id="rId2"/>
    <p:sldId id="474" r:id="rId3"/>
    <p:sldId id="476" r:id="rId4"/>
    <p:sldId id="475" r:id="rId5"/>
    <p:sldId id="477" r:id="rId6"/>
    <p:sldId id="478" r:id="rId7"/>
    <p:sldId id="479" r:id="rId8"/>
    <p:sldId id="481" r:id="rId9"/>
    <p:sldId id="480" r:id="rId10"/>
    <p:sldId id="473" r:id="rId11"/>
    <p:sldId id="460" r:id="rId12"/>
    <p:sldId id="305" r:id="rId13"/>
  </p:sldIdLst>
  <p:sldSz cx="9144000" cy="5143500" type="screen16x9"/>
  <p:notesSz cx="6858000" cy="9144000"/>
  <p:defaultTextStyle>
    <a:defPPr>
      <a:defRPr lang="cs-CZ"/>
    </a:defPPr>
    <a:lvl1pPr marL="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13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6" userDrawn="1">
          <p15:clr>
            <a:srgbClr val="A4A3A4"/>
          </p15:clr>
        </p15:guide>
        <p15:guide id="2" pos="288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1F28"/>
    <a:srgbClr val="006600"/>
    <a:srgbClr val="314EA4"/>
    <a:srgbClr val="4070AA"/>
    <a:srgbClr val="ADC5E1"/>
    <a:srgbClr val="85248F"/>
    <a:srgbClr val="FFCA08"/>
    <a:srgbClr val="7EA3D0"/>
    <a:srgbClr val="233E5F"/>
    <a:srgbClr val="FF3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3" autoAdjust="0"/>
    <p:restoredTop sz="95332" autoAdjust="0"/>
  </p:normalViewPr>
  <p:slideViewPr>
    <p:cSldViewPr>
      <p:cViewPr varScale="1">
        <p:scale>
          <a:sx n="140" d="100"/>
          <a:sy n="140" d="100"/>
        </p:scale>
        <p:origin x="84" y="104"/>
      </p:cViewPr>
      <p:guideLst>
        <p:guide orient="horz" pos="1166"/>
        <p:guide pos="28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5A988-6718-47E5-AB56-8A0D57BD3A45}" type="datetimeFigureOut">
              <a:rPr lang="cs-CZ" smtClean="0"/>
              <a:t>17. 8. 2021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156FC-E02A-4077-83FF-2DA367B0EA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858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80C83-63DF-45E9-962B-5CB9BCB7AC92}" type="datetimeFigureOut">
              <a:rPr lang="cs-CZ" smtClean="0"/>
              <a:pPr/>
              <a:t>17. 8. 2021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CA1F0-C57B-4B35-ADDB-63F6544D32F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46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68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33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02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269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836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401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7970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534" algn="l" defTabSz="68513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7259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311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67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986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68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192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3979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132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668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8CA1F0-C57B-4B35-ADDB-63F6544D32F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32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24" y="6"/>
            <a:ext cx="9143998" cy="3851574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516905"/>
            <a:ext cx="8077200" cy="125501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>
                <a:latin typeface="Calibri" pitchFamily="34" charset="0"/>
              </a:defRPr>
            </a:lvl1pPr>
            <a:extLst/>
          </a:lstStyle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371612"/>
            <a:ext cx="8077200" cy="1124712"/>
          </a:xfrm>
        </p:spPr>
        <p:txBody>
          <a:bodyPr lIns="118872" tIns="0" rIns="45720" bIns="0" anchor="b"/>
          <a:lstStyle>
            <a:lvl1pPr marL="0" indent="0" algn="l">
              <a:buNone/>
              <a:defRPr sz="1500">
                <a:solidFill>
                  <a:srgbClr val="FFFFFF"/>
                </a:solidFill>
                <a:latin typeface="Calibri" pitchFamily="34" charset="0"/>
              </a:defRPr>
            </a:lvl1pPr>
            <a:lvl2pPr marL="342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dirty="0" smtClean="0"/>
              <a:t>Klepnutím lze upravit styl předlohy podnadpisů.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D591E-A3FD-435A-B319-588C028814F5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8E7D0-CA01-48C3-839C-031DD2A8A773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37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 bwMode="ltGray">
          <a:xfrm>
            <a:off x="6647721" y="5"/>
            <a:ext cx="2514601" cy="51435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31" y="205997"/>
            <a:ext cx="1904999" cy="4388644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199" y="228618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123F2-7E99-45F1-B9CD-EA404591D10E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604" y="4783114"/>
            <a:ext cx="3836404" cy="273844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789558"/>
            <a:ext cx="8740744" cy="3923504"/>
          </a:xfrm>
        </p:spPr>
        <p:txBody>
          <a:bodyPr>
            <a:normAutofit/>
          </a:bodyPr>
          <a:lstStyle>
            <a:lvl1pPr>
              <a:defRPr sz="1600">
                <a:latin typeface="Calibri" pitchFamily="34" charset="0"/>
              </a:defRPr>
            </a:lvl1pPr>
            <a:lvl2pPr>
              <a:defRPr sz="1600">
                <a:solidFill>
                  <a:srgbClr val="0070C0"/>
                </a:solidFill>
                <a:latin typeface="Calibri" pitchFamily="34" charset="0"/>
              </a:defRPr>
            </a:lvl2pPr>
            <a:lvl3pPr>
              <a:defRPr sz="1500">
                <a:latin typeface="Calibri" pitchFamily="34" charset="0"/>
              </a:defRPr>
            </a:lvl3pPr>
            <a:lvl4pPr>
              <a:defRPr sz="1500">
                <a:latin typeface="Calibri" pitchFamily="34" charset="0"/>
              </a:defRPr>
            </a:lvl4pPr>
            <a:lvl5pPr>
              <a:defRPr sz="1500">
                <a:latin typeface="Calibri" pitchFamily="34" charset="0"/>
              </a:defRPr>
            </a:lvl5pPr>
            <a:extLst/>
          </a:lstStyle>
          <a:p>
            <a:pPr lvl="0" eaLnBrk="1" latinLnBrk="0" hangingPunct="1"/>
            <a:r>
              <a:rPr lang="cs-CZ" dirty="0" smtClean="0"/>
              <a:t>Klepnutím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 b="1">
                <a:solidFill>
                  <a:srgbClr val="99CCFF"/>
                </a:solidFill>
              </a:defRPr>
            </a:lvl1pPr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97544" y="57153"/>
            <a:ext cx="8740744" cy="567239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4"/>
            <a:ext cx="9144000" cy="195188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12" name="Obdélník 11"/>
          <p:cNvSpPr/>
          <p:nvPr/>
        </p:nvSpPr>
        <p:spPr bwMode="invGray">
          <a:xfrm>
            <a:off x="0" y="1951905"/>
            <a:ext cx="9144000" cy="3429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9" y="89176"/>
            <a:ext cx="8013192" cy="1227582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3524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78" y="1371625"/>
            <a:ext cx="8022335" cy="514351"/>
          </a:xfrm>
        </p:spPr>
        <p:txBody>
          <a:bodyPr lIns="146304" tIns="0" rIns="45720" bIns="0" anchor="t"/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342865" indent="0">
              <a:buNone/>
              <a:defRPr sz="1348">
                <a:solidFill>
                  <a:schemeClr val="tx1">
                    <a:tint val="75000"/>
                  </a:schemeClr>
                </a:solidFill>
              </a:defRPr>
            </a:lvl2pPr>
            <a:lvl3pPr marL="6857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59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4pPr>
            <a:lvl5pPr marL="1371458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5pPr>
            <a:lvl6pPr marL="1714322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6pPr>
            <a:lvl7pPr marL="205718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7pPr>
            <a:lvl8pPr marL="2400051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8pPr>
            <a:lvl9pPr marL="2742914" indent="0">
              <a:buNone/>
              <a:defRPr sz="1048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840CB-0A58-42F1-9CB7-45017DC08985}" type="datetime1">
              <a:rPr lang="cs-CZ" smtClean="0"/>
              <a:t>17. 8. 2021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22" y="1330475"/>
            <a:ext cx="4038600" cy="3467861"/>
          </a:xfrm>
        </p:spPr>
        <p:txBody>
          <a:bodyPr lIns="91440"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24" y="1330475"/>
            <a:ext cx="4038600" cy="3467861"/>
          </a:xfrm>
        </p:spPr>
        <p:txBody>
          <a:bodyPr/>
          <a:lstStyle>
            <a:lvl1pPr>
              <a:defRPr sz="2102"/>
            </a:lvl1pPr>
            <a:lvl2pPr>
              <a:defRPr sz="1800"/>
            </a:lvl2pPr>
            <a:lvl3pPr>
              <a:defRPr sz="1500"/>
            </a:lvl3pPr>
            <a:lvl4pPr>
              <a:defRPr sz="1348"/>
            </a:lvl4pPr>
            <a:lvl5pPr>
              <a:defRPr sz="1348"/>
            </a:lvl5pPr>
            <a:lvl6pPr>
              <a:defRPr sz="1348"/>
            </a:lvl6pPr>
            <a:lvl7pPr>
              <a:defRPr sz="1348"/>
            </a:lvl7pPr>
            <a:lvl8pPr>
              <a:defRPr sz="1348"/>
            </a:lvl8pPr>
            <a:lvl9pPr>
              <a:defRPr sz="1348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81D98-C087-401E-AEB9-0BDD6AFD67E1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18" y="1274256"/>
            <a:ext cx="4040189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18" y="1837144"/>
            <a:ext cx="4040189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55" y="1274256"/>
            <a:ext cx="4041776" cy="536516"/>
          </a:xfrm>
        </p:spPr>
        <p:txBody>
          <a:bodyPr lIns="146304" anchor="ctr"/>
          <a:lstStyle>
            <a:lvl1pPr marL="0" indent="0">
              <a:buNone/>
              <a:defRPr sz="1725" b="1" cap="all" baseline="0"/>
            </a:lvl1pPr>
            <a:lvl2pPr marL="342865" indent="0">
              <a:buNone/>
              <a:defRPr sz="1500" b="1"/>
            </a:lvl2pPr>
            <a:lvl3pPr marL="685730" indent="0">
              <a:buNone/>
              <a:defRPr sz="1348" b="1"/>
            </a:lvl3pPr>
            <a:lvl4pPr marL="1028594" indent="0">
              <a:buNone/>
              <a:defRPr sz="1200" b="1"/>
            </a:lvl4pPr>
            <a:lvl5pPr marL="1371458" indent="0">
              <a:buNone/>
              <a:defRPr sz="1200" b="1"/>
            </a:lvl5pPr>
            <a:lvl6pPr marL="1714322" indent="0">
              <a:buNone/>
              <a:defRPr sz="1200" b="1"/>
            </a:lvl6pPr>
            <a:lvl7pPr marL="2057184" indent="0">
              <a:buNone/>
              <a:defRPr sz="1200" b="1"/>
            </a:lvl7pPr>
            <a:lvl8pPr marL="2400051" indent="0">
              <a:buNone/>
              <a:defRPr sz="1200" b="1"/>
            </a:lvl8pPr>
            <a:lvl9pPr marL="2742914" indent="0">
              <a:buNone/>
              <a:defRPr sz="12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55" y="1837144"/>
            <a:ext cx="404177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48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17526-1FE9-41C1-8A4D-5A62CB3B598B}" type="datetime1">
              <a:rPr lang="cs-CZ" smtClean="0"/>
              <a:t>17. 8. 2021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6FE21-B20D-4B7B-8E0F-E23BEF874D33}" type="datetime1">
              <a:rPr lang="cs-CZ" smtClean="0"/>
              <a:t>17. 8. 2021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FA798-00F9-4D34-95A3-7061730986FA}" type="datetime1">
              <a:rPr lang="cs-CZ" smtClean="0"/>
              <a:t>17. 8. 2021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40" y="114321"/>
            <a:ext cx="2523744" cy="733807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81" y="1307374"/>
            <a:ext cx="5920642" cy="3419164"/>
          </a:xfrm>
        </p:spPr>
        <p:txBody>
          <a:bodyPr/>
          <a:lstStyle>
            <a:lvl1pPr>
              <a:defRPr sz="2400"/>
            </a:lvl1pPr>
            <a:lvl2pPr>
              <a:defRPr sz="2102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46" y="1297531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BE041-8ED6-4C83-9B16-E9C02E0E0D1A}" type="datetime1">
              <a:rPr lang="cs-CZ" smtClean="0"/>
              <a:t>17. 8. 2021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16"/>
            <a:ext cx="45719" cy="1090423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600" y="116608"/>
            <a:ext cx="2525151" cy="733807"/>
          </a:xfrm>
        </p:spPr>
        <p:txBody>
          <a:bodyPr lIns="73152" bIns="0" anchor="b">
            <a:sp3d prstMaterial="matte"/>
          </a:bodyPr>
          <a:lstStyle>
            <a:lvl1pPr algn="l">
              <a:defRPr sz="15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15" y="1113622"/>
            <a:ext cx="6247397" cy="4029895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2400"/>
            </a:lvl1pPr>
            <a:lvl2pPr marL="342865" indent="0">
              <a:buNone/>
              <a:defRPr sz="2102"/>
            </a:lvl2pPr>
            <a:lvl3pPr marL="685730" indent="0">
              <a:buNone/>
              <a:defRPr sz="1800"/>
            </a:lvl3pPr>
            <a:lvl4pPr marL="1028594" indent="0">
              <a:buNone/>
              <a:defRPr sz="1500"/>
            </a:lvl4pPr>
            <a:lvl5pPr marL="1371458" indent="0">
              <a:buNone/>
              <a:defRPr sz="1500"/>
            </a:lvl5pPr>
            <a:lvl6pPr marL="1714322" indent="0">
              <a:buNone/>
              <a:defRPr sz="1500"/>
            </a:lvl6pPr>
            <a:lvl7pPr marL="2057184" indent="0">
              <a:buNone/>
              <a:defRPr sz="1500"/>
            </a:lvl7pPr>
            <a:lvl8pPr marL="2400051" indent="0">
              <a:buNone/>
              <a:defRPr sz="1500"/>
            </a:lvl8pPr>
            <a:lvl9pPr marL="2742914" indent="0">
              <a:buNone/>
              <a:defRPr sz="15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6" y="1296174"/>
            <a:ext cx="2468881" cy="3429001"/>
          </a:xfrm>
        </p:spPr>
        <p:txBody>
          <a:bodyPr/>
          <a:lstStyle>
            <a:lvl1pPr marL="0" indent="0">
              <a:buNone/>
              <a:defRPr sz="1048"/>
            </a:lvl1pPr>
            <a:lvl2pPr marL="342865" indent="0">
              <a:buNone/>
              <a:defRPr sz="900"/>
            </a:lvl2pPr>
            <a:lvl3pPr marL="685730" indent="0">
              <a:buNone/>
              <a:defRPr sz="753"/>
            </a:lvl3pPr>
            <a:lvl4pPr marL="1028594" indent="0">
              <a:buNone/>
              <a:defRPr sz="677"/>
            </a:lvl4pPr>
            <a:lvl5pPr marL="1371458" indent="0">
              <a:buNone/>
              <a:defRPr sz="677"/>
            </a:lvl5pPr>
            <a:lvl6pPr marL="1714322" indent="0">
              <a:buNone/>
              <a:defRPr sz="677"/>
            </a:lvl6pPr>
            <a:lvl7pPr marL="2057184" indent="0">
              <a:buNone/>
              <a:defRPr sz="677"/>
            </a:lvl7pPr>
            <a:lvl8pPr marL="2400051" indent="0">
              <a:buNone/>
              <a:defRPr sz="677"/>
            </a:lvl8pPr>
            <a:lvl9pPr marL="2742914" indent="0">
              <a:buNone/>
              <a:defRPr sz="677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7" y="877837"/>
            <a:ext cx="2523744" cy="150877"/>
          </a:xfrm>
        </p:spPr>
        <p:txBody>
          <a:bodyPr/>
          <a:lstStyle/>
          <a:p>
            <a:fld id="{D22BE2A6-E952-499C-99D7-33CA7C32DB6E}" type="datetime1">
              <a:rPr lang="cs-CZ" smtClean="0"/>
              <a:t>17. 8. 2021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9" name="Obdélník 8"/>
          <p:cNvSpPr/>
          <p:nvPr/>
        </p:nvSpPr>
        <p:spPr bwMode="invGray">
          <a:xfrm>
            <a:off x="2855749" y="5"/>
            <a:ext cx="45719" cy="51435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14" y="877837"/>
            <a:ext cx="5193793" cy="150877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30" y="877837"/>
            <a:ext cx="733863" cy="150877"/>
          </a:xfrm>
        </p:spPr>
        <p:txBody>
          <a:bodyPr/>
          <a:lstStyle/>
          <a:p>
            <a:fld id="{76828697-5D5B-4B66-874D-0DC76F0374D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 bwMode="ltGray">
          <a:xfrm>
            <a:off x="1" y="4742702"/>
            <a:ext cx="9143998" cy="400798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7" name="Obdélník 6"/>
          <p:cNvSpPr/>
          <p:nvPr/>
        </p:nvSpPr>
        <p:spPr bwMode="ltGray">
          <a:xfrm>
            <a:off x="24" y="6"/>
            <a:ext cx="9143998" cy="624386"/>
          </a:xfrm>
          <a:prstGeom prst="rect">
            <a:avLst/>
          </a:prstGeom>
          <a:solidFill>
            <a:srgbClr val="233E5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348" dirty="0">
              <a:latin typeface="Calibri" pitchFamily="34" charset="0"/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97518" y="57153"/>
            <a:ext cx="8740746" cy="489373"/>
          </a:xfrm>
          <a:prstGeom prst="rect">
            <a:avLst/>
          </a:prstGeom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 dirty="0" smtClean="0"/>
              <a:t>Klepnutím lze upravit styl předlohy nadpisů.</a:t>
            </a:r>
            <a:endParaRPr kumimoji="0"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97518" y="726545"/>
            <a:ext cx="8740746" cy="3960440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 dirty="0" smtClean="0"/>
              <a:t>Klepnutím lze upravit styly předlohy textu.</a:t>
            </a:r>
          </a:p>
          <a:p>
            <a:pPr lvl="1" eaLnBrk="1" latinLnBrk="0" hangingPunct="1"/>
            <a:r>
              <a:rPr kumimoji="0" lang="cs-CZ" dirty="0" smtClean="0"/>
              <a:t>Druhá úroveň</a:t>
            </a:r>
          </a:p>
          <a:p>
            <a:pPr lvl="2" eaLnBrk="1" latinLnBrk="0" hangingPunct="1"/>
            <a:r>
              <a:rPr kumimoji="0" lang="cs-CZ" dirty="0" smtClean="0"/>
              <a:t>Třetí úroveň</a:t>
            </a:r>
          </a:p>
          <a:p>
            <a:pPr lvl="3" eaLnBrk="1" latinLnBrk="0" hangingPunct="1"/>
            <a:r>
              <a:rPr kumimoji="0" lang="cs-CZ" dirty="0" smtClean="0"/>
              <a:t>Čtvrtá úroveň</a:t>
            </a:r>
          </a:p>
          <a:p>
            <a:pPr lvl="4" eaLnBrk="1" latinLnBrk="0" hangingPunct="1"/>
            <a:r>
              <a:rPr kumimoji="0" lang="cs-CZ" dirty="0" smtClean="0"/>
              <a:t>Pátá úroveň</a:t>
            </a:r>
            <a:endParaRPr kumimoji="0"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1" y="4857758"/>
            <a:ext cx="2133601" cy="205741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C53EBF17-4622-45AD-B58A-5540F6118CA4}" type="datetime1">
              <a:rPr lang="cs-CZ" smtClean="0"/>
              <a:t>17. 8. 2021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851920" y="4857758"/>
            <a:ext cx="4296403" cy="205741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400" y="4857758"/>
            <a:ext cx="733863" cy="205741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</a:defRPr>
            </a:lvl1pPr>
            <a:extLst/>
          </a:lstStyle>
          <a:p>
            <a:fld id="{76828697-5D5B-4B66-874D-0DC76F0374D1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nadpis 1"/>
          <p:cNvSpPr txBox="1">
            <a:spLocks/>
          </p:cNvSpPr>
          <p:nvPr userDrawn="1"/>
        </p:nvSpPr>
        <p:spPr>
          <a:xfrm>
            <a:off x="197517" y="4818681"/>
            <a:ext cx="7884873" cy="324819"/>
          </a:xfrm>
          <a:prstGeom prst="rect">
            <a:avLst/>
          </a:prstGeom>
        </p:spPr>
        <p:txBody>
          <a:bodyPr vert="horz" lIns="57150" rIns="28575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b="1" kern="120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 defTabSz="571500"/>
            <a:r>
              <a:rPr lang="cs-CZ" sz="1400" b="0" dirty="0" smtClean="0">
                <a:solidFill>
                  <a:srgbClr val="99CCFF"/>
                </a:solidFill>
              </a:rPr>
              <a:t>Digitální identita, 2. stupeň ZŠ, 6.</a:t>
            </a:r>
            <a:r>
              <a:rPr lang="cs-CZ" sz="1400" b="0" baseline="0" dirty="0" smtClean="0">
                <a:solidFill>
                  <a:srgbClr val="99CCFF"/>
                </a:solidFill>
              </a:rPr>
              <a:t>–7. třída</a:t>
            </a:r>
            <a:endParaRPr lang="cs-CZ" sz="1400" b="0" dirty="0" smtClean="0">
              <a:solidFill>
                <a:srgbClr val="99CC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2700" b="1" kern="1200">
          <a:solidFill>
            <a:schemeClr val="bg1"/>
          </a:solidFill>
          <a:effectLst/>
          <a:latin typeface="Calibri" pitchFamily="34" charset="0"/>
          <a:ea typeface="+mj-ea"/>
          <a:cs typeface="+mj-cs"/>
        </a:defRPr>
      </a:lvl1pPr>
      <a:extLst/>
    </p:titleStyle>
    <p:bodyStyle>
      <a:lvl1pPr marL="329150" indent="-240006" algn="l" rtl="0" eaLnBrk="1" latinLnBrk="0" hangingPunct="1">
        <a:spcBef>
          <a:spcPts val="0"/>
        </a:spcBef>
        <a:buClr>
          <a:schemeClr val="accent1"/>
        </a:buClr>
        <a:buSzPct val="80000"/>
        <a:buFontTx/>
        <a:buBlip>
          <a:blip r:embed="rId13"/>
        </a:buBlip>
        <a:defRPr kumimoji="0" sz="2102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48582" indent="-205718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747445" indent="-17143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15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912019" indent="-13714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1348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069735" indent="-13714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1348" kern="1200" smtClean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220597" indent="-13714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458" indent="-13714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7pPr>
      <a:lvl8pPr marL="1522316" indent="-13714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348" kern="1200">
          <a:solidFill>
            <a:schemeClr val="tx1"/>
          </a:solidFill>
          <a:latin typeface="+mn-lt"/>
          <a:ea typeface="+mn-ea"/>
          <a:cs typeface="+mn-cs"/>
        </a:defRPr>
      </a:lvl8pPr>
      <a:lvl9pPr marL="1673176" indent="-13714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348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opocitacich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pbi.cz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ocitacich.cz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penphoto.net/gallery/index.html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pocitacich.cz/" TargetMode="External"/><Relationship Id="rId4" Type="http://schemas.openxmlformats.org/officeDocument/2006/relationships/hyperlink" Target="https://commons.wikimedia.org/wiki/Main_Pag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3795886"/>
            <a:ext cx="9144000" cy="134761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486417" y="555525"/>
            <a:ext cx="3653535" cy="1542909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pPr>
              <a:lnSpc>
                <a:spcPct val="90000"/>
              </a:lnSpc>
            </a:pPr>
            <a:r>
              <a:rPr lang="cs-CZ" sz="4000" dirty="0">
                <a:solidFill>
                  <a:schemeClr val="bg1"/>
                </a:solidFill>
              </a:rPr>
              <a:t>Bezpečnost – </a:t>
            </a:r>
            <a:r>
              <a:rPr lang="cs-CZ" sz="4000" dirty="0" smtClean="0">
                <a:solidFill>
                  <a:schemeClr val="bg1"/>
                </a:solidFill>
              </a:rPr>
              <a:t>digitální </a:t>
            </a:r>
            <a:r>
              <a:rPr lang="cs-CZ" sz="4000" dirty="0">
                <a:solidFill>
                  <a:schemeClr val="bg1"/>
                </a:solidFill>
              </a:rPr>
              <a:t>identita</a:t>
            </a:r>
          </a:p>
        </p:txBody>
      </p:sp>
      <p:sp>
        <p:nvSpPr>
          <p:cNvPr id="13" name="Podnadpis 2"/>
          <p:cNvSpPr txBox="1">
            <a:spLocks/>
          </p:cNvSpPr>
          <p:nvPr/>
        </p:nvSpPr>
        <p:spPr>
          <a:xfrm>
            <a:off x="4876822" y="2490807"/>
            <a:ext cx="3691942" cy="801023"/>
          </a:xfrm>
          <a:prstGeom prst="rect">
            <a:avLst/>
          </a:prstGeom>
        </p:spPr>
        <p:txBody>
          <a:bodyPr vert="horz" lIns="89143" tIns="0" rIns="34286" bIns="0" rtlCol="0" anchor="t">
            <a:normAutofit/>
          </a:bodyPr>
          <a:lstStyle/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Ing</a:t>
            </a:r>
            <a:r>
              <a:rPr lang="cs-CZ" sz="2000" b="1" dirty="0">
                <a:solidFill>
                  <a:srgbClr val="FFFFFF"/>
                </a:solidFill>
                <a:latin typeface="Calibri" pitchFamily="34" charset="0"/>
              </a:rPr>
              <a:t>. Pavel 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Roubal</a:t>
            </a:r>
          </a:p>
          <a:p>
            <a:pPr>
              <a:buClr>
                <a:schemeClr val="accent1"/>
              </a:buClr>
              <a:buSzPct val="80000"/>
              <a:defRPr/>
            </a:pPr>
            <a:r>
              <a:rPr lang="cs-CZ" sz="2000" b="1" dirty="0">
                <a:solidFill>
                  <a:srgbClr val="FFFFFF"/>
                </a:solidFill>
                <a:latin typeface="Calibri" pitchFamily="34" charset="0"/>
                <a:hlinkClick r:id="rId2"/>
              </a:rPr>
              <a:t>https://opocitacich.cz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  <a:hlinkClick r:id="rId2"/>
              </a:rPr>
              <a:t>/</a:t>
            </a:r>
            <a:r>
              <a:rPr lang="cs-CZ" sz="20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endParaRPr lang="cs-CZ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467544" y="2283718"/>
            <a:ext cx="3528392" cy="288032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1800" b="0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Vzdělávací oblast</a:t>
            </a:r>
            <a:endParaRPr lang="cs-CZ" sz="9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251521" y="3867894"/>
            <a:ext cx="8640960" cy="1090323"/>
          </a:xfrm>
          <a:prstGeom prst="rect">
            <a:avLst/>
          </a:prstGeom>
        </p:spPr>
        <p:txBody>
          <a:bodyPr vert="horz" lIns="89143" tIns="0" rIns="34286" bIns="0" rtlCol="0" anchor="b">
            <a:no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DIGITÁLNÍ TECHNOLOGIE</a:t>
            </a:r>
            <a:endParaRPr lang="cs-CZ" sz="4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algn="ctr">
              <a:buClr>
                <a:schemeClr val="accent1"/>
              </a:buClr>
              <a:buSzPct val="80000"/>
              <a:defRPr/>
            </a:pPr>
            <a:r>
              <a:rPr lang="cs-CZ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2. stupeň ZŠ – 6.–7. třída</a:t>
            </a:r>
            <a:endParaRPr lang="cs-CZ" sz="2000" b="1" dirty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44054" y="3795886"/>
            <a:ext cx="8855899" cy="370243"/>
          </a:xfrm>
          <a:prstGeom prst="rect">
            <a:avLst/>
          </a:prstGeom>
        </p:spPr>
        <p:txBody>
          <a:bodyPr vert="horz" lIns="89143" tIns="0" rIns="34286" bIns="0" rtlCol="0" anchor="b">
            <a:normAutofit/>
          </a:bodyPr>
          <a:lstStyle/>
          <a:p>
            <a:pPr algn="ctr">
              <a:buClr>
                <a:schemeClr val="accent1"/>
              </a:buClr>
              <a:buSzPct val="80000"/>
              <a:defRPr/>
            </a:pPr>
            <a:endParaRPr lang="cs-CZ" sz="1600" dirty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Nadpis 1"/>
          <p:cNvSpPr txBox="1">
            <a:spLocks/>
          </p:cNvSpPr>
          <p:nvPr/>
        </p:nvSpPr>
        <p:spPr>
          <a:xfrm>
            <a:off x="521540" y="206898"/>
            <a:ext cx="1489066" cy="316741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endParaRPr lang="cs-CZ" sz="900" b="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6" y="-20538"/>
            <a:ext cx="4267177" cy="2090916"/>
          </a:xfrm>
          <a:prstGeom prst="rect">
            <a:avLst/>
          </a:prstGeom>
          <a:ln>
            <a:noFill/>
          </a:ln>
        </p:spPr>
      </p:pic>
      <p:sp>
        <p:nvSpPr>
          <p:cNvPr id="19" name="Nadpis 1"/>
          <p:cNvSpPr txBox="1">
            <a:spLocks/>
          </p:cNvSpPr>
          <p:nvPr/>
        </p:nvSpPr>
        <p:spPr>
          <a:xfrm>
            <a:off x="467544" y="2536152"/>
            <a:ext cx="3528392" cy="899694"/>
          </a:xfrm>
          <a:prstGeom prst="rect">
            <a:avLst/>
          </a:prstGeom>
        </p:spPr>
        <p:txBody>
          <a:bodyPr vert="horz" lIns="68572" tIns="0" rIns="34286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extLst/>
          </a:lstStyle>
          <a:p>
            <a:r>
              <a:rPr lang="cs-CZ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INFORMATIKA</a:t>
            </a:r>
            <a:endParaRPr lang="cs-CZ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617" y="-20538"/>
            <a:ext cx="4267175" cy="209091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63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97544" y="57153"/>
            <a:ext cx="8910960" cy="567239"/>
          </a:xfrm>
        </p:spPr>
        <p:txBody>
          <a:bodyPr>
            <a:normAutofit/>
          </a:bodyPr>
          <a:lstStyle/>
          <a:p>
            <a:r>
              <a:rPr lang="cs-CZ" sz="2400" dirty="0" smtClean="0"/>
              <a:t>Digitální identita – další materiály</a:t>
            </a:r>
            <a:endParaRPr lang="cs-CZ" sz="2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9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sp>
        <p:nvSpPr>
          <p:cNvPr id="18" name="Zástupný symbol pro obsah 1"/>
          <p:cNvSpPr>
            <a:spLocks noGrp="1"/>
          </p:cNvSpPr>
          <p:nvPr>
            <p:ph idx="1"/>
          </p:nvPr>
        </p:nvSpPr>
        <p:spPr>
          <a:xfrm>
            <a:off x="107504" y="681544"/>
            <a:ext cx="4284983" cy="4056055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Digitální identita a stopa se vztahují </a:t>
            </a:r>
            <a:r>
              <a:rPr lang="cs-CZ" sz="1500" b="1" dirty="0" smtClean="0"/>
              <a:t>k bezpečnému používání počítače</a:t>
            </a:r>
            <a:r>
              <a:rPr lang="cs-CZ" sz="15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500" dirty="0" smtClean="0"/>
              <a:t>Mnoho dalších užitečných informací a návodů, co dělat (a nedělat), najdete například na webu:</a:t>
            </a:r>
            <a:br>
              <a:rPr lang="cs-CZ" sz="1500" dirty="0" smtClean="0"/>
            </a:br>
            <a:r>
              <a:rPr lang="cs-CZ" dirty="0">
                <a:hlinkClick r:id="rId3"/>
              </a:rPr>
              <a:t>Kraje pro bezpečný internet</a:t>
            </a:r>
            <a:r>
              <a:rPr lang="cs-CZ" dirty="0"/>
              <a:t>.</a:t>
            </a:r>
          </a:p>
          <a:p>
            <a:pPr marL="435411" lvl="1" indent="-215979">
              <a:spcBef>
                <a:spcPts val="600"/>
              </a:spcBef>
            </a:pP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 smtClean="0"/>
          </a:p>
          <a:p>
            <a:pPr marL="216000" indent="-216000">
              <a:spcBef>
                <a:spcPts val="600"/>
              </a:spcBef>
              <a:buFont typeface="Wingdings" panose="05000000000000000000" pitchFamily="2" charset="2"/>
              <a:buChar char="§"/>
            </a:pPr>
            <a:endParaRPr lang="cs-CZ" sz="1500" dirty="0"/>
          </a:p>
          <a:p>
            <a:pPr marL="216000" indent="-216000">
              <a:spcBef>
                <a:spcPts val="600"/>
              </a:spcBef>
              <a:buClr>
                <a:srgbClr val="0070C0"/>
              </a:buClr>
              <a:buSzPct val="105000"/>
              <a:buFont typeface="+mj-lt"/>
              <a:buAutoNum type="arabicParenR"/>
            </a:pPr>
            <a:endParaRPr lang="cs-CZ" sz="1500" dirty="0"/>
          </a:p>
        </p:txBody>
      </p:sp>
      <p:sp>
        <p:nvSpPr>
          <p:cNvPr id="59" name="Obdélník 58"/>
          <p:cNvSpPr/>
          <p:nvPr/>
        </p:nvSpPr>
        <p:spPr>
          <a:xfrm>
            <a:off x="4427984" y="627534"/>
            <a:ext cx="471601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300"/>
              </a:spcBef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499992" y="624392"/>
            <a:ext cx="4644008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cs-CZ" sz="1400" b="1" dirty="0" smtClean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43557"/>
            <a:ext cx="4392488" cy="26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4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987824" y="624392"/>
            <a:ext cx="6156176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5496" y="699542"/>
            <a:ext cx="3384376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Tato lekce je </a:t>
            </a:r>
            <a:r>
              <a:rPr lang="cs-CZ" dirty="0"/>
              <a:t>součástí projektu</a:t>
            </a:r>
            <a:br>
              <a:rPr lang="cs-CZ" dirty="0"/>
            </a:br>
            <a:r>
              <a:rPr lang="cs-CZ" dirty="0">
                <a:hlinkClick r:id="rId3"/>
              </a:rPr>
              <a:t>https://opocitacich.cz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  <a:r>
              <a:rPr lang="cs-CZ" sz="1600" dirty="0" smtClean="0"/>
              <a:t/>
            </a:r>
            <a:br>
              <a:rPr lang="cs-CZ" sz="1600" dirty="0" smtClean="0"/>
            </a:br>
            <a:endParaRPr lang="cs-CZ" sz="1600" b="1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Digitální technologie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10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843558"/>
            <a:ext cx="5688632" cy="326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7544" y="843559"/>
            <a:ext cx="8838952" cy="3816424"/>
          </a:xfrm>
        </p:spPr>
        <p:txBody>
          <a:bodyPr>
            <a:normAutofit/>
          </a:bodyPr>
          <a:lstStyle/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smtClean="0"/>
              <a:t>Pixabay.com</a:t>
            </a:r>
            <a:r>
              <a:rPr lang="cs-CZ" sz="1350" dirty="0"/>
              <a:t>. [online].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URL: &lt; </a:t>
            </a:r>
            <a:r>
              <a:rPr lang="cs-CZ" sz="1350" dirty="0">
                <a:hlinkClick r:id="rId2"/>
              </a:rPr>
              <a:t>https://pixabay.com/</a:t>
            </a:r>
            <a:r>
              <a:rPr lang="cs-CZ" sz="1350" dirty="0"/>
              <a:t>&gt;. </a:t>
            </a:r>
            <a:endParaRPr lang="pl-PL" sz="1350" dirty="0" smtClean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OpenPhoto</a:t>
            </a:r>
            <a:r>
              <a:rPr lang="cs-CZ" sz="1350" i="1" dirty="0" smtClean="0"/>
              <a:t> </a:t>
            </a:r>
            <a:r>
              <a:rPr lang="cs-CZ" sz="1350" i="1" dirty="0" err="1"/>
              <a:t>Gallery</a:t>
            </a:r>
            <a:r>
              <a:rPr lang="cs-CZ" sz="1350" dirty="0"/>
              <a:t>. [online]. [cit. 2021-03-21]. Dostupný z URL: &lt; </a:t>
            </a:r>
            <a:r>
              <a:rPr lang="cs-CZ" sz="1350" dirty="0">
                <a:hlinkClick r:id="rId3"/>
              </a:rPr>
              <a:t>http://</a:t>
            </a:r>
            <a:r>
              <a:rPr lang="cs-CZ" sz="1350" dirty="0" smtClean="0">
                <a:hlinkClick r:id="rId3"/>
              </a:rPr>
              <a:t>openphoto.net/gallery/index.html</a:t>
            </a:r>
            <a:r>
              <a:rPr lang="cs-CZ" sz="1350" dirty="0" smtClean="0"/>
              <a:t>  &gt;.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 err="1" smtClean="0"/>
              <a:t>Wikimedia</a:t>
            </a:r>
            <a:r>
              <a:rPr lang="cs-CZ" sz="1350" i="1" dirty="0" smtClean="0"/>
              <a:t> </a:t>
            </a:r>
            <a:r>
              <a:rPr lang="cs-CZ" sz="1350" i="1" dirty="0" err="1" smtClean="0"/>
              <a:t>Commons</a:t>
            </a:r>
            <a:r>
              <a:rPr lang="cs-CZ" sz="1350" i="1" dirty="0" smtClean="0"/>
              <a:t> </a:t>
            </a:r>
            <a:r>
              <a:rPr lang="cs-CZ" sz="1350" dirty="0" smtClean="0"/>
              <a:t>[</a:t>
            </a:r>
            <a:r>
              <a:rPr lang="cs-CZ" sz="1350" dirty="0"/>
              <a:t>online</a:t>
            </a:r>
            <a:r>
              <a:rPr lang="cs-CZ" sz="1350" dirty="0" smtClean="0"/>
              <a:t>].</a:t>
            </a:r>
            <a:r>
              <a:rPr lang="cs-CZ" sz="1350" dirty="0"/>
              <a:t> [cit. </a:t>
            </a:r>
            <a:r>
              <a:rPr lang="cs-CZ" sz="1350" dirty="0" smtClean="0"/>
              <a:t>2021-03-21]. </a:t>
            </a:r>
            <a:r>
              <a:rPr lang="cs-CZ" sz="1350" dirty="0"/>
              <a:t>Dostupný z </a:t>
            </a:r>
            <a:r>
              <a:rPr lang="cs-CZ" sz="1350" dirty="0">
                <a:hlinkClick r:id="rId4"/>
              </a:rPr>
              <a:t>https://</a:t>
            </a:r>
            <a:r>
              <a:rPr lang="cs-CZ" sz="1350" dirty="0" smtClean="0">
                <a:hlinkClick r:id="rId4"/>
              </a:rPr>
              <a:t>commons.wikimedia.org/wiki/Main_Page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r>
              <a:rPr lang="cs-CZ" sz="1350" i="1" dirty="0"/>
              <a:t>Digitální technologie podle RVP INF 2021 </a:t>
            </a:r>
            <a:r>
              <a:rPr lang="cs-CZ" sz="1350" dirty="0"/>
              <a:t>[online]. Pacov: Ing. Pavel Roubal, 2021 [cit. 2021-03-21]. Dostupné z: </a:t>
            </a:r>
            <a:r>
              <a:rPr lang="cs-CZ" sz="1350" dirty="0">
                <a:hlinkClick r:id="rId5"/>
              </a:rPr>
              <a:t>https://opocitacich.cz</a:t>
            </a:r>
            <a:r>
              <a:rPr lang="cs-CZ" sz="1350" dirty="0" smtClean="0">
                <a:hlinkClick r:id="rId5"/>
              </a:rPr>
              <a:t>/</a:t>
            </a:r>
            <a:r>
              <a:rPr lang="cs-CZ" sz="1350" dirty="0" smtClean="0"/>
              <a:t> </a:t>
            </a:r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pPr marL="346329" indent="-257175">
              <a:spcBef>
                <a:spcPts val="900"/>
              </a:spcBef>
              <a:buFont typeface="+mj-lt"/>
              <a:buAutoNum type="arabicPeriod"/>
            </a:pPr>
            <a:endParaRPr lang="cs-CZ" sz="1350" dirty="0"/>
          </a:p>
          <a:p>
            <a:endParaRPr lang="cs-CZ" sz="1350" dirty="0"/>
          </a:p>
          <a:p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79034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283968" y="627534"/>
            <a:ext cx="486003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87" y="1106343"/>
            <a:ext cx="1587564" cy="1185891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699542"/>
            <a:ext cx="4016832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Identita = totožnost </a:t>
            </a:r>
            <a:r>
              <a:rPr lang="cs-CZ" sz="1600" b="1" dirty="0" smtClean="0"/>
              <a:t>osoby.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dirty="0" smtClean="0"/>
              <a:t>Tedy moje identita = kdo jsem </a:t>
            </a:r>
            <a:r>
              <a:rPr lang="cs-CZ" sz="1600" b="1" dirty="0" smtClean="0"/>
              <a:t>JÁ</a:t>
            </a:r>
            <a:r>
              <a:rPr lang="cs-CZ" sz="1600" dirty="0" smtClean="0"/>
              <a:t>.</a:t>
            </a:r>
          </a:p>
          <a:p>
            <a:pPr marL="215979" indent="-215979">
              <a:spcBef>
                <a:spcPts val="900"/>
              </a:spcBef>
            </a:pPr>
            <a:r>
              <a:rPr lang="cs-CZ" sz="1600" dirty="0" smtClean="0"/>
              <a:t>Všichni máme svoji </a:t>
            </a:r>
            <a:r>
              <a:rPr lang="cs-CZ" sz="1600" b="1" dirty="0" smtClean="0">
                <a:solidFill>
                  <a:srgbClr val="0070C0"/>
                </a:solidFill>
              </a:rPr>
              <a:t>biologickou identitu</a:t>
            </a:r>
            <a:r>
              <a:rPr lang="cs-CZ" sz="1600" dirty="0" smtClean="0"/>
              <a:t>. </a:t>
            </a:r>
          </a:p>
          <a:p>
            <a:pPr marL="215979" indent="-215979">
              <a:spcBef>
                <a:spcPts val="900"/>
              </a:spcBef>
            </a:pPr>
            <a:r>
              <a:rPr lang="cs-CZ" b="1" dirty="0">
                <a:solidFill>
                  <a:srgbClr val="0070C0"/>
                </a:solidFill>
              </a:rPr>
              <a:t>Biologická identita </a:t>
            </a:r>
            <a:r>
              <a:rPr lang="cs-CZ" dirty="0"/>
              <a:t>se navenek projevuje </a:t>
            </a:r>
            <a:r>
              <a:rPr lang="cs-CZ" dirty="0" smtClean="0"/>
              <a:t>našim </a:t>
            </a:r>
            <a:r>
              <a:rPr lang="cs-CZ" b="1" dirty="0" smtClean="0"/>
              <a:t>vzhledem</a:t>
            </a:r>
            <a:r>
              <a:rPr lang="cs-CZ" dirty="0" smtClean="0"/>
              <a:t> (</a:t>
            </a:r>
            <a:r>
              <a:rPr lang="cs-CZ" dirty="0"/>
              <a:t>tvář, výška postavy, tvar těla, otisky </a:t>
            </a:r>
            <a:r>
              <a:rPr lang="cs-CZ" dirty="0" smtClean="0"/>
              <a:t>prstů atd</a:t>
            </a:r>
            <a:r>
              <a:rPr lang="cs-CZ" dirty="0"/>
              <a:t>.).</a:t>
            </a:r>
          </a:p>
          <a:p>
            <a:pPr marL="215979" indent="-215979">
              <a:spcBef>
                <a:spcPts val="90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Biologická identita </a:t>
            </a:r>
            <a:r>
              <a:rPr lang="cs-CZ" sz="1600" dirty="0" smtClean="0"/>
              <a:t>se dá jednoznačně určit testem </a:t>
            </a:r>
            <a:r>
              <a:rPr lang="cs-CZ" sz="1600" b="1" dirty="0" smtClean="0"/>
              <a:t>DNA</a:t>
            </a:r>
            <a:r>
              <a:rPr lang="cs-CZ" sz="16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Biologická identita – jak vypadám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1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4390287" y="2572087"/>
            <a:ext cx="4646209" cy="154144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500" b="1" dirty="0">
                <a:solidFill>
                  <a:srgbClr val="0070C0"/>
                </a:solidFill>
              </a:rPr>
              <a:t>Biometrie </a:t>
            </a:r>
            <a:r>
              <a:rPr lang="cs-CZ" sz="1500" dirty="0"/>
              <a:t>používá snímání našich </a:t>
            </a:r>
            <a:r>
              <a:rPr lang="cs-CZ" sz="1500" dirty="0" smtClean="0"/>
              <a:t>biologických </a:t>
            </a:r>
            <a:r>
              <a:rPr lang="cs-CZ" sz="1500" dirty="0"/>
              <a:t>vlastností </a:t>
            </a:r>
            <a:r>
              <a:rPr lang="cs-CZ" sz="1500" dirty="0" smtClean="0"/>
              <a:t>(charakteristik) pro </a:t>
            </a:r>
            <a:r>
              <a:rPr lang="cs-CZ" sz="1500" dirty="0"/>
              <a:t>určení </a:t>
            </a:r>
            <a:r>
              <a:rPr lang="cs-CZ" sz="1500" b="1" dirty="0"/>
              <a:t>oprávnění přístupu</a:t>
            </a:r>
            <a:r>
              <a:rPr lang="cs-CZ" sz="1500" dirty="0"/>
              <a:t> </a:t>
            </a:r>
            <a:r>
              <a:rPr lang="cs-CZ" sz="1500" dirty="0" smtClean="0"/>
              <a:t>k počítačovým zařízením.</a:t>
            </a:r>
            <a:endParaRPr lang="cs-CZ" sz="1500" dirty="0"/>
          </a:p>
          <a:p>
            <a:pPr>
              <a:spcBef>
                <a:spcPts val="450"/>
              </a:spcBef>
            </a:pPr>
            <a:r>
              <a:rPr lang="cs-CZ" sz="1500" b="1" dirty="0" smtClean="0">
                <a:solidFill>
                  <a:srgbClr val="0070C0"/>
                </a:solidFill>
              </a:rPr>
              <a:t>Biometrii</a:t>
            </a:r>
            <a:r>
              <a:rPr lang="cs-CZ" sz="1500" dirty="0" smtClean="0"/>
              <a:t> dnes využíváme zcela běžně, například při přihlášení se k mobilu </a:t>
            </a:r>
            <a:r>
              <a:rPr lang="cs-CZ" sz="1500" dirty="0"/>
              <a:t>(odemknutí) </a:t>
            </a:r>
            <a:r>
              <a:rPr lang="cs-CZ" sz="1500" b="1" dirty="0" smtClean="0"/>
              <a:t>otiskem prstu </a:t>
            </a:r>
            <a:r>
              <a:rPr lang="cs-CZ" sz="1500" dirty="0" smtClean="0"/>
              <a:t>nebo </a:t>
            </a:r>
            <a:r>
              <a:rPr lang="cs-CZ" sz="1500" b="1" dirty="0" smtClean="0"/>
              <a:t>obrazem našeho obličeje</a:t>
            </a:r>
            <a:r>
              <a:rPr lang="cs-CZ" sz="1500" dirty="0" smtClean="0"/>
              <a:t>.</a:t>
            </a:r>
            <a:endParaRPr lang="cs-CZ" sz="1500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87" y="1103524"/>
            <a:ext cx="1587564" cy="1191527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979" y="5320"/>
            <a:ext cx="1984910" cy="2295052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0"/>
            <a:ext cx="1292192" cy="2297230"/>
          </a:xfrm>
          <a:prstGeom prst="rect">
            <a:avLst/>
          </a:prstGeom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5" name="TextovéPole 14"/>
          <p:cNvSpPr txBox="1"/>
          <p:nvPr/>
        </p:nvSpPr>
        <p:spPr>
          <a:xfrm>
            <a:off x="107504" y="3291830"/>
            <a:ext cx="4016832" cy="792088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Ještě jednou: slovo </a:t>
            </a:r>
            <a:r>
              <a:rPr lang="cs-CZ" b="1" dirty="0" smtClean="0"/>
              <a:t>identita </a:t>
            </a:r>
            <a:r>
              <a:rPr lang="cs-CZ" dirty="0" smtClean="0"/>
              <a:t>znamená určení toho, kdo jsem </a:t>
            </a:r>
            <a:r>
              <a:rPr lang="cs-CZ" b="1" dirty="0" smtClean="0"/>
              <a:t>JÁ</a:t>
            </a:r>
            <a:r>
              <a:rPr lang="cs-CZ" dirty="0" smtClean="0"/>
              <a:t>. </a:t>
            </a:r>
            <a:br>
              <a:rPr lang="cs-CZ" dirty="0" smtClean="0"/>
            </a:br>
            <a:r>
              <a:rPr lang="cs-CZ" b="1" dirty="0" smtClean="0"/>
              <a:t>Biologická identita </a:t>
            </a:r>
            <a:r>
              <a:rPr lang="cs-CZ" dirty="0" smtClean="0"/>
              <a:t>pak to, jak </a:t>
            </a:r>
            <a:r>
              <a:rPr lang="cs-CZ" b="1" dirty="0" smtClean="0"/>
              <a:t>vypadám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882496"/>
            <a:ext cx="2300305" cy="78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0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uiExpand="1" build="p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00698" y="627534"/>
            <a:ext cx="474330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699542"/>
            <a:ext cx="4248472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Již víme: </a:t>
            </a:r>
            <a:r>
              <a:rPr lang="cs-CZ" sz="1600" b="1" dirty="0" smtClean="0">
                <a:solidFill>
                  <a:srgbClr val="0070C0"/>
                </a:solidFill>
              </a:rPr>
              <a:t>Identita = totožnost osoby. </a:t>
            </a:r>
            <a:r>
              <a:rPr lang="cs-CZ" sz="1600" dirty="0" smtClean="0"/>
              <a:t>Tedy moje </a:t>
            </a:r>
            <a:br>
              <a:rPr lang="cs-CZ" sz="1600" dirty="0" smtClean="0"/>
            </a:br>
            <a:r>
              <a:rPr lang="cs-CZ" sz="1600" b="1" dirty="0" smtClean="0"/>
              <a:t>identita</a:t>
            </a:r>
            <a:r>
              <a:rPr lang="cs-CZ" sz="1600" dirty="0" smtClean="0"/>
              <a:t> = kdo jsem </a:t>
            </a:r>
            <a:r>
              <a:rPr lang="cs-CZ" sz="1600" b="1" dirty="0" smtClean="0"/>
              <a:t>JÁ</a:t>
            </a:r>
            <a:r>
              <a:rPr lang="cs-CZ" sz="16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Také již víme, že </a:t>
            </a:r>
            <a:r>
              <a:rPr lang="cs-CZ" sz="1600" b="1" dirty="0" smtClean="0"/>
              <a:t>biologická identita </a:t>
            </a:r>
            <a:r>
              <a:rPr lang="cs-CZ" sz="1600" dirty="0" smtClean="0"/>
              <a:t>je dána </a:t>
            </a:r>
            <a:r>
              <a:rPr lang="cs-CZ" sz="1600" b="1" dirty="0" smtClean="0"/>
              <a:t>vzhledem</a:t>
            </a:r>
            <a:r>
              <a:rPr lang="cs-CZ" sz="1600" dirty="0" smtClean="0"/>
              <a:t> člověka. </a:t>
            </a:r>
          </a:p>
          <a:p>
            <a:pPr marL="216000" lvl="1" indent="0">
              <a:buNone/>
            </a:pPr>
            <a:r>
              <a:rPr lang="cs-CZ" dirty="0" smtClean="0">
                <a:solidFill>
                  <a:srgbClr val="771F28"/>
                </a:solidFill>
              </a:rPr>
              <a:t>Kdo jsem však určuje nejen to, jak vypadám, ale také to, jak se… </a:t>
            </a:r>
            <a:endParaRPr lang="cs-CZ" sz="1600" dirty="0" smtClean="0">
              <a:solidFill>
                <a:srgbClr val="771F28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…jmenuji a kde bydlím. </a:t>
            </a:r>
            <a:r>
              <a:rPr lang="cs-CZ" sz="1600" dirty="0" smtClean="0"/>
              <a:t>Navíc i to, zda jsem Čech, Němec nebo Australan atd. </a:t>
            </a:r>
            <a:endParaRPr lang="cs-CZ" sz="1600" b="1" dirty="0" smtClean="0"/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Tomu, jak se jmenuji, kde bydlím a jaké mám </a:t>
            </a:r>
            <a:r>
              <a:rPr lang="cs-CZ" dirty="0" smtClean="0"/>
              <a:t>státní občanství </a:t>
            </a:r>
            <a:r>
              <a:rPr lang="cs-CZ" sz="1600" dirty="0" smtClean="0"/>
              <a:t>se říká </a:t>
            </a:r>
            <a:r>
              <a:rPr lang="cs-CZ" sz="1600" b="1" dirty="0" smtClean="0">
                <a:solidFill>
                  <a:srgbClr val="0070C0"/>
                </a:solidFill>
              </a:rPr>
              <a:t>právní identita</a:t>
            </a:r>
            <a:r>
              <a:rPr lang="cs-CZ" sz="1600" dirty="0" smtClean="0"/>
              <a:t>.</a:t>
            </a: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Právní identita – jak se jmenuji a kde bydlím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2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454154" y="699879"/>
            <a:ext cx="4636391" cy="55399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500" dirty="0" smtClean="0"/>
              <a:t>Nejspíše již víte, že od 15. let má každý občan svoji právní identitu zapsanou v </a:t>
            </a:r>
            <a:r>
              <a:rPr lang="cs-CZ" sz="1500" b="1" dirty="0" smtClean="0"/>
              <a:t>občanském průkazu</a:t>
            </a:r>
            <a:r>
              <a:rPr lang="cs-CZ" sz="1500" dirty="0" smtClean="0"/>
              <a:t>. </a:t>
            </a:r>
            <a:endParaRPr lang="cs-CZ" sz="15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41512"/>
            <a:ext cx="2907606" cy="18242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031" y="2621632"/>
            <a:ext cx="2789058" cy="1750318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195128" y="3579862"/>
            <a:ext cx="4016832" cy="1080120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Ještě jednou: slovo </a:t>
            </a:r>
            <a:r>
              <a:rPr lang="cs-CZ" b="1" dirty="0" smtClean="0"/>
              <a:t>identita </a:t>
            </a:r>
            <a:r>
              <a:rPr lang="cs-CZ" dirty="0" smtClean="0"/>
              <a:t>znamená určení toho, kdo jsem </a:t>
            </a:r>
            <a:r>
              <a:rPr lang="cs-CZ" b="1" dirty="0" smtClean="0"/>
              <a:t>JÁ</a:t>
            </a:r>
            <a:r>
              <a:rPr lang="cs-CZ" dirty="0" smtClean="0"/>
              <a:t>. </a:t>
            </a:r>
            <a:br>
              <a:rPr lang="cs-CZ" dirty="0" smtClean="0"/>
            </a:br>
            <a:r>
              <a:rPr lang="cs-CZ" b="1" dirty="0" smtClean="0"/>
              <a:t>Biologická identita </a:t>
            </a:r>
            <a:r>
              <a:rPr lang="cs-CZ" dirty="0" smtClean="0"/>
              <a:t>pak to, jak </a:t>
            </a:r>
            <a:r>
              <a:rPr lang="cs-CZ" b="1" dirty="0" smtClean="0"/>
              <a:t>vypadám</a:t>
            </a:r>
            <a:r>
              <a:rPr lang="cs-CZ" dirty="0" smtClean="0"/>
              <a:t>.</a:t>
            </a:r>
          </a:p>
          <a:p>
            <a:pPr marL="0">
              <a:spcBef>
                <a:spcPts val="600"/>
              </a:spcBef>
            </a:pPr>
            <a:r>
              <a:rPr lang="cs-CZ" b="1" dirty="0" smtClean="0"/>
              <a:t>Právní identita </a:t>
            </a:r>
            <a:r>
              <a:rPr lang="cs-CZ" dirty="0" smtClean="0"/>
              <a:t>to, jak se jmenuji a kde bydlím.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095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uiExpand="1" build="p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00698" y="627534"/>
            <a:ext cx="474330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699542"/>
            <a:ext cx="4186283" cy="3960440"/>
          </a:xfrm>
        </p:spPr>
        <p:txBody>
          <a:bodyPr>
            <a:normAutofit/>
          </a:bodyPr>
          <a:lstStyle/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Pokud se s někým bavím a případně s ním něco dělám (spolupracuji), je </a:t>
            </a:r>
            <a:r>
              <a:rPr lang="cs-CZ" sz="1600" b="1" dirty="0" smtClean="0"/>
              <a:t>důležité vědět</a:t>
            </a:r>
            <a:r>
              <a:rPr lang="cs-CZ" sz="1600" dirty="0" smtClean="0"/>
              <a:t>, </a:t>
            </a:r>
            <a:r>
              <a:rPr lang="cs-CZ" sz="1600" b="1" dirty="0" smtClean="0">
                <a:solidFill>
                  <a:srgbClr val="0070C0"/>
                </a:solidFill>
              </a:rPr>
              <a:t>kdo to je</a:t>
            </a:r>
            <a:r>
              <a:rPr lang="cs-CZ" sz="1600" dirty="0" smtClean="0"/>
              <a:t>. Měl bych </a:t>
            </a:r>
            <a:r>
              <a:rPr lang="cs-CZ" sz="1600" b="1" dirty="0" smtClean="0"/>
              <a:t>znát jeho </a:t>
            </a:r>
            <a:r>
              <a:rPr lang="cs-CZ" sz="1600" b="1" dirty="0" smtClean="0">
                <a:solidFill>
                  <a:srgbClr val="0070C0"/>
                </a:solidFill>
              </a:rPr>
              <a:t>identitu</a:t>
            </a:r>
            <a:r>
              <a:rPr lang="cs-CZ" sz="16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 smtClean="0"/>
              <a:t>Pokud ho </a:t>
            </a:r>
            <a:r>
              <a:rPr lang="cs-CZ" b="1" dirty="0" smtClean="0"/>
              <a:t>potkám</a:t>
            </a:r>
            <a:r>
              <a:rPr lang="cs-CZ" dirty="0" smtClean="0"/>
              <a:t>, vidím jak vypadá, znám jeho biologickou identitu. </a:t>
            </a:r>
            <a:r>
              <a:rPr lang="cs-CZ" sz="1600" dirty="0" smtClean="0"/>
              <a:t>Pokud se mi představí, znám i jeho jméno.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 smtClean="0"/>
              <a:t>Pokud se však s někým „potkám“ přes počítač, většinou ho vůbec nevidím. 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 smtClean="0"/>
              <a:t>O lidech, se kterými si píši nebo se s nimi </a:t>
            </a:r>
            <a:r>
              <a:rPr lang="cs-CZ" b="1" dirty="0" smtClean="0"/>
              <a:t>bavím přes počítač (mobil)</a:t>
            </a:r>
            <a:r>
              <a:rPr lang="cs-CZ" dirty="0" smtClean="0"/>
              <a:t> vím pouze to, co </a:t>
            </a:r>
            <a:r>
              <a:rPr lang="cs-CZ" b="1" dirty="0" smtClean="0"/>
              <a:t>mi </a:t>
            </a:r>
            <a:r>
              <a:rPr lang="cs-CZ" b="1" dirty="0" smtClean="0">
                <a:solidFill>
                  <a:srgbClr val="0070C0"/>
                </a:solidFill>
              </a:rPr>
              <a:t>napíšou</a:t>
            </a:r>
            <a:r>
              <a:rPr lang="cs-CZ" b="1" dirty="0" smtClean="0"/>
              <a:t> nebo </a:t>
            </a:r>
            <a:r>
              <a:rPr lang="cs-CZ" b="1" dirty="0" smtClean="0">
                <a:solidFill>
                  <a:srgbClr val="0070C0"/>
                </a:solidFill>
              </a:rPr>
              <a:t>řeknou</a:t>
            </a:r>
            <a:r>
              <a:rPr lang="cs-CZ" b="1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 smtClean="0"/>
              <a:t>Nemám žádnou </a:t>
            </a:r>
            <a:r>
              <a:rPr lang="cs-CZ" b="1" dirty="0" smtClean="0">
                <a:solidFill>
                  <a:srgbClr val="0070C0"/>
                </a:solidFill>
              </a:rPr>
              <a:t>jistotu</a:t>
            </a:r>
            <a:r>
              <a:rPr lang="cs-CZ" b="1" dirty="0" smtClean="0"/>
              <a:t>, že je to </a:t>
            </a:r>
            <a:r>
              <a:rPr lang="cs-CZ" b="1" dirty="0" smtClean="0">
                <a:solidFill>
                  <a:srgbClr val="0070C0"/>
                </a:solidFill>
              </a:rPr>
              <a:t>pravda</a:t>
            </a:r>
            <a:r>
              <a:rPr lang="cs-CZ" b="1" dirty="0" smtClean="0"/>
              <a:t> a že si </a:t>
            </a:r>
            <a:r>
              <a:rPr lang="cs-CZ" b="1" dirty="0"/>
              <a:t>něco </a:t>
            </a:r>
            <a:r>
              <a:rPr lang="cs-CZ" b="1" dirty="0" smtClean="0"/>
              <a:t>nevymýšlí. </a:t>
            </a:r>
          </a:p>
          <a:p>
            <a:pPr marL="215979" indent="-215979">
              <a:spcBef>
                <a:spcPts val="600"/>
              </a:spcBef>
            </a:pP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Identita je důležitá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3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4454154" y="3651870"/>
            <a:ext cx="4636391" cy="84895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500" dirty="0" smtClean="0"/>
              <a:t>Pokud se s někým bavím přes počítač či mobil, tak </a:t>
            </a:r>
            <a:r>
              <a:rPr lang="cs-CZ" sz="1500" b="1" dirty="0" smtClean="0"/>
              <a:t>neznám jeho identitu</a:t>
            </a:r>
            <a:r>
              <a:rPr lang="cs-CZ" sz="1500" dirty="0" smtClean="0"/>
              <a:t>, nevím, kdo to je.</a:t>
            </a:r>
          </a:p>
          <a:p>
            <a:pPr>
              <a:spcBef>
                <a:spcPts val="450"/>
              </a:spcBef>
            </a:pPr>
            <a:r>
              <a:rPr lang="cs-CZ" sz="1500" b="1" dirty="0" smtClean="0"/>
              <a:t>Nevím, </a:t>
            </a:r>
            <a:r>
              <a:rPr lang="cs-CZ" sz="1500" b="1" dirty="0" smtClean="0">
                <a:solidFill>
                  <a:srgbClr val="C00000"/>
                </a:solidFill>
              </a:rPr>
              <a:t>s kým </a:t>
            </a:r>
            <a:r>
              <a:rPr lang="cs-CZ" sz="1500" dirty="0" smtClean="0"/>
              <a:t>se vlastně bavím.</a:t>
            </a:r>
            <a:endParaRPr lang="cs-CZ" sz="15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984" y="862583"/>
            <a:ext cx="2766993" cy="212712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695" y="624392"/>
            <a:ext cx="1809748" cy="281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8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00698" y="627534"/>
            <a:ext cx="474330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699542"/>
            <a:ext cx="3958489" cy="3960440"/>
          </a:xfrm>
        </p:spPr>
        <p:txBody>
          <a:bodyPr>
            <a:normAutofit/>
          </a:bodyPr>
          <a:lstStyle/>
          <a:p>
            <a:pPr marL="216000" lvl="1" indent="0">
              <a:buNone/>
            </a:pPr>
            <a:r>
              <a:rPr lang="cs-CZ" dirty="0" smtClean="0">
                <a:solidFill>
                  <a:srgbClr val="771F28"/>
                </a:solidFill>
              </a:rPr>
              <a:t>Pokud si s někým píšu, znám jeho e-mail. V něm je často nějaké jméno.</a:t>
            </a:r>
            <a:endParaRPr lang="cs-CZ" sz="1600" dirty="0" smtClean="0">
              <a:solidFill>
                <a:srgbClr val="771F28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E-mailovou adresu a jméno uživatele si </a:t>
            </a:r>
            <a:r>
              <a:rPr lang="cs-CZ" sz="1600" b="1" dirty="0" smtClean="0"/>
              <a:t>každý zadává sám</a:t>
            </a:r>
            <a:r>
              <a:rPr lang="cs-CZ" sz="1600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Nikdo nekontroluje</a:t>
            </a:r>
            <a:r>
              <a:rPr lang="cs-CZ" sz="1600" dirty="0" smtClean="0"/>
              <a:t>, že je to </a:t>
            </a:r>
            <a:r>
              <a:rPr lang="cs-CZ" sz="1600" b="1" dirty="0" smtClean="0">
                <a:solidFill>
                  <a:srgbClr val="0070C0"/>
                </a:solidFill>
              </a:rPr>
              <a:t>skutečné jméno </a:t>
            </a:r>
            <a:r>
              <a:rPr lang="cs-CZ" sz="1600" dirty="0" smtClean="0"/>
              <a:t>člověka, který se se mnou baví.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 smtClean="0"/>
              <a:t>Každý člověk si také může vytvořit třeba 50 e-mailových adres.</a:t>
            </a: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E-mailovou adresu si každý vytváří sám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4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91933" y="3118992"/>
            <a:ext cx="3587979" cy="835663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b="1" dirty="0" smtClean="0"/>
              <a:t>E-mail nikdo nekontroluje </a:t>
            </a:r>
            <a:r>
              <a:rPr lang="cs-CZ" dirty="0" smtClean="0"/>
              <a:t>a nehlídá, zda uvedené jméno je skutečné jméno majitele e-mailu.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537972" y="1203598"/>
            <a:ext cx="2770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C00000"/>
                </a:solidFill>
              </a:rPr>
              <a:t>ZakletaPrincezna@mail007.com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281" y="843558"/>
            <a:ext cx="1403393" cy="1317873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499992" y="3147814"/>
            <a:ext cx="4484110" cy="784830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500" dirty="0" smtClean="0"/>
              <a:t>Podle </a:t>
            </a:r>
            <a:r>
              <a:rPr lang="cs-CZ" sz="1500" b="1" dirty="0" smtClean="0"/>
              <a:t>e-mailové adresy není možné </a:t>
            </a:r>
            <a:r>
              <a:rPr lang="cs-CZ" sz="1500" dirty="0" smtClean="0"/>
              <a:t>s jistotou </a:t>
            </a:r>
            <a:r>
              <a:rPr lang="cs-CZ" sz="1500" b="1" dirty="0" smtClean="0"/>
              <a:t>určit</a:t>
            </a:r>
            <a:r>
              <a:rPr lang="cs-CZ" sz="1500" dirty="0" smtClean="0"/>
              <a:t> </a:t>
            </a:r>
            <a:r>
              <a:rPr lang="cs-CZ" sz="1500" b="1" dirty="0" smtClean="0"/>
              <a:t>identitu</a:t>
            </a:r>
            <a:r>
              <a:rPr lang="cs-CZ" sz="1500" dirty="0" smtClean="0"/>
              <a:t> člověka. Každý si do ní může napsat, co chce a nikdo nekontroluje, zda je to pravda.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33324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1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00698" y="627534"/>
            <a:ext cx="474330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699542"/>
            <a:ext cx="3958489" cy="3960440"/>
          </a:xfrm>
        </p:spPr>
        <p:txBody>
          <a:bodyPr>
            <a:normAutofit/>
          </a:bodyPr>
          <a:lstStyle/>
          <a:p>
            <a:pPr marL="216000" lvl="1" indent="0">
              <a:buNone/>
            </a:pPr>
            <a:r>
              <a:rPr lang="cs-CZ" dirty="0" smtClean="0">
                <a:solidFill>
                  <a:srgbClr val="771F28"/>
                </a:solidFill>
              </a:rPr>
              <a:t>Pokud jsem s někým ve spojení přes sociální sítě (</a:t>
            </a:r>
            <a:r>
              <a:rPr lang="cs-CZ" dirty="0" err="1" smtClean="0">
                <a:solidFill>
                  <a:srgbClr val="771F28"/>
                </a:solidFill>
              </a:rPr>
              <a:t>Facebook</a:t>
            </a:r>
            <a:r>
              <a:rPr lang="cs-CZ" dirty="0" smtClean="0">
                <a:solidFill>
                  <a:srgbClr val="771F28"/>
                </a:solidFill>
              </a:rPr>
              <a:t>, </a:t>
            </a:r>
            <a:r>
              <a:rPr lang="cs-CZ" dirty="0" err="1" smtClean="0">
                <a:solidFill>
                  <a:srgbClr val="771F28"/>
                </a:solidFill>
              </a:rPr>
              <a:t>Instagram</a:t>
            </a:r>
            <a:r>
              <a:rPr lang="cs-CZ" dirty="0" smtClean="0">
                <a:solidFill>
                  <a:srgbClr val="771F28"/>
                </a:solidFill>
              </a:rPr>
              <a:t>, </a:t>
            </a:r>
            <a:r>
              <a:rPr lang="cs-CZ" dirty="0" err="1" smtClean="0">
                <a:solidFill>
                  <a:srgbClr val="771F28"/>
                </a:solidFill>
              </a:rPr>
              <a:t>TikTok</a:t>
            </a:r>
            <a:r>
              <a:rPr lang="cs-CZ" dirty="0" smtClean="0">
                <a:solidFill>
                  <a:srgbClr val="771F28"/>
                </a:solidFill>
              </a:rPr>
              <a:t>, </a:t>
            </a:r>
            <a:r>
              <a:rPr lang="cs-CZ" dirty="0" err="1" smtClean="0">
                <a:solidFill>
                  <a:srgbClr val="771F28"/>
                </a:solidFill>
              </a:rPr>
              <a:t>Discord</a:t>
            </a:r>
            <a:r>
              <a:rPr lang="cs-CZ" dirty="0" smtClean="0">
                <a:solidFill>
                  <a:srgbClr val="771F28"/>
                </a:solidFill>
              </a:rPr>
              <a:t> apod.) vidím jeho jméno</a:t>
            </a:r>
            <a:r>
              <a:rPr lang="cs-CZ" dirty="0">
                <a:solidFill>
                  <a:srgbClr val="771F28"/>
                </a:solidFill>
              </a:rPr>
              <a:t> </a:t>
            </a:r>
            <a:r>
              <a:rPr lang="cs-CZ" dirty="0" smtClean="0">
                <a:solidFill>
                  <a:srgbClr val="771F28"/>
                </a:solidFill>
              </a:rPr>
              <a:t>a část jeho profilu (informace o něm).</a:t>
            </a:r>
            <a:endParaRPr lang="cs-CZ" sz="1600" dirty="0" smtClean="0">
              <a:solidFill>
                <a:srgbClr val="771F28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Opět: Jméno a údaje na profilu si </a:t>
            </a:r>
            <a:r>
              <a:rPr lang="cs-CZ" sz="1600" b="1" dirty="0" smtClean="0"/>
              <a:t>každý zadává sám</a:t>
            </a:r>
            <a:r>
              <a:rPr lang="cs-CZ" sz="1600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Nikdo nekontroluje</a:t>
            </a:r>
            <a:r>
              <a:rPr lang="cs-CZ" sz="1600" dirty="0" smtClean="0"/>
              <a:t>, že je to </a:t>
            </a:r>
            <a:r>
              <a:rPr lang="cs-CZ" sz="1600" b="1" dirty="0" smtClean="0">
                <a:solidFill>
                  <a:srgbClr val="0070C0"/>
                </a:solidFill>
              </a:rPr>
              <a:t>skutečné jméno </a:t>
            </a:r>
            <a:r>
              <a:rPr lang="cs-CZ" sz="1600" dirty="0" smtClean="0"/>
              <a:t>člověka, který se se mnou baví.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 smtClean="0"/>
              <a:t>Každý člověk si také může vytvořit třeba 10 různých účtů s různými jmény.</a:t>
            </a: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Svůj profil na </a:t>
            </a:r>
            <a:r>
              <a:rPr lang="cs-CZ" dirty="0" err="1" smtClean="0"/>
              <a:t>Facebooku</a:t>
            </a:r>
            <a:r>
              <a:rPr lang="cs-CZ" dirty="0" smtClean="0"/>
              <a:t> (</a:t>
            </a:r>
            <a:r>
              <a:rPr lang="cs-CZ" dirty="0" err="1" smtClean="0"/>
              <a:t>Instagramu</a:t>
            </a:r>
            <a:r>
              <a:rPr lang="cs-CZ" dirty="0" smtClean="0"/>
              <a:t>) si každý vytváří sám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5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95536" y="3608295"/>
            <a:ext cx="3587979" cy="835663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b="1" dirty="0" smtClean="0"/>
              <a:t>Ani sociální sítě  nekontrolují </a:t>
            </a:r>
            <a:r>
              <a:rPr lang="cs-CZ" dirty="0" smtClean="0"/>
              <a:t>a nehlídají, zda uvedené jméno je skutečné jméno majitele účtu.</a:t>
            </a: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99542"/>
            <a:ext cx="4248473" cy="3924704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716016" y="3219822"/>
            <a:ext cx="4248472" cy="1310615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500" dirty="0" smtClean="0"/>
              <a:t>Podle </a:t>
            </a:r>
            <a:r>
              <a:rPr lang="cs-CZ" sz="1500" b="1" dirty="0" smtClean="0"/>
              <a:t>účtu n</a:t>
            </a:r>
            <a:r>
              <a:rPr lang="cs-CZ" sz="1500" dirty="0" smtClean="0"/>
              <a:t>a </a:t>
            </a:r>
            <a:r>
              <a:rPr lang="cs-CZ" sz="1500" dirty="0" err="1" smtClean="0"/>
              <a:t>Facebooku</a:t>
            </a:r>
            <a:r>
              <a:rPr lang="cs-CZ" sz="1500" dirty="0" smtClean="0"/>
              <a:t>, </a:t>
            </a:r>
            <a:r>
              <a:rPr lang="cs-CZ" sz="1500" dirty="0" err="1" smtClean="0"/>
              <a:t>Instagramu</a:t>
            </a:r>
            <a:r>
              <a:rPr lang="cs-CZ" sz="1500" dirty="0" smtClean="0"/>
              <a:t>, </a:t>
            </a:r>
            <a:r>
              <a:rPr lang="cs-CZ" sz="1500" dirty="0" err="1" smtClean="0"/>
              <a:t>TikToku</a:t>
            </a:r>
            <a:r>
              <a:rPr lang="cs-CZ" sz="1500" dirty="0" smtClean="0"/>
              <a:t> a dalších sociálních sítích </a:t>
            </a:r>
            <a:r>
              <a:rPr lang="cs-CZ" sz="1500" b="1" dirty="0" smtClean="0"/>
              <a:t>není možné </a:t>
            </a:r>
            <a:r>
              <a:rPr lang="cs-CZ" sz="1500" dirty="0" smtClean="0"/>
              <a:t>s jistotou </a:t>
            </a:r>
            <a:r>
              <a:rPr lang="cs-CZ" sz="1500" b="1" dirty="0" smtClean="0"/>
              <a:t>určit</a:t>
            </a:r>
            <a:r>
              <a:rPr lang="cs-CZ" sz="1500" dirty="0" smtClean="0"/>
              <a:t> </a:t>
            </a:r>
            <a:r>
              <a:rPr lang="cs-CZ" sz="1500" b="1" dirty="0" smtClean="0"/>
              <a:t>identitu</a:t>
            </a:r>
            <a:r>
              <a:rPr lang="cs-CZ" sz="1500" dirty="0" smtClean="0"/>
              <a:t> člověka. </a:t>
            </a:r>
          </a:p>
          <a:p>
            <a:pPr>
              <a:spcBef>
                <a:spcPts val="450"/>
              </a:spcBef>
            </a:pPr>
            <a:r>
              <a:rPr lang="cs-CZ" sz="1500" dirty="0" smtClean="0"/>
              <a:t>Každý si může vytvořit účet a napsat do něho, co chce. </a:t>
            </a:r>
            <a:r>
              <a:rPr lang="cs-CZ" sz="1500" b="1" dirty="0" smtClean="0"/>
              <a:t>Nikdo nekontroluje</a:t>
            </a:r>
            <a:r>
              <a:rPr lang="cs-CZ" sz="1500" dirty="0" smtClean="0"/>
              <a:t>, zda je to pravda.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23758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00698" y="627534"/>
            <a:ext cx="474330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5" y="699542"/>
            <a:ext cx="4032448" cy="3960440"/>
          </a:xfrm>
        </p:spPr>
        <p:txBody>
          <a:bodyPr>
            <a:normAutofit/>
          </a:bodyPr>
          <a:lstStyle/>
          <a:p>
            <a:pPr marL="216000" lvl="1" indent="0">
              <a:buNone/>
            </a:pPr>
            <a:r>
              <a:rPr lang="cs-CZ" dirty="0" smtClean="0">
                <a:solidFill>
                  <a:srgbClr val="771F28"/>
                </a:solidFill>
              </a:rPr>
              <a:t>Z minulých stránek vyplývá:</a:t>
            </a:r>
            <a:endParaRPr lang="cs-CZ" sz="1600" dirty="0" smtClean="0">
              <a:solidFill>
                <a:srgbClr val="771F28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b="1" dirty="0">
                <a:solidFill>
                  <a:srgbClr val="0070C0"/>
                </a:solidFill>
              </a:rPr>
              <a:t>Digitální</a:t>
            </a:r>
            <a:r>
              <a:rPr lang="cs-CZ" dirty="0"/>
              <a:t> (počítačová) </a:t>
            </a:r>
            <a:r>
              <a:rPr lang="cs-CZ" b="1" dirty="0">
                <a:solidFill>
                  <a:srgbClr val="0070C0"/>
                </a:solidFill>
              </a:rPr>
              <a:t>identita</a:t>
            </a:r>
            <a:r>
              <a:rPr lang="cs-CZ" dirty="0"/>
              <a:t> je </a:t>
            </a:r>
            <a:r>
              <a:rPr lang="cs-CZ" b="1" dirty="0" smtClean="0">
                <a:solidFill>
                  <a:srgbClr val="0070C0"/>
                </a:solidFill>
              </a:rPr>
              <a:t>nejistá</a:t>
            </a:r>
            <a:r>
              <a:rPr lang="cs-CZ" dirty="0" smtClean="0"/>
              <a:t>. 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 smtClean="0"/>
              <a:t>E-mail ani sociální sítě </a:t>
            </a:r>
            <a:r>
              <a:rPr lang="cs-CZ" b="1" dirty="0" smtClean="0"/>
              <a:t>nehlídají</a:t>
            </a:r>
            <a:r>
              <a:rPr lang="cs-CZ" dirty="0" smtClean="0"/>
              <a:t> jméno ani další informace, každý si tam může napsat, co chce.</a:t>
            </a: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600" b="1" dirty="0" smtClean="0"/>
              <a:t>Nemáme tedy žádnou jistotu</a:t>
            </a:r>
            <a:r>
              <a:rPr lang="cs-CZ" dirty="0" smtClean="0"/>
              <a:t>, že to, co nám někdo píše, je pravda.</a:t>
            </a:r>
            <a:r>
              <a:rPr lang="cs-CZ" sz="1600" dirty="0" smtClean="0"/>
              <a:t> </a:t>
            </a:r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Digitální (počítačová) identita je nejistá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6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642692"/>
            <a:ext cx="3819924" cy="2308793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26623" y="2787774"/>
            <a:ext cx="3913329" cy="792088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Pokud </a:t>
            </a:r>
            <a:r>
              <a:rPr lang="cs-CZ" b="1" dirty="0" smtClean="0"/>
              <a:t>nemám jistotu</a:t>
            </a:r>
            <a:r>
              <a:rPr lang="cs-CZ" dirty="0" smtClean="0"/>
              <a:t>, </a:t>
            </a:r>
            <a:r>
              <a:rPr lang="cs-CZ" b="1" dirty="0" smtClean="0"/>
              <a:t>s kým </a:t>
            </a:r>
            <a:r>
              <a:rPr lang="cs-CZ" dirty="0" smtClean="0"/>
              <a:t>si vlastně píšu, musím být hodně </a:t>
            </a:r>
            <a:r>
              <a:rPr lang="cs-CZ" b="1" dirty="0" smtClean="0"/>
              <a:t>opatrný(á)!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4716016" y="2990294"/>
            <a:ext cx="4248472" cy="166968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500" dirty="0" smtClean="0"/>
              <a:t>Nikdy nemám jistotu, s kým si vlastně píšu, proto:</a:t>
            </a:r>
          </a:p>
          <a:p>
            <a:pPr>
              <a:spcBef>
                <a:spcPts val="450"/>
              </a:spcBef>
            </a:pPr>
            <a:r>
              <a:rPr lang="pl-PL" sz="1500" b="1" dirty="0"/>
              <a:t>Nikdy </a:t>
            </a:r>
            <a:r>
              <a:rPr lang="pl-PL" sz="1500" b="1" dirty="0" smtClean="0"/>
              <a:t>nikomu </a:t>
            </a:r>
            <a:r>
              <a:rPr lang="pl-PL" sz="1500" b="1" dirty="0">
                <a:solidFill>
                  <a:srgbClr val="C00000"/>
                </a:solidFill>
              </a:rPr>
              <a:t>nesděluji své osobní informace </a:t>
            </a:r>
            <a:r>
              <a:rPr lang="pl-PL" sz="1500" b="1" dirty="0"/>
              <a:t>(</a:t>
            </a:r>
            <a:r>
              <a:rPr lang="pl-PL" sz="1500" b="1" dirty="0">
                <a:solidFill>
                  <a:srgbClr val="0070C0"/>
                </a:solidFill>
              </a:rPr>
              <a:t>telefon, </a:t>
            </a:r>
            <a:r>
              <a:rPr lang="pl-PL" sz="1500" b="1" dirty="0" smtClean="0">
                <a:solidFill>
                  <a:srgbClr val="0070C0"/>
                </a:solidFill>
              </a:rPr>
              <a:t>adresu…</a:t>
            </a:r>
            <a:r>
              <a:rPr lang="pl-PL" sz="1500" b="1" dirty="0" smtClean="0"/>
              <a:t>).</a:t>
            </a:r>
          </a:p>
          <a:p>
            <a:pPr>
              <a:spcBef>
                <a:spcPts val="450"/>
              </a:spcBef>
            </a:pPr>
            <a:r>
              <a:rPr lang="pl-PL" sz="1500" dirty="0" smtClean="0"/>
              <a:t>Raději také nikomu </a:t>
            </a:r>
            <a:r>
              <a:rPr lang="pl-PL" sz="1500" b="1" dirty="0" smtClean="0"/>
              <a:t>neposílám své fotografie</a:t>
            </a:r>
            <a:r>
              <a:rPr lang="pl-PL" sz="1500" dirty="0" smtClean="0"/>
              <a:t>. </a:t>
            </a:r>
          </a:p>
          <a:p>
            <a:pPr>
              <a:spcBef>
                <a:spcPts val="450"/>
              </a:spcBef>
            </a:pPr>
            <a:r>
              <a:rPr lang="pl-PL" sz="1500" b="1" dirty="0" smtClean="0">
                <a:solidFill>
                  <a:srgbClr val="C00000"/>
                </a:solidFill>
              </a:rPr>
              <a:t>Nikdy</a:t>
            </a:r>
            <a:r>
              <a:rPr lang="pl-PL" sz="1500" b="1" dirty="0" smtClean="0"/>
              <a:t> určitě fotky </a:t>
            </a:r>
            <a:r>
              <a:rPr lang="pl-PL" sz="1500" b="1" dirty="0" smtClean="0">
                <a:solidFill>
                  <a:srgbClr val="C00000"/>
                </a:solidFill>
              </a:rPr>
              <a:t>bez oblečení</a:t>
            </a:r>
            <a:r>
              <a:rPr lang="pl-PL" sz="1500" b="1" dirty="0" smtClean="0"/>
              <a:t>! </a:t>
            </a:r>
            <a:r>
              <a:rPr lang="pl-PL" sz="1500" dirty="0" smtClean="0"/>
              <a:t>Fotky mohou být a bývají zneužity k </a:t>
            </a:r>
            <a:r>
              <a:rPr lang="pl-PL" sz="1500" b="1" dirty="0" smtClean="0"/>
              <a:t>vydírání</a:t>
            </a:r>
            <a:r>
              <a:rPr lang="pl-PL" sz="1500" dirty="0" smtClean="0"/>
              <a:t>.</a:t>
            </a:r>
            <a:endParaRPr lang="pl-PL" sz="15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4860032" y="748911"/>
            <a:ext cx="1368152" cy="1015663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500" dirty="0" smtClean="0"/>
              <a:t>Na internetu nikdo nepozná, kdo je člověk a kdo je robot.</a:t>
            </a:r>
            <a:endParaRPr lang="pl-PL" sz="1500" dirty="0"/>
          </a:p>
        </p:txBody>
      </p:sp>
      <p:sp>
        <p:nvSpPr>
          <p:cNvPr id="5" name="Oválný bublinový popisek 4"/>
          <p:cNvSpPr/>
          <p:nvPr/>
        </p:nvSpPr>
        <p:spPr>
          <a:xfrm>
            <a:off x="6804248" y="843558"/>
            <a:ext cx="1731692" cy="792088"/>
          </a:xfrm>
          <a:prstGeom prst="wedgeEllipseCallou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cs-CZ" sz="1200" i="1" dirty="0">
                <a:solidFill>
                  <a:schemeClr val="tx1"/>
                </a:solidFill>
              </a:rPr>
              <a:t>Samozřejmě že jsem skutečný člověk!</a:t>
            </a:r>
          </a:p>
        </p:txBody>
      </p:sp>
    </p:spTree>
    <p:extLst>
      <p:ext uri="{BB962C8B-B14F-4D97-AF65-F5344CB8AC3E}">
        <p14:creationId xmlns:p14="http://schemas.microsoft.com/office/powerpoint/2010/main" val="331008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4" grpId="0" uiExpand="1" build="p" animBg="1"/>
      <p:bldP spid="15" grpId="1" uiExpand="1" build="allAtOnce" animBg="1"/>
      <p:bldP spid="5" grpId="1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00698" y="627534"/>
            <a:ext cx="474330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699542"/>
            <a:ext cx="4264173" cy="3960440"/>
          </a:xfrm>
        </p:spPr>
        <p:txBody>
          <a:bodyPr>
            <a:normAutofit/>
          </a:bodyPr>
          <a:lstStyle/>
          <a:p>
            <a:pPr marL="216000" lvl="1" indent="0">
              <a:buNone/>
            </a:pPr>
            <a:r>
              <a:rPr lang="cs-CZ" dirty="0" smtClean="0">
                <a:solidFill>
                  <a:srgbClr val="771F28"/>
                </a:solidFill>
              </a:rPr>
              <a:t>Z minulých stránek již víme:</a:t>
            </a:r>
            <a:endParaRPr lang="cs-CZ" sz="1600" dirty="0" smtClean="0">
              <a:solidFill>
                <a:srgbClr val="771F28"/>
              </a:solidFill>
            </a:endParaRPr>
          </a:p>
          <a:p>
            <a:pPr marL="215979" indent="-215979">
              <a:spcBef>
                <a:spcPts val="500"/>
              </a:spcBef>
            </a:pPr>
            <a:r>
              <a:rPr lang="cs-CZ" b="1" dirty="0">
                <a:solidFill>
                  <a:srgbClr val="0070C0"/>
                </a:solidFill>
              </a:rPr>
              <a:t>Digitální</a:t>
            </a:r>
            <a:r>
              <a:rPr lang="cs-CZ" dirty="0"/>
              <a:t> (počítačová) </a:t>
            </a:r>
            <a:r>
              <a:rPr lang="cs-CZ" b="1" dirty="0">
                <a:solidFill>
                  <a:srgbClr val="0070C0"/>
                </a:solidFill>
              </a:rPr>
              <a:t>identita</a:t>
            </a:r>
            <a:r>
              <a:rPr lang="cs-CZ" dirty="0"/>
              <a:t> je </a:t>
            </a:r>
            <a:r>
              <a:rPr lang="cs-CZ" b="1" dirty="0" smtClean="0">
                <a:solidFill>
                  <a:srgbClr val="0070C0"/>
                </a:solidFill>
              </a:rPr>
              <a:t>nejistá</a:t>
            </a:r>
            <a:r>
              <a:rPr lang="cs-CZ" dirty="0" smtClean="0"/>
              <a:t>. </a:t>
            </a:r>
          </a:p>
          <a:p>
            <a:pPr marL="215979" indent="-215979">
              <a:spcBef>
                <a:spcPts val="500"/>
              </a:spcBef>
            </a:pPr>
            <a:r>
              <a:rPr lang="cs-CZ" sz="1600" b="1" dirty="0" smtClean="0"/>
              <a:t>Nemáme tedy žádnou jistotu</a:t>
            </a:r>
            <a:r>
              <a:rPr lang="cs-CZ" dirty="0" smtClean="0"/>
              <a:t>, že to, co nám někdo píše, je pravda.</a:t>
            </a:r>
          </a:p>
          <a:p>
            <a:pPr marL="215979" indent="-215979">
              <a:spcBef>
                <a:spcPts val="500"/>
              </a:spcBef>
            </a:pPr>
            <a:r>
              <a:rPr lang="cs-CZ" dirty="0" smtClean="0"/>
              <a:t>Nemusí to být úplné lži. I ti, co píší o sobě, se většinou svěřují pouze s tím, co se jim </a:t>
            </a:r>
            <a:r>
              <a:rPr lang="cs-CZ" b="1" dirty="0" smtClean="0"/>
              <a:t>daří</a:t>
            </a:r>
            <a:r>
              <a:rPr lang="cs-CZ" dirty="0" smtClean="0"/>
              <a:t>, co se jim </a:t>
            </a:r>
            <a:r>
              <a:rPr lang="cs-CZ" b="1" dirty="0" smtClean="0"/>
              <a:t>povedlo</a:t>
            </a:r>
            <a:r>
              <a:rPr lang="cs-CZ" dirty="0" smtClean="0"/>
              <a:t> a posílají fotky na kterých vypadají </a:t>
            </a:r>
            <a:r>
              <a:rPr lang="cs-CZ" b="1" dirty="0" smtClean="0"/>
              <a:t>dobře</a:t>
            </a:r>
            <a:r>
              <a:rPr lang="cs-CZ" dirty="0" smtClean="0"/>
              <a:t>.</a:t>
            </a:r>
          </a:p>
          <a:p>
            <a:pPr marL="215979" indent="-215979">
              <a:spcBef>
                <a:spcPts val="500"/>
              </a:spcBef>
            </a:pPr>
            <a:r>
              <a:rPr lang="cs-CZ" sz="1600" dirty="0" smtClean="0"/>
              <a:t>My nevidíme, že jsou to obyčejní lidé (žáci) jako my, vidíme pouze to, čím se chlubí.</a:t>
            </a:r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Digitální (počítačová) identita je velmi nepřesná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7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572000" y="3219822"/>
            <a:ext cx="4392488" cy="1310615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500" dirty="0" smtClean="0"/>
              <a:t>Digitální identita neodpovídá skutečnosti. Téměř každý se </a:t>
            </a:r>
            <a:r>
              <a:rPr lang="cs-CZ" sz="1500" dirty="0"/>
              <a:t>trochu </a:t>
            </a:r>
            <a:r>
              <a:rPr lang="cs-CZ" sz="1500" b="1" dirty="0" smtClean="0">
                <a:solidFill>
                  <a:srgbClr val="0070C0"/>
                </a:solidFill>
              </a:rPr>
              <a:t>vylepšuje</a:t>
            </a:r>
            <a:r>
              <a:rPr lang="cs-CZ" sz="1500" dirty="0" smtClean="0"/>
              <a:t>, ukazuje jen své úspěchy.</a:t>
            </a:r>
          </a:p>
          <a:p>
            <a:pPr>
              <a:spcBef>
                <a:spcPts val="450"/>
              </a:spcBef>
            </a:pPr>
            <a:r>
              <a:rPr lang="cs-CZ" sz="1500" dirty="0" smtClean="0"/>
              <a:t>Mnozí slavní lidé své příspěvky a fotografie </a:t>
            </a:r>
            <a:r>
              <a:rPr lang="cs-CZ" sz="1500" b="1" dirty="0" smtClean="0">
                <a:solidFill>
                  <a:srgbClr val="0070C0"/>
                </a:solidFill>
              </a:rPr>
              <a:t>pečlivě připravují a upravují</a:t>
            </a:r>
            <a:r>
              <a:rPr lang="cs-CZ" sz="1500" dirty="0" smtClean="0"/>
              <a:t>. Jejich profily s jejich skutečným životem nemají téměř nic společného.</a:t>
            </a:r>
            <a:endParaRPr lang="cs-CZ" sz="15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65" y="680271"/>
            <a:ext cx="3168687" cy="229234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23528" y="3507854"/>
            <a:ext cx="3888432" cy="1022582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Příspěvky na sociálních sítích </a:t>
            </a:r>
            <a:r>
              <a:rPr lang="cs-CZ" b="1" dirty="0" smtClean="0"/>
              <a:t>neukazují skutečné lidi a skutečný život</a:t>
            </a:r>
            <a:r>
              <a:rPr lang="cs-CZ" dirty="0" smtClean="0"/>
              <a:t>. Každý se trochu či více </a:t>
            </a:r>
            <a:r>
              <a:rPr lang="cs-CZ" b="1" dirty="0" smtClean="0"/>
              <a:t>vylepšuje</a:t>
            </a:r>
            <a:r>
              <a:rPr lang="cs-CZ" dirty="0" smtClean="0"/>
              <a:t> a ukazuje jen to, co se mu </a:t>
            </a:r>
            <a:r>
              <a:rPr lang="cs-CZ" b="1" dirty="0" smtClean="0"/>
              <a:t>povedlo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94" y="1928217"/>
            <a:ext cx="1476094" cy="114858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096" y="346252"/>
            <a:ext cx="1032159" cy="144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9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uiExpand="1" build="p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4400698" y="627534"/>
            <a:ext cx="4743302" cy="4113208"/>
          </a:xfrm>
          <a:prstGeom prst="rect">
            <a:avLst/>
          </a:prstGeom>
          <a:solidFill>
            <a:srgbClr val="F8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7504" y="699542"/>
            <a:ext cx="3958489" cy="3960440"/>
          </a:xfrm>
        </p:spPr>
        <p:txBody>
          <a:bodyPr>
            <a:normAutofit/>
          </a:bodyPr>
          <a:lstStyle/>
          <a:p>
            <a:pPr marL="216000" lvl="1" indent="0">
              <a:buNone/>
            </a:pPr>
            <a:r>
              <a:rPr lang="cs-CZ" dirty="0" smtClean="0">
                <a:solidFill>
                  <a:srgbClr val="771F28"/>
                </a:solidFill>
              </a:rPr>
              <a:t>Většina lidí se chová k ostatním ohleduplně a přátelsky. Bohužel ne úplně všichni. Jsou také lidé zlí </a:t>
            </a:r>
            <a:r>
              <a:rPr lang="cs-CZ" smtClean="0">
                <a:solidFill>
                  <a:srgbClr val="771F28"/>
                </a:solidFill>
              </a:rPr>
              <a:t>a vypočítaví.</a:t>
            </a:r>
            <a:endParaRPr lang="cs-CZ" sz="1600" dirty="0" smtClean="0">
              <a:solidFill>
                <a:srgbClr val="771F28"/>
              </a:solidFill>
            </a:endParaRPr>
          </a:p>
          <a:p>
            <a:pPr marL="215979" indent="-215979">
              <a:spcBef>
                <a:spcPts val="600"/>
              </a:spcBef>
            </a:pPr>
            <a:r>
              <a:rPr lang="cs-CZ" b="1" dirty="0" smtClean="0"/>
              <a:t>Zlí lidé </a:t>
            </a:r>
            <a:r>
              <a:rPr lang="cs-CZ" dirty="0" smtClean="0"/>
              <a:t>si mohou lehce </a:t>
            </a:r>
            <a:r>
              <a:rPr lang="cs-CZ" b="1" dirty="0" smtClean="0"/>
              <a:t>vytvořit zcela falešné profily</a:t>
            </a:r>
            <a:r>
              <a:rPr lang="cs-CZ" dirty="0" smtClean="0"/>
              <a:t>, kde se vydávají za někoho jiného.</a:t>
            </a: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Používají i </a:t>
            </a:r>
            <a:r>
              <a:rPr lang="cs-CZ" sz="1600" b="1" dirty="0" smtClean="0"/>
              <a:t>cizí fotografie </a:t>
            </a:r>
            <a:r>
              <a:rPr lang="cs-CZ" sz="1600" dirty="0" smtClean="0"/>
              <a:t>a </a:t>
            </a:r>
            <a:r>
              <a:rPr lang="cs-CZ" sz="1600" b="1" dirty="0" smtClean="0"/>
              <a:t>videa</a:t>
            </a:r>
            <a:r>
              <a:rPr lang="cs-CZ" sz="1600" dirty="0" smtClean="0"/>
              <a:t>.</a:t>
            </a:r>
          </a:p>
          <a:p>
            <a:pPr marL="215979" indent="-215979">
              <a:spcBef>
                <a:spcPts val="600"/>
              </a:spcBef>
            </a:pPr>
            <a:r>
              <a:rPr lang="cs-CZ" dirty="0" smtClean="0"/>
              <a:t>Snaží se získat vaše </a:t>
            </a:r>
            <a:r>
              <a:rPr lang="cs-CZ" b="1" dirty="0" smtClean="0"/>
              <a:t>osobní údaje </a:t>
            </a:r>
            <a:r>
              <a:rPr lang="cs-CZ" dirty="0" smtClean="0"/>
              <a:t>(telefon, adresu) a fotografie, zejména bez oblečení.</a:t>
            </a:r>
          </a:p>
          <a:p>
            <a:pPr marL="215979" indent="-215979">
              <a:spcBef>
                <a:spcPts val="600"/>
              </a:spcBef>
            </a:pPr>
            <a:r>
              <a:rPr lang="cs-CZ" sz="1600" dirty="0" smtClean="0"/>
              <a:t>Mohou se pokusit vás vydírat nebo vylákat na schůzku.</a:t>
            </a:r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  <a:p>
            <a:pPr marL="215979" indent="-215979">
              <a:spcBef>
                <a:spcPts val="600"/>
              </a:spcBef>
            </a:pPr>
            <a:endParaRPr lang="cs-CZ" sz="1600" dirty="0" smtClean="0"/>
          </a:p>
          <a:p>
            <a:pPr marL="215979" indent="-215979">
              <a:spcBef>
                <a:spcPts val="600"/>
              </a:spcBef>
            </a:pPr>
            <a:endParaRPr lang="cs-CZ" sz="16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Digitální (počítačová) identita může být zcela falešná</a:t>
            </a:r>
            <a:endParaRPr lang="cs-CZ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28697-5D5B-4B66-874D-0DC76F0374D1}" type="slidenum">
              <a:rPr lang="cs-CZ" sz="1000" b="1">
                <a:solidFill>
                  <a:srgbClr val="99CCFF"/>
                </a:solidFill>
              </a:rPr>
              <a:pPr/>
              <a:t>8</a:t>
            </a:fld>
            <a:endParaRPr lang="cs-CZ" sz="1000" b="1" dirty="0">
              <a:solidFill>
                <a:srgbClr val="99CCFF"/>
              </a:solidFill>
            </a:endParaRPr>
          </a:p>
        </p:txBody>
      </p:sp>
      <p:cxnSp>
        <p:nvCxnSpPr>
          <p:cNvPr id="9" name="Přímá spojnice 8"/>
          <p:cNvCxnSpPr/>
          <p:nvPr/>
        </p:nvCxnSpPr>
        <p:spPr>
          <a:xfrm flipV="1">
            <a:off x="0" y="4737600"/>
            <a:ext cx="9144000" cy="0"/>
          </a:xfrm>
          <a:prstGeom prst="line">
            <a:avLst/>
          </a:prstGeom>
          <a:ln cmpd="sng">
            <a:solidFill>
              <a:srgbClr val="0070C0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79512" y="3878972"/>
            <a:ext cx="4023642" cy="648072"/>
          </a:xfrm>
          <a:prstGeom prst="rect">
            <a:avLst/>
          </a:prstGeom>
          <a:solidFill>
            <a:srgbClr val="DD7008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215979">
              <a:spcBef>
                <a:spcPts val="1200"/>
              </a:spcBef>
              <a:defRPr sz="15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>
              <a:spcBef>
                <a:spcPts val="600"/>
              </a:spcBef>
            </a:pPr>
            <a:r>
              <a:rPr lang="cs-CZ" dirty="0" smtClean="0"/>
              <a:t>Pokud je vám komunikace s někým nepříjemná, přerušte ji a ihned to </a:t>
            </a:r>
            <a:r>
              <a:rPr lang="cs-CZ" b="1" dirty="0" smtClean="0"/>
              <a:t>sdělte někomu dospělému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567916" y="826259"/>
            <a:ext cx="4392488" cy="2657138"/>
          </a:xfrm>
          <a:prstGeom prst="rect">
            <a:avLst/>
          </a:prstGeom>
          <a:solidFill>
            <a:srgbClr val="FEF0E2"/>
          </a:solidFill>
          <a:ln w="12700">
            <a:solidFill>
              <a:srgbClr val="DD7008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450"/>
              </a:spcBef>
            </a:pPr>
            <a:r>
              <a:rPr lang="cs-CZ" sz="1500" dirty="0" smtClean="0"/>
              <a:t>Obtěžování nezletilých dětí přes internet je trestné. Pokud se s ním setkáte, mnoho lidí je připraveno vám pomoci. </a:t>
            </a:r>
            <a:r>
              <a:rPr lang="cs-CZ" sz="1500" b="1" dirty="0" smtClean="0"/>
              <a:t>Můžete se ihned obrátit na: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500" dirty="0" smtClean="0"/>
              <a:t>Své </a:t>
            </a:r>
            <a:r>
              <a:rPr lang="cs-CZ" sz="1500" b="1" dirty="0" smtClean="0"/>
              <a:t>rodiče</a:t>
            </a:r>
            <a:r>
              <a:rPr lang="cs-CZ" sz="1500" dirty="0" smtClean="0"/>
              <a:t>, většinou budou vědět, co dělat.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500" dirty="0" smtClean="0"/>
              <a:t>Své </a:t>
            </a:r>
            <a:r>
              <a:rPr lang="cs-CZ" sz="1500" b="1" dirty="0" smtClean="0"/>
              <a:t>učitele</a:t>
            </a:r>
            <a:r>
              <a:rPr lang="cs-CZ" sz="1500" dirty="0" smtClean="0"/>
              <a:t>, zejména věci ve škole budou umět řešit. Často dobře poradí nebo rovnou pomůžou.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500" b="1" dirty="0" smtClean="0"/>
              <a:t>Linku bezpečí</a:t>
            </a:r>
            <a:r>
              <a:rPr lang="cs-CZ" sz="1500" dirty="0" smtClean="0"/>
              <a:t>, je k dispozici zdarma a třeba i anonymně (nemusíte tedy říkat své jméno).</a:t>
            </a:r>
          </a:p>
          <a:p>
            <a:pPr marL="285750" indent="-285750">
              <a:spcBef>
                <a:spcPts val="450"/>
              </a:spcBef>
              <a:buFont typeface="Arial" panose="020B0604020202020204" pitchFamily="34" charset="0"/>
              <a:buChar char="•"/>
            </a:pPr>
            <a:r>
              <a:rPr lang="cs-CZ" sz="1500" b="1" dirty="0" smtClean="0"/>
              <a:t>Policii ČR. </a:t>
            </a:r>
            <a:r>
              <a:rPr lang="cs-CZ" sz="1500" dirty="0" smtClean="0"/>
              <a:t>Ta má nástroje pro řešení jakýchkoliv případů. </a:t>
            </a:r>
            <a:endParaRPr lang="cs-CZ" sz="15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70960"/>
            <a:ext cx="2520280" cy="956084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74" y="3540348"/>
            <a:ext cx="1755852" cy="98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67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pps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lnDef>
      <a:spPr>
        <a:ln>
          <a:tailEnd type="triangle"/>
        </a:ln>
      </a:spPr>
      <a:bodyPr/>
      <a:lstStyle/>
      <a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12938</TotalTime>
  <Words>1320</Words>
  <Application>Microsoft Office PowerPoint</Application>
  <PresentationFormat>Předvádění na obrazovce (16:9)</PresentationFormat>
  <Paragraphs>129</Paragraphs>
  <Slides>12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Wingdings</vt:lpstr>
      <vt:lpstr>Wingdings 2</vt:lpstr>
      <vt:lpstr>Wingdings 3</vt:lpstr>
      <vt:lpstr>Modul</vt:lpstr>
      <vt:lpstr>Prezentace aplikace PowerPoint</vt:lpstr>
      <vt:lpstr>Biologická identita – jak vypadám</vt:lpstr>
      <vt:lpstr>Právní identita – jak se jmenuji a kde bydlím</vt:lpstr>
      <vt:lpstr>Identita je důležitá</vt:lpstr>
      <vt:lpstr>E-mailovou adresu si každý vytváří sám</vt:lpstr>
      <vt:lpstr>Svůj profil na Facebooku (Instagramu) si každý vytváří sám</vt:lpstr>
      <vt:lpstr>Digitální (počítačová) identita je nejistá</vt:lpstr>
      <vt:lpstr>Digitální (počítačová) identita je velmi nepřesná</vt:lpstr>
      <vt:lpstr>Digitální (počítačová) identita může být zcela falešná</vt:lpstr>
      <vt:lpstr>Digitální identita – další materiály</vt:lpstr>
      <vt:lpstr>Digitální technologie</vt:lpstr>
      <vt:lpstr>Zdroje</vt:lpstr>
    </vt:vector>
  </TitlesOfParts>
  <Company>Gymnázium Pacov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počítačové díly</dc:title>
  <dc:creator>Mu</dc:creator>
  <cp:lastModifiedBy>Pavel Roubal</cp:lastModifiedBy>
  <cp:revision>4193</cp:revision>
  <dcterms:created xsi:type="dcterms:W3CDTF">2008-10-13T12:28:51Z</dcterms:created>
  <dcterms:modified xsi:type="dcterms:W3CDTF">2021-08-17T09:12:31Z</dcterms:modified>
</cp:coreProperties>
</file>