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72" r:id="rId1"/>
  </p:sldMasterIdLst>
  <p:notesMasterIdLst>
    <p:notesMasterId r:id="rId10"/>
  </p:notesMasterIdLst>
  <p:handoutMasterIdLst>
    <p:handoutMasterId r:id="rId11"/>
  </p:handoutMasterIdLst>
  <p:sldIdLst>
    <p:sldId id="486" r:id="rId2"/>
    <p:sldId id="471" r:id="rId3"/>
    <p:sldId id="482" r:id="rId4"/>
    <p:sldId id="483" r:id="rId5"/>
    <p:sldId id="484" r:id="rId6"/>
    <p:sldId id="485" r:id="rId7"/>
    <p:sldId id="460" r:id="rId8"/>
    <p:sldId id="305" r:id="rId9"/>
  </p:sldIdLst>
  <p:sldSz cx="9144000" cy="5143500" type="screen16x9"/>
  <p:notesSz cx="6858000" cy="9144000"/>
  <p:defaultTextStyle>
    <a:defPPr>
      <a:defRPr lang="cs-CZ"/>
    </a:defPPr>
    <a:lvl1pPr marL="0" algn="l" defTabSz="685133" rtl="0" eaLnBrk="1" latinLnBrk="0" hangingPunct="1">
      <a:defRPr sz="1349" kern="1200">
        <a:solidFill>
          <a:schemeClr val="tx1"/>
        </a:solidFill>
        <a:latin typeface="+mn-lt"/>
        <a:ea typeface="+mn-ea"/>
        <a:cs typeface="+mn-cs"/>
      </a:defRPr>
    </a:lvl1pPr>
    <a:lvl2pPr marL="342568" algn="l" defTabSz="685133" rtl="0" eaLnBrk="1" latinLnBrk="0" hangingPunct="1">
      <a:defRPr sz="1349" kern="1200">
        <a:solidFill>
          <a:schemeClr val="tx1"/>
        </a:solidFill>
        <a:latin typeface="+mn-lt"/>
        <a:ea typeface="+mn-ea"/>
        <a:cs typeface="+mn-cs"/>
      </a:defRPr>
    </a:lvl2pPr>
    <a:lvl3pPr marL="685133" algn="l" defTabSz="685133" rtl="0" eaLnBrk="1" latinLnBrk="0" hangingPunct="1">
      <a:defRPr sz="1349" kern="1200">
        <a:solidFill>
          <a:schemeClr val="tx1"/>
        </a:solidFill>
        <a:latin typeface="+mn-lt"/>
        <a:ea typeface="+mn-ea"/>
        <a:cs typeface="+mn-cs"/>
      </a:defRPr>
    </a:lvl3pPr>
    <a:lvl4pPr marL="1027702" algn="l" defTabSz="685133" rtl="0" eaLnBrk="1" latinLnBrk="0" hangingPunct="1">
      <a:defRPr sz="1349" kern="1200">
        <a:solidFill>
          <a:schemeClr val="tx1"/>
        </a:solidFill>
        <a:latin typeface="+mn-lt"/>
        <a:ea typeface="+mn-ea"/>
        <a:cs typeface="+mn-cs"/>
      </a:defRPr>
    </a:lvl4pPr>
    <a:lvl5pPr marL="1370269" algn="l" defTabSz="685133" rtl="0" eaLnBrk="1" latinLnBrk="0" hangingPunct="1">
      <a:defRPr sz="1349" kern="1200">
        <a:solidFill>
          <a:schemeClr val="tx1"/>
        </a:solidFill>
        <a:latin typeface="+mn-lt"/>
        <a:ea typeface="+mn-ea"/>
        <a:cs typeface="+mn-cs"/>
      </a:defRPr>
    </a:lvl5pPr>
    <a:lvl6pPr marL="1712836" algn="l" defTabSz="685133" rtl="0" eaLnBrk="1" latinLnBrk="0" hangingPunct="1">
      <a:defRPr sz="1349" kern="1200">
        <a:solidFill>
          <a:schemeClr val="tx1"/>
        </a:solidFill>
        <a:latin typeface="+mn-lt"/>
        <a:ea typeface="+mn-ea"/>
        <a:cs typeface="+mn-cs"/>
      </a:defRPr>
    </a:lvl6pPr>
    <a:lvl7pPr marL="2055401" algn="l" defTabSz="685133" rtl="0" eaLnBrk="1" latinLnBrk="0" hangingPunct="1">
      <a:defRPr sz="1349" kern="1200">
        <a:solidFill>
          <a:schemeClr val="tx1"/>
        </a:solidFill>
        <a:latin typeface="+mn-lt"/>
        <a:ea typeface="+mn-ea"/>
        <a:cs typeface="+mn-cs"/>
      </a:defRPr>
    </a:lvl7pPr>
    <a:lvl8pPr marL="2397970" algn="l" defTabSz="685133" rtl="0" eaLnBrk="1" latinLnBrk="0" hangingPunct="1">
      <a:defRPr sz="1349" kern="1200">
        <a:solidFill>
          <a:schemeClr val="tx1"/>
        </a:solidFill>
        <a:latin typeface="+mn-lt"/>
        <a:ea typeface="+mn-ea"/>
        <a:cs typeface="+mn-cs"/>
      </a:defRPr>
    </a:lvl8pPr>
    <a:lvl9pPr marL="2740534" algn="l" defTabSz="685133" rtl="0" eaLnBrk="1" latinLnBrk="0" hangingPunct="1">
      <a:defRPr sz="134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66" userDrawn="1">
          <p15:clr>
            <a:srgbClr val="A4A3A4"/>
          </p15:clr>
        </p15:guide>
        <p15:guide id="2" pos="288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1F28"/>
    <a:srgbClr val="006600"/>
    <a:srgbClr val="314EA4"/>
    <a:srgbClr val="4070AA"/>
    <a:srgbClr val="ADC5E1"/>
    <a:srgbClr val="85248F"/>
    <a:srgbClr val="FFCA08"/>
    <a:srgbClr val="7EA3D0"/>
    <a:srgbClr val="233E5F"/>
    <a:srgbClr val="FF34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93" autoAdjust="0"/>
    <p:restoredTop sz="95332" autoAdjust="0"/>
  </p:normalViewPr>
  <p:slideViewPr>
    <p:cSldViewPr>
      <p:cViewPr varScale="1">
        <p:scale>
          <a:sx n="140" d="100"/>
          <a:sy n="140" d="100"/>
        </p:scale>
        <p:origin x="84" y="104"/>
      </p:cViewPr>
      <p:guideLst>
        <p:guide orient="horz" pos="1166"/>
        <p:guide pos="2882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313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95A988-6718-47E5-AB56-8A0D57BD3A45}" type="datetimeFigureOut">
              <a:rPr lang="cs-CZ" smtClean="0"/>
              <a:t>17. 8. 2021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E156FC-E02A-4077-83FF-2DA367B0EA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38580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C80C83-63DF-45E9-962B-5CB9BCB7AC92}" type="datetimeFigureOut">
              <a:rPr lang="cs-CZ" smtClean="0"/>
              <a:pPr/>
              <a:t>17. 8. 2021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8CA1F0-C57B-4B35-ADDB-63F6544D32F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461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13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568" algn="l" defTabSz="68513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133" algn="l" defTabSz="68513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7702" algn="l" defTabSz="68513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0269" algn="l" defTabSz="68513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2836" algn="l" defTabSz="68513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5401" algn="l" defTabSz="68513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397970" algn="l" defTabSz="68513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0534" algn="l" defTabSz="68513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CA1F0-C57B-4B35-ADDB-63F6544D32F3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5465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CA1F0-C57B-4B35-ADDB-63F6544D32F3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60357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CA1F0-C57B-4B35-ADDB-63F6544D32F3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00472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CA1F0-C57B-4B35-ADDB-63F6544D32F3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36113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CA1F0-C57B-4B35-ADDB-63F6544D32F3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13394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CA1F0-C57B-4B35-ADDB-63F6544D32F3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3119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 userDrawn="1"/>
        </p:nvSpPr>
        <p:spPr bwMode="ltGray">
          <a:xfrm>
            <a:off x="24" y="6"/>
            <a:ext cx="9143998" cy="3851574"/>
          </a:xfrm>
          <a:prstGeom prst="rect">
            <a:avLst/>
          </a:prstGeom>
          <a:solidFill>
            <a:srgbClr val="233E5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48" dirty="0">
              <a:latin typeface="Calibri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516905"/>
            <a:ext cx="8077200" cy="125501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3524" b="1">
                <a:latin typeface="Calibri" pitchFamily="34" charset="0"/>
              </a:defRPr>
            </a:lvl1pPr>
            <a:extLst/>
          </a:lstStyle>
          <a:p>
            <a:r>
              <a:rPr kumimoji="0" lang="cs-CZ" dirty="0" smtClean="0"/>
              <a:t>Klepnutím lze upravit styl předlohy nadpisů.</a:t>
            </a:r>
            <a:endParaRPr kumimoji="0" lang="en-US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5800" y="1371612"/>
            <a:ext cx="8077200" cy="1124712"/>
          </a:xfrm>
        </p:spPr>
        <p:txBody>
          <a:bodyPr lIns="118872" tIns="0" rIns="45720" bIns="0" anchor="b"/>
          <a:lstStyle>
            <a:lvl1pPr marL="0" indent="0" algn="l">
              <a:buNone/>
              <a:defRPr sz="1500">
                <a:solidFill>
                  <a:srgbClr val="FFFFFF"/>
                </a:solidFill>
                <a:latin typeface="Calibri" pitchFamily="34" charset="0"/>
              </a:defRPr>
            </a:lvl1pPr>
            <a:lvl2pPr marL="3428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3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9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cs-CZ" dirty="0" smtClean="0"/>
              <a:t>Klepnutím lze upravit styl předlohy podnadpisů.</a:t>
            </a:r>
            <a:endParaRPr kumimoji="0" lang="en-US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D591E-A3FD-435A-B319-588C028814F5}" type="datetime1">
              <a:rPr lang="cs-CZ" smtClean="0"/>
              <a:t>17. 8. 2021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8E7D0-CA01-48C3-839C-031DD2A8A773}" type="datetime1">
              <a:rPr lang="cs-CZ" smtClean="0"/>
              <a:t>17. 8. 2021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invGray">
          <a:xfrm>
            <a:off x="6598937" y="5"/>
            <a:ext cx="45719" cy="51435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48" dirty="0">
              <a:latin typeface="Calibri" pitchFamily="34" charset="0"/>
            </a:endParaRPr>
          </a:p>
        </p:txBody>
      </p:sp>
      <p:sp>
        <p:nvSpPr>
          <p:cNvPr id="8" name="Obdélník 7"/>
          <p:cNvSpPr/>
          <p:nvPr/>
        </p:nvSpPr>
        <p:spPr bwMode="ltGray">
          <a:xfrm>
            <a:off x="6647721" y="5"/>
            <a:ext cx="2514601" cy="51435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48" dirty="0">
              <a:latin typeface="Calibri" pitchFamily="34" charset="0"/>
            </a:endParaRPr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31" y="205997"/>
            <a:ext cx="1904999" cy="4388644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199" y="228618"/>
            <a:ext cx="6019800" cy="4388644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123F2-7E99-45F1-B9CD-EA404591D10E}" type="datetime1">
              <a:rPr lang="cs-CZ" smtClean="0"/>
              <a:t>17. 8. 2021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40604" y="4783114"/>
            <a:ext cx="3836404" cy="273844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7544" y="789558"/>
            <a:ext cx="8740744" cy="3923504"/>
          </a:xfrm>
        </p:spPr>
        <p:txBody>
          <a:bodyPr>
            <a:normAutofit/>
          </a:bodyPr>
          <a:lstStyle>
            <a:lvl1pPr>
              <a:defRPr sz="1600">
                <a:latin typeface="Calibri" pitchFamily="34" charset="0"/>
              </a:defRPr>
            </a:lvl1pPr>
            <a:lvl2pPr>
              <a:defRPr sz="1600">
                <a:solidFill>
                  <a:srgbClr val="0070C0"/>
                </a:solidFill>
                <a:latin typeface="Calibri" pitchFamily="34" charset="0"/>
              </a:defRPr>
            </a:lvl2pPr>
            <a:lvl3pPr>
              <a:defRPr sz="1500">
                <a:latin typeface="Calibri" pitchFamily="34" charset="0"/>
              </a:defRPr>
            </a:lvl3pPr>
            <a:lvl4pPr>
              <a:defRPr sz="1500">
                <a:latin typeface="Calibri" pitchFamily="34" charset="0"/>
              </a:defRPr>
            </a:lvl4pPr>
            <a:lvl5pPr>
              <a:defRPr sz="1500">
                <a:latin typeface="Calibri" pitchFamily="34" charset="0"/>
              </a:defRPr>
            </a:lvl5pPr>
            <a:extLst/>
          </a:lstStyle>
          <a:p>
            <a:pPr lvl="0" eaLnBrk="1" latinLnBrk="0" hangingPunct="1"/>
            <a:r>
              <a:rPr lang="cs-CZ" dirty="0" smtClean="0"/>
              <a:t>Klepnutím lze upravit styly předlohy textu.</a:t>
            </a:r>
          </a:p>
          <a:p>
            <a:pPr lvl="1" eaLnBrk="1" latinLnBrk="0" hangingPunct="1"/>
            <a:r>
              <a:rPr lang="cs-CZ" dirty="0" smtClean="0"/>
              <a:t>Druhá úroveň</a:t>
            </a:r>
          </a:p>
          <a:p>
            <a:pPr lvl="2" eaLnBrk="1" latinLnBrk="0" hangingPunct="1"/>
            <a:r>
              <a:rPr lang="cs-CZ" dirty="0" smtClean="0"/>
              <a:t>Třetí úroveň</a:t>
            </a:r>
          </a:p>
          <a:p>
            <a:pPr lvl="3" eaLnBrk="1" latinLnBrk="0" hangingPunct="1"/>
            <a:r>
              <a:rPr lang="cs-CZ" dirty="0" smtClean="0"/>
              <a:t>Čtvrtá úroveň</a:t>
            </a:r>
          </a:p>
          <a:p>
            <a:pPr lvl="4" eaLnBrk="1" latinLnBrk="0" hangingPunct="1"/>
            <a:r>
              <a:rPr lang="cs-CZ" dirty="0" smtClean="0"/>
              <a:t>Pátá úroveň</a:t>
            </a:r>
            <a:endParaRPr kumimoji="0"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50" b="1">
                <a:solidFill>
                  <a:srgbClr val="99CCFF"/>
                </a:solidFill>
              </a:defRPr>
            </a:lvl1pPr>
          </a:lstStyle>
          <a:p>
            <a:fld id="{76828697-5D5B-4B66-874D-0DC76F0374D1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97544" y="57153"/>
            <a:ext cx="8740744" cy="567239"/>
          </a:xfrm>
        </p:spPr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14"/>
            <a:ext cx="9144000" cy="1951889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48" dirty="0">
              <a:latin typeface="Calibri" pitchFamily="34" charset="0"/>
            </a:endParaRPr>
          </a:p>
        </p:txBody>
      </p:sp>
      <p:sp>
        <p:nvSpPr>
          <p:cNvPr id="12" name="Obdélník 11"/>
          <p:cNvSpPr/>
          <p:nvPr/>
        </p:nvSpPr>
        <p:spPr bwMode="invGray">
          <a:xfrm>
            <a:off x="0" y="1951905"/>
            <a:ext cx="9144000" cy="34293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48" dirty="0">
              <a:latin typeface="Calibri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9809" y="89176"/>
            <a:ext cx="8013192" cy="1227582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3524" b="1" cap="none" baseline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40678" y="1371625"/>
            <a:ext cx="8022335" cy="514351"/>
          </a:xfrm>
        </p:spPr>
        <p:txBody>
          <a:bodyPr lIns="146304" tIns="0" rIns="45720" bIns="0" anchor="t"/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342865" indent="0">
              <a:buNone/>
              <a:defRPr sz="1348">
                <a:solidFill>
                  <a:schemeClr val="tx1">
                    <a:tint val="75000"/>
                  </a:schemeClr>
                </a:solidFill>
              </a:defRPr>
            </a:lvl2pPr>
            <a:lvl3pPr marL="68573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594" indent="0">
              <a:buNone/>
              <a:defRPr sz="1048">
                <a:solidFill>
                  <a:schemeClr val="tx1">
                    <a:tint val="75000"/>
                  </a:schemeClr>
                </a:solidFill>
              </a:defRPr>
            </a:lvl4pPr>
            <a:lvl5pPr marL="1371458" indent="0">
              <a:buNone/>
              <a:defRPr sz="1048">
                <a:solidFill>
                  <a:schemeClr val="tx1">
                    <a:tint val="75000"/>
                  </a:schemeClr>
                </a:solidFill>
              </a:defRPr>
            </a:lvl5pPr>
            <a:lvl6pPr marL="1714322" indent="0">
              <a:buNone/>
              <a:defRPr sz="1048">
                <a:solidFill>
                  <a:schemeClr val="tx1">
                    <a:tint val="75000"/>
                  </a:schemeClr>
                </a:solidFill>
              </a:defRPr>
            </a:lvl6pPr>
            <a:lvl7pPr marL="2057184" indent="0">
              <a:buNone/>
              <a:defRPr sz="1048">
                <a:solidFill>
                  <a:schemeClr val="tx1">
                    <a:tint val="75000"/>
                  </a:schemeClr>
                </a:solidFill>
              </a:defRPr>
            </a:lvl7pPr>
            <a:lvl8pPr marL="2400051" indent="0">
              <a:buNone/>
              <a:defRPr sz="1048">
                <a:solidFill>
                  <a:schemeClr val="tx1">
                    <a:tint val="75000"/>
                  </a:schemeClr>
                </a:solidFill>
              </a:defRPr>
            </a:lvl8pPr>
            <a:lvl9pPr marL="2742914" indent="0">
              <a:buNone/>
              <a:defRPr sz="1048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840CB-0A58-42F1-9CB7-45017DC08985}" type="datetime1">
              <a:rPr lang="cs-CZ" smtClean="0"/>
              <a:t>17. 8. 2021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22" y="1330475"/>
            <a:ext cx="4038600" cy="3467861"/>
          </a:xfrm>
        </p:spPr>
        <p:txBody>
          <a:bodyPr lIns="91440"/>
          <a:lstStyle>
            <a:lvl1pPr>
              <a:defRPr sz="2102"/>
            </a:lvl1pPr>
            <a:lvl2pPr>
              <a:defRPr sz="1800"/>
            </a:lvl2pPr>
            <a:lvl3pPr>
              <a:defRPr sz="1500"/>
            </a:lvl3pPr>
            <a:lvl4pPr>
              <a:defRPr sz="1348"/>
            </a:lvl4pPr>
            <a:lvl5pPr>
              <a:defRPr sz="1348"/>
            </a:lvl5pPr>
            <a:lvl6pPr>
              <a:defRPr sz="1348"/>
            </a:lvl6pPr>
            <a:lvl7pPr>
              <a:defRPr sz="1348"/>
            </a:lvl7pPr>
            <a:lvl8pPr>
              <a:defRPr sz="1348"/>
            </a:lvl8pPr>
            <a:lvl9pPr>
              <a:defRPr sz="1348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24" y="1330475"/>
            <a:ext cx="4038600" cy="3467861"/>
          </a:xfrm>
        </p:spPr>
        <p:txBody>
          <a:bodyPr/>
          <a:lstStyle>
            <a:lvl1pPr>
              <a:defRPr sz="2102"/>
            </a:lvl1pPr>
            <a:lvl2pPr>
              <a:defRPr sz="1800"/>
            </a:lvl2pPr>
            <a:lvl3pPr>
              <a:defRPr sz="1500"/>
            </a:lvl3pPr>
            <a:lvl4pPr>
              <a:defRPr sz="1348"/>
            </a:lvl4pPr>
            <a:lvl5pPr>
              <a:defRPr sz="1348"/>
            </a:lvl5pPr>
            <a:lvl6pPr>
              <a:defRPr sz="1348"/>
            </a:lvl6pPr>
            <a:lvl7pPr>
              <a:defRPr sz="1348"/>
            </a:lvl7pPr>
            <a:lvl8pPr>
              <a:defRPr sz="1348"/>
            </a:lvl8pPr>
            <a:lvl9pPr>
              <a:defRPr sz="1348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81D98-C087-401E-AEB9-0BDD6AFD67E1}" type="datetime1">
              <a:rPr lang="cs-CZ" smtClean="0"/>
              <a:t>17. 8. 2021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18" y="1274256"/>
            <a:ext cx="4040189" cy="536516"/>
          </a:xfrm>
        </p:spPr>
        <p:txBody>
          <a:bodyPr lIns="146304" anchor="ctr"/>
          <a:lstStyle>
            <a:lvl1pPr marL="0" indent="0">
              <a:buNone/>
              <a:defRPr sz="1725" b="1" cap="all" baseline="0"/>
            </a:lvl1pPr>
            <a:lvl2pPr marL="342865" indent="0">
              <a:buNone/>
              <a:defRPr sz="1500" b="1"/>
            </a:lvl2pPr>
            <a:lvl3pPr marL="685730" indent="0">
              <a:buNone/>
              <a:defRPr sz="1348" b="1"/>
            </a:lvl3pPr>
            <a:lvl4pPr marL="1028594" indent="0">
              <a:buNone/>
              <a:defRPr sz="1200" b="1"/>
            </a:lvl4pPr>
            <a:lvl5pPr marL="1371458" indent="0">
              <a:buNone/>
              <a:defRPr sz="1200" b="1"/>
            </a:lvl5pPr>
            <a:lvl6pPr marL="1714322" indent="0">
              <a:buNone/>
              <a:defRPr sz="1200" b="1"/>
            </a:lvl6pPr>
            <a:lvl7pPr marL="2057184" indent="0">
              <a:buNone/>
              <a:defRPr sz="1200" b="1"/>
            </a:lvl7pPr>
            <a:lvl8pPr marL="2400051" indent="0">
              <a:buNone/>
              <a:defRPr sz="1200" b="1"/>
            </a:lvl8pPr>
            <a:lvl9pPr marL="2742914" indent="0">
              <a:buNone/>
              <a:defRPr sz="1200" b="1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18" y="1837144"/>
            <a:ext cx="4040189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48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55" y="1274256"/>
            <a:ext cx="4041776" cy="536516"/>
          </a:xfrm>
        </p:spPr>
        <p:txBody>
          <a:bodyPr lIns="146304" anchor="ctr"/>
          <a:lstStyle>
            <a:lvl1pPr marL="0" indent="0">
              <a:buNone/>
              <a:defRPr sz="1725" b="1" cap="all" baseline="0"/>
            </a:lvl1pPr>
            <a:lvl2pPr marL="342865" indent="0">
              <a:buNone/>
              <a:defRPr sz="1500" b="1"/>
            </a:lvl2pPr>
            <a:lvl3pPr marL="685730" indent="0">
              <a:buNone/>
              <a:defRPr sz="1348" b="1"/>
            </a:lvl3pPr>
            <a:lvl4pPr marL="1028594" indent="0">
              <a:buNone/>
              <a:defRPr sz="1200" b="1"/>
            </a:lvl4pPr>
            <a:lvl5pPr marL="1371458" indent="0">
              <a:buNone/>
              <a:defRPr sz="1200" b="1"/>
            </a:lvl5pPr>
            <a:lvl6pPr marL="1714322" indent="0">
              <a:buNone/>
              <a:defRPr sz="1200" b="1"/>
            </a:lvl6pPr>
            <a:lvl7pPr marL="2057184" indent="0">
              <a:buNone/>
              <a:defRPr sz="1200" b="1"/>
            </a:lvl7pPr>
            <a:lvl8pPr marL="2400051" indent="0">
              <a:buNone/>
              <a:defRPr sz="1200" b="1"/>
            </a:lvl8pPr>
            <a:lvl9pPr marL="2742914" indent="0">
              <a:buNone/>
              <a:defRPr sz="1200" b="1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55" y="1837144"/>
            <a:ext cx="4041776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48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17526-1FE9-41C1-8A4D-5A62CB3B598B}" type="datetime1">
              <a:rPr lang="cs-CZ" smtClean="0"/>
              <a:t>17. 8. 2021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6FE21-B20D-4B7B-8E0F-E23BEF874D33}" type="datetime1">
              <a:rPr lang="cs-CZ" smtClean="0"/>
              <a:t>17. 8. 2021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FA798-00F9-4D34-95A3-7061730986FA}" type="datetime1">
              <a:rPr lang="cs-CZ" smtClean="0"/>
              <a:t>17. 8. 2021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7840" y="114321"/>
            <a:ext cx="2523744" cy="733807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1500" b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19381" y="1307374"/>
            <a:ext cx="5920642" cy="3419164"/>
          </a:xfrm>
        </p:spPr>
        <p:txBody>
          <a:bodyPr/>
          <a:lstStyle>
            <a:lvl1pPr>
              <a:defRPr sz="2400"/>
            </a:lvl1pPr>
            <a:lvl2pPr>
              <a:defRPr sz="2102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7846" y="1297531"/>
            <a:ext cx="2468881" cy="3429001"/>
          </a:xfrm>
        </p:spPr>
        <p:txBody>
          <a:bodyPr/>
          <a:lstStyle>
            <a:lvl1pPr marL="0" indent="0">
              <a:buNone/>
              <a:defRPr sz="1048"/>
            </a:lvl1pPr>
            <a:lvl2pPr marL="342865" indent="0">
              <a:buNone/>
              <a:defRPr sz="900"/>
            </a:lvl2pPr>
            <a:lvl3pPr marL="685730" indent="0">
              <a:buNone/>
              <a:defRPr sz="753"/>
            </a:lvl3pPr>
            <a:lvl4pPr marL="1028594" indent="0">
              <a:buNone/>
              <a:defRPr sz="677"/>
            </a:lvl4pPr>
            <a:lvl5pPr marL="1371458" indent="0">
              <a:buNone/>
              <a:defRPr sz="677"/>
            </a:lvl5pPr>
            <a:lvl6pPr marL="1714322" indent="0">
              <a:buNone/>
              <a:defRPr sz="677"/>
            </a:lvl6pPr>
            <a:lvl7pPr marL="2057184" indent="0">
              <a:buNone/>
              <a:defRPr sz="677"/>
            </a:lvl7pPr>
            <a:lvl8pPr marL="2400051" indent="0">
              <a:buNone/>
              <a:defRPr sz="677"/>
            </a:lvl8pPr>
            <a:lvl9pPr marL="2742914" indent="0">
              <a:buNone/>
              <a:defRPr sz="677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BE041-8ED6-4C83-9B16-E9C02E0E0D1A}" type="datetime1">
              <a:rPr lang="cs-CZ" smtClean="0"/>
              <a:t>17. 8. 2021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Obdélník 11"/>
          <p:cNvSpPr/>
          <p:nvPr/>
        </p:nvSpPr>
        <p:spPr bwMode="invGray">
          <a:xfrm>
            <a:off x="2855749" y="16"/>
            <a:ext cx="45719" cy="1090423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48" dirty="0">
              <a:latin typeface="Calibri" pitchFamily="34" charset="0"/>
            </a:endParaRPr>
          </a:p>
        </p:txBody>
      </p:sp>
      <p:sp>
        <p:nvSpPr>
          <p:cNvPr id="9" name="Obdélník 8"/>
          <p:cNvSpPr/>
          <p:nvPr/>
        </p:nvSpPr>
        <p:spPr bwMode="invGray">
          <a:xfrm>
            <a:off x="2855749" y="16"/>
            <a:ext cx="45719" cy="1090423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48" dirty="0"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4600" y="116608"/>
            <a:ext cx="2525151" cy="733807"/>
          </a:xfrm>
        </p:spPr>
        <p:txBody>
          <a:bodyPr lIns="73152" bIns="0" anchor="b">
            <a:sp3d prstMaterial="matte"/>
          </a:bodyPr>
          <a:lstStyle>
            <a:lvl1pPr algn="l">
              <a:defRPr sz="1500" b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903815" y="1113622"/>
            <a:ext cx="6247397" cy="4029895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2400"/>
            </a:lvl1pPr>
            <a:lvl2pPr marL="342865" indent="0">
              <a:buNone/>
              <a:defRPr sz="2102"/>
            </a:lvl2pPr>
            <a:lvl3pPr marL="685730" indent="0">
              <a:buNone/>
              <a:defRPr sz="1800"/>
            </a:lvl3pPr>
            <a:lvl4pPr marL="1028594" indent="0">
              <a:buNone/>
              <a:defRPr sz="1500"/>
            </a:lvl4pPr>
            <a:lvl5pPr marL="1371458" indent="0">
              <a:buNone/>
              <a:defRPr sz="1500"/>
            </a:lvl5pPr>
            <a:lvl6pPr marL="1714322" indent="0">
              <a:buNone/>
              <a:defRPr sz="1500"/>
            </a:lvl6pPr>
            <a:lvl7pPr marL="2057184" indent="0">
              <a:buNone/>
              <a:defRPr sz="1500"/>
            </a:lvl7pPr>
            <a:lvl8pPr marL="2400051" indent="0">
              <a:buNone/>
              <a:defRPr sz="1500"/>
            </a:lvl8pPr>
            <a:lvl9pPr marL="2742914" indent="0">
              <a:buNone/>
              <a:defRPr sz="1500"/>
            </a:lvl9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4596" y="1296174"/>
            <a:ext cx="2468881" cy="3429001"/>
          </a:xfrm>
        </p:spPr>
        <p:txBody>
          <a:bodyPr/>
          <a:lstStyle>
            <a:lvl1pPr marL="0" indent="0">
              <a:buNone/>
              <a:defRPr sz="1048"/>
            </a:lvl1pPr>
            <a:lvl2pPr marL="342865" indent="0">
              <a:buNone/>
              <a:defRPr sz="900"/>
            </a:lvl2pPr>
            <a:lvl3pPr marL="685730" indent="0">
              <a:buNone/>
              <a:defRPr sz="753"/>
            </a:lvl3pPr>
            <a:lvl4pPr marL="1028594" indent="0">
              <a:buNone/>
              <a:defRPr sz="677"/>
            </a:lvl4pPr>
            <a:lvl5pPr marL="1371458" indent="0">
              <a:buNone/>
              <a:defRPr sz="677"/>
            </a:lvl5pPr>
            <a:lvl6pPr marL="1714322" indent="0">
              <a:buNone/>
              <a:defRPr sz="677"/>
            </a:lvl6pPr>
            <a:lvl7pPr marL="2057184" indent="0">
              <a:buNone/>
              <a:defRPr sz="677"/>
            </a:lvl7pPr>
            <a:lvl8pPr marL="2400051" indent="0">
              <a:buNone/>
              <a:defRPr sz="677"/>
            </a:lvl8pPr>
            <a:lvl9pPr marL="2742914" indent="0">
              <a:buNone/>
              <a:defRPr sz="677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164597" y="877837"/>
            <a:ext cx="2523744" cy="150877"/>
          </a:xfrm>
        </p:spPr>
        <p:txBody>
          <a:bodyPr/>
          <a:lstStyle/>
          <a:p>
            <a:fld id="{D22BE2A6-E952-499C-99D7-33CA7C32DB6E}" type="datetime1">
              <a:rPr lang="cs-CZ" smtClean="0"/>
              <a:t>17. 8. 2021</a:t>
            </a:fld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2855749" y="5"/>
            <a:ext cx="45719" cy="51435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48" dirty="0">
              <a:latin typeface="Calibri" pitchFamily="34" charset="0"/>
            </a:endParaRPr>
          </a:p>
        </p:txBody>
      </p:sp>
      <p:sp>
        <p:nvSpPr>
          <p:cNvPr id="9" name="Obdélník 8"/>
          <p:cNvSpPr/>
          <p:nvPr/>
        </p:nvSpPr>
        <p:spPr bwMode="invGray">
          <a:xfrm>
            <a:off x="2855749" y="5"/>
            <a:ext cx="45719" cy="51435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48" dirty="0">
              <a:latin typeface="Calibri" pitchFamily="34" charset="0"/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35814" y="877837"/>
            <a:ext cx="5193793" cy="150877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339330" y="877837"/>
            <a:ext cx="733863" cy="150877"/>
          </a:xfrm>
        </p:spPr>
        <p:txBody>
          <a:bodyPr/>
          <a:lstStyle/>
          <a:p>
            <a:fld id="{76828697-5D5B-4B66-874D-0DC76F0374D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 userDrawn="1"/>
        </p:nvSpPr>
        <p:spPr bwMode="ltGray">
          <a:xfrm>
            <a:off x="1" y="4742702"/>
            <a:ext cx="9143998" cy="400798"/>
          </a:xfrm>
          <a:prstGeom prst="rect">
            <a:avLst/>
          </a:prstGeom>
          <a:solidFill>
            <a:srgbClr val="233E5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48" dirty="0">
              <a:latin typeface="Calibri" pitchFamily="34" charset="0"/>
            </a:endParaRPr>
          </a:p>
        </p:txBody>
      </p:sp>
      <p:sp>
        <p:nvSpPr>
          <p:cNvPr id="7" name="Obdélník 6"/>
          <p:cNvSpPr/>
          <p:nvPr/>
        </p:nvSpPr>
        <p:spPr bwMode="ltGray">
          <a:xfrm>
            <a:off x="24" y="6"/>
            <a:ext cx="9143998" cy="624386"/>
          </a:xfrm>
          <a:prstGeom prst="rect">
            <a:avLst/>
          </a:prstGeom>
          <a:solidFill>
            <a:srgbClr val="233E5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48" dirty="0">
              <a:latin typeface="Calibri" pitchFamily="34" charset="0"/>
            </a:endParaRPr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97518" y="57153"/>
            <a:ext cx="8740746" cy="489373"/>
          </a:xfrm>
          <a:prstGeom prst="rect">
            <a:avLst/>
          </a:prstGeom>
        </p:spPr>
        <p:txBody>
          <a:bodyPr vert="horz" lIns="91440" rIns="45720" rtlCol="0" anchor="ctr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cs-CZ" dirty="0" smtClean="0"/>
              <a:t>Klepnutím lze upravit styl předlohy nadpisů.</a:t>
            </a:r>
            <a:endParaRPr kumimoji="0" lang="en-US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97518" y="726545"/>
            <a:ext cx="8740746" cy="3960440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cs-CZ" dirty="0" smtClean="0"/>
              <a:t>Klepnutím lze upravit styly předlohy textu.</a:t>
            </a:r>
          </a:p>
          <a:p>
            <a:pPr lvl="1" eaLnBrk="1" latinLnBrk="0" hangingPunct="1"/>
            <a:r>
              <a:rPr kumimoji="0" lang="cs-CZ" dirty="0" smtClean="0"/>
              <a:t>Druhá úroveň</a:t>
            </a:r>
          </a:p>
          <a:p>
            <a:pPr lvl="2" eaLnBrk="1" latinLnBrk="0" hangingPunct="1"/>
            <a:r>
              <a:rPr kumimoji="0" lang="cs-CZ" dirty="0" smtClean="0"/>
              <a:t>Třetí úroveň</a:t>
            </a:r>
          </a:p>
          <a:p>
            <a:pPr lvl="3" eaLnBrk="1" latinLnBrk="0" hangingPunct="1"/>
            <a:r>
              <a:rPr kumimoji="0" lang="cs-CZ" dirty="0" smtClean="0"/>
              <a:t>Čtvrtá úroveň</a:t>
            </a:r>
          </a:p>
          <a:p>
            <a:pPr lvl="4" eaLnBrk="1" latinLnBrk="0" hangingPunct="1"/>
            <a:r>
              <a:rPr kumimoji="0" lang="cs-CZ" dirty="0" smtClean="0"/>
              <a:t>Pátá úroveň</a:t>
            </a:r>
            <a:endParaRPr kumimoji="0" lang="en-US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1" y="4857758"/>
            <a:ext cx="2133601" cy="205741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900">
                <a:solidFill>
                  <a:schemeClr val="tx1">
                    <a:tint val="95000"/>
                  </a:schemeClr>
                </a:solidFill>
                <a:latin typeface="Calibri" pitchFamily="34" charset="0"/>
              </a:defRPr>
            </a:lvl1pPr>
            <a:extLst/>
          </a:lstStyle>
          <a:p>
            <a:fld id="{C53EBF17-4622-45AD-B58A-5540F6118CA4}" type="datetime1">
              <a:rPr lang="cs-CZ" smtClean="0"/>
              <a:t>17. 8. 2021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851920" y="4857758"/>
            <a:ext cx="4296403" cy="205741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900">
                <a:solidFill>
                  <a:schemeClr val="tx1">
                    <a:tint val="95000"/>
                  </a:schemeClr>
                </a:solidFill>
                <a:latin typeface="Calibri" pitchFamily="34" charset="0"/>
              </a:defRPr>
            </a:lvl1pPr>
            <a:extLst/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204400" y="4857758"/>
            <a:ext cx="733863" cy="205741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900">
                <a:solidFill>
                  <a:schemeClr val="tx1">
                    <a:tint val="95000"/>
                  </a:schemeClr>
                </a:solidFill>
                <a:latin typeface="Calibri" pitchFamily="34" charset="0"/>
              </a:defRPr>
            </a:lvl1pPr>
            <a:extLst/>
          </a:lstStyle>
          <a:p>
            <a:fld id="{76828697-5D5B-4B66-874D-0DC76F0374D1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1" name="Zástupný symbol pro nadpis 1"/>
          <p:cNvSpPr txBox="1">
            <a:spLocks/>
          </p:cNvSpPr>
          <p:nvPr userDrawn="1"/>
        </p:nvSpPr>
        <p:spPr>
          <a:xfrm>
            <a:off x="197517" y="4818681"/>
            <a:ext cx="7884873" cy="324819"/>
          </a:xfrm>
          <a:prstGeom prst="rect">
            <a:avLst/>
          </a:prstGeom>
        </p:spPr>
        <p:txBody>
          <a:bodyPr vert="horz" lIns="57150" rIns="28575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b="1" kern="120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Calibri" pitchFamily="34" charset="0"/>
                <a:ea typeface="+mj-ea"/>
                <a:cs typeface="+mj-cs"/>
              </a:defRPr>
            </a:lvl1pPr>
            <a:extLst/>
          </a:lstStyle>
          <a:p>
            <a:pPr defTabSz="571500"/>
            <a:r>
              <a:rPr lang="cs-CZ" sz="1400" b="0" dirty="0" smtClean="0">
                <a:solidFill>
                  <a:srgbClr val="99CCFF"/>
                </a:solidFill>
              </a:rPr>
              <a:t>Digitální stopa, 2. stupeň ZŠ, 6.</a:t>
            </a:r>
            <a:r>
              <a:rPr lang="cs-CZ" sz="1400" b="0" baseline="0" dirty="0" smtClean="0">
                <a:solidFill>
                  <a:srgbClr val="99CCFF"/>
                </a:solidFill>
              </a:rPr>
              <a:t>–7. třída</a:t>
            </a:r>
            <a:endParaRPr lang="cs-CZ" sz="1400" b="0" dirty="0" smtClean="0">
              <a:solidFill>
                <a:srgbClr val="99CC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2700" b="1" kern="1200">
          <a:solidFill>
            <a:schemeClr val="bg1"/>
          </a:solidFill>
          <a:effectLst/>
          <a:latin typeface="Calibri" pitchFamily="34" charset="0"/>
          <a:ea typeface="+mj-ea"/>
          <a:cs typeface="+mj-cs"/>
        </a:defRPr>
      </a:lvl1pPr>
      <a:extLst/>
    </p:titleStyle>
    <p:bodyStyle>
      <a:lvl1pPr marL="329150" indent="-240006" algn="l" rtl="0" eaLnBrk="1" latinLnBrk="0" hangingPunct="1">
        <a:spcBef>
          <a:spcPts val="0"/>
        </a:spcBef>
        <a:buClr>
          <a:schemeClr val="accent1"/>
        </a:buClr>
        <a:buSzPct val="80000"/>
        <a:buFontTx/>
        <a:buBlip>
          <a:blip r:embed="rId13"/>
        </a:buBlip>
        <a:defRPr kumimoji="0" sz="2102" kern="1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548582" indent="-205718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1800" kern="1200">
          <a:solidFill>
            <a:schemeClr val="tx1"/>
          </a:solidFill>
          <a:latin typeface="Calibri" pitchFamily="34" charset="0"/>
          <a:ea typeface="+mn-ea"/>
          <a:cs typeface="+mn-cs"/>
        </a:defRPr>
      </a:lvl2pPr>
      <a:lvl3pPr marL="747445" indent="-17143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1500" kern="1200">
          <a:solidFill>
            <a:schemeClr val="tx1"/>
          </a:solidFill>
          <a:latin typeface="Calibri" pitchFamily="34" charset="0"/>
          <a:ea typeface="+mn-ea"/>
          <a:cs typeface="+mn-cs"/>
        </a:defRPr>
      </a:lvl3pPr>
      <a:lvl4pPr marL="912019" indent="-137149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1348" kern="1200">
          <a:solidFill>
            <a:schemeClr val="tx1"/>
          </a:solidFill>
          <a:latin typeface="Calibri" pitchFamily="34" charset="0"/>
          <a:ea typeface="+mn-ea"/>
          <a:cs typeface="+mn-cs"/>
        </a:defRPr>
      </a:lvl4pPr>
      <a:lvl5pPr marL="1069735" indent="-137149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1348" kern="1200" smtClean="0">
          <a:solidFill>
            <a:schemeClr val="tx1"/>
          </a:solidFill>
          <a:latin typeface="Calibri" pitchFamily="34" charset="0"/>
          <a:ea typeface="+mn-ea"/>
          <a:cs typeface="+mn-cs"/>
        </a:defRPr>
      </a:lvl5pPr>
      <a:lvl6pPr marL="1220597" indent="-137149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458" indent="-137149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348" kern="1200">
          <a:solidFill>
            <a:schemeClr val="tx1"/>
          </a:solidFill>
          <a:latin typeface="+mn-lt"/>
          <a:ea typeface="+mn-ea"/>
          <a:cs typeface="+mn-cs"/>
        </a:defRPr>
      </a:lvl7pPr>
      <a:lvl8pPr marL="1522316" indent="-137149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348" kern="1200">
          <a:solidFill>
            <a:schemeClr val="tx1"/>
          </a:solidFill>
          <a:latin typeface="+mn-lt"/>
          <a:ea typeface="+mn-ea"/>
          <a:cs typeface="+mn-cs"/>
        </a:defRPr>
      </a:lvl8pPr>
      <a:lvl9pPr marL="1673176" indent="-137149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348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86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7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9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2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8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5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1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opocitacich.cz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2.pn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opocitacich.cz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openphoto.net/gallery/index.html" TargetMode="External"/><Relationship Id="rId2" Type="http://schemas.openxmlformats.org/officeDocument/2006/relationships/hyperlink" Target="https://pixabay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opocitacich.cz/" TargetMode="External"/><Relationship Id="rId4" Type="http://schemas.openxmlformats.org/officeDocument/2006/relationships/hyperlink" Target="https://commons.wikimedia.org/wiki/Main_Pag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/>
          <p:nvPr/>
        </p:nvSpPr>
        <p:spPr>
          <a:xfrm>
            <a:off x="0" y="3795886"/>
            <a:ext cx="9144000" cy="134761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Nadpis 1"/>
          <p:cNvSpPr txBox="1">
            <a:spLocks/>
          </p:cNvSpPr>
          <p:nvPr/>
        </p:nvSpPr>
        <p:spPr>
          <a:xfrm>
            <a:off x="486417" y="555526"/>
            <a:ext cx="3365503" cy="1359218"/>
          </a:xfrm>
          <a:prstGeom prst="rect">
            <a:avLst/>
          </a:prstGeom>
        </p:spPr>
        <p:txBody>
          <a:bodyPr vert="horz" lIns="68572" tIns="0" rIns="34286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700" b="1" kern="1200">
                <a:solidFill>
                  <a:schemeClr val="accent1">
                    <a:satMod val="150000"/>
                  </a:schemeClr>
                </a:solidFill>
                <a:effectLst/>
                <a:latin typeface="Calibri" pitchFamily="34" charset="0"/>
                <a:ea typeface="+mj-ea"/>
                <a:cs typeface="+mj-cs"/>
              </a:defRPr>
            </a:lvl1pPr>
            <a:extLst/>
          </a:lstStyle>
          <a:p>
            <a:pPr>
              <a:lnSpc>
                <a:spcPct val="90000"/>
              </a:lnSpc>
            </a:pPr>
            <a:r>
              <a:rPr lang="cs-CZ" sz="4000" dirty="0">
                <a:solidFill>
                  <a:schemeClr val="bg1"/>
                </a:solidFill>
              </a:rPr>
              <a:t>Bezpečnost – </a:t>
            </a:r>
            <a:r>
              <a:rPr lang="cs-CZ" sz="4000" dirty="0" smtClean="0">
                <a:solidFill>
                  <a:schemeClr val="bg1"/>
                </a:solidFill>
              </a:rPr>
              <a:t>digitální </a:t>
            </a:r>
            <a:r>
              <a:rPr lang="cs-CZ" sz="4000" dirty="0">
                <a:solidFill>
                  <a:schemeClr val="bg1"/>
                </a:solidFill>
              </a:rPr>
              <a:t>stopa</a:t>
            </a:r>
            <a:endParaRPr lang="cs-CZ" sz="4000" dirty="0">
              <a:solidFill>
                <a:schemeClr val="bg1"/>
              </a:solidFill>
            </a:endParaRPr>
          </a:p>
        </p:txBody>
      </p:sp>
      <p:sp>
        <p:nvSpPr>
          <p:cNvPr id="13" name="Podnadpis 2"/>
          <p:cNvSpPr txBox="1">
            <a:spLocks/>
          </p:cNvSpPr>
          <p:nvPr/>
        </p:nvSpPr>
        <p:spPr>
          <a:xfrm>
            <a:off x="4876822" y="2490807"/>
            <a:ext cx="3691942" cy="801023"/>
          </a:xfrm>
          <a:prstGeom prst="rect">
            <a:avLst/>
          </a:prstGeom>
        </p:spPr>
        <p:txBody>
          <a:bodyPr vert="horz" lIns="89143" tIns="0" rIns="34286" bIns="0" rtlCol="0" anchor="t">
            <a:normAutofit/>
          </a:bodyPr>
          <a:lstStyle/>
          <a:p>
            <a:pPr>
              <a:buClr>
                <a:schemeClr val="accent1"/>
              </a:buClr>
              <a:buSzPct val="80000"/>
              <a:defRPr/>
            </a:pPr>
            <a:r>
              <a:rPr lang="cs-CZ" sz="2000" b="1" dirty="0" smtClean="0">
                <a:solidFill>
                  <a:srgbClr val="FFFFFF"/>
                </a:solidFill>
                <a:latin typeface="Calibri" pitchFamily="34" charset="0"/>
              </a:rPr>
              <a:t>Ing</a:t>
            </a:r>
            <a:r>
              <a:rPr lang="cs-CZ" sz="2000" b="1" dirty="0">
                <a:solidFill>
                  <a:srgbClr val="FFFFFF"/>
                </a:solidFill>
                <a:latin typeface="Calibri" pitchFamily="34" charset="0"/>
              </a:rPr>
              <a:t>. Pavel </a:t>
            </a:r>
            <a:r>
              <a:rPr lang="cs-CZ" sz="2000" b="1" dirty="0" smtClean="0">
                <a:solidFill>
                  <a:srgbClr val="FFFFFF"/>
                </a:solidFill>
                <a:latin typeface="Calibri" pitchFamily="34" charset="0"/>
              </a:rPr>
              <a:t>Roubal</a:t>
            </a:r>
          </a:p>
          <a:p>
            <a:pPr>
              <a:buClr>
                <a:schemeClr val="accent1"/>
              </a:buClr>
              <a:buSzPct val="80000"/>
              <a:defRPr/>
            </a:pPr>
            <a:r>
              <a:rPr lang="cs-CZ" sz="2000" b="1" dirty="0">
                <a:solidFill>
                  <a:srgbClr val="FFFFFF"/>
                </a:solidFill>
                <a:latin typeface="Calibri" pitchFamily="34" charset="0"/>
                <a:hlinkClick r:id="rId2"/>
              </a:rPr>
              <a:t>https://opocitacich.cz</a:t>
            </a:r>
            <a:r>
              <a:rPr lang="cs-CZ" sz="2000" b="1" dirty="0" smtClean="0">
                <a:solidFill>
                  <a:srgbClr val="FFFFFF"/>
                </a:solidFill>
                <a:latin typeface="Calibri" pitchFamily="34" charset="0"/>
                <a:hlinkClick r:id="rId2"/>
              </a:rPr>
              <a:t>/</a:t>
            </a:r>
            <a:r>
              <a:rPr lang="cs-CZ" sz="2000" b="1" dirty="0" smtClean="0">
                <a:solidFill>
                  <a:srgbClr val="FFFFFF"/>
                </a:solidFill>
                <a:latin typeface="Calibri" pitchFamily="34" charset="0"/>
              </a:rPr>
              <a:t> </a:t>
            </a:r>
            <a:endParaRPr lang="cs-CZ" sz="20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467544" y="2283718"/>
            <a:ext cx="3528392" cy="288032"/>
          </a:xfrm>
          <a:prstGeom prst="rect">
            <a:avLst/>
          </a:prstGeom>
        </p:spPr>
        <p:txBody>
          <a:bodyPr vert="horz" lIns="68572" tIns="0" rIns="34286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700" b="1" kern="1200">
                <a:solidFill>
                  <a:schemeClr val="accent1">
                    <a:satMod val="150000"/>
                  </a:schemeClr>
                </a:solidFill>
                <a:effectLst/>
                <a:latin typeface="Calibri" pitchFamily="34" charset="0"/>
                <a:ea typeface="+mj-ea"/>
                <a:cs typeface="+mj-cs"/>
              </a:defRPr>
            </a:lvl1pPr>
            <a:extLst/>
          </a:lstStyle>
          <a:p>
            <a:r>
              <a:rPr lang="cs-CZ" sz="1800" b="0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Vzdělávací oblast</a:t>
            </a:r>
            <a:endParaRPr lang="cs-CZ" sz="900" i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Podnadpis 2"/>
          <p:cNvSpPr txBox="1">
            <a:spLocks/>
          </p:cNvSpPr>
          <p:nvPr/>
        </p:nvSpPr>
        <p:spPr>
          <a:xfrm>
            <a:off x="251521" y="3867894"/>
            <a:ext cx="8640960" cy="1090323"/>
          </a:xfrm>
          <a:prstGeom prst="rect">
            <a:avLst/>
          </a:prstGeom>
        </p:spPr>
        <p:txBody>
          <a:bodyPr vert="horz" lIns="89143" tIns="0" rIns="34286" bIns="0" rtlCol="0" anchor="b">
            <a:noAutofit/>
          </a:bodyPr>
          <a:lstStyle/>
          <a:p>
            <a:pPr algn="ctr">
              <a:buClr>
                <a:schemeClr val="accent1"/>
              </a:buClr>
              <a:buSzPct val="80000"/>
              <a:defRPr/>
            </a:pPr>
            <a:r>
              <a:rPr lang="cs-CZ" sz="4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Calibri" pitchFamily="34" charset="0"/>
              </a:rPr>
              <a:t>DIGITÁLNÍ TECHNOLOGIE</a:t>
            </a:r>
            <a:endParaRPr lang="cs-CZ" sz="4400" b="1" dirty="0" smtClean="0">
              <a:solidFill>
                <a:schemeClr val="accent3">
                  <a:lumMod val="60000"/>
                  <a:lumOff val="40000"/>
                </a:schemeClr>
              </a:solidFill>
              <a:latin typeface="Calibri" pitchFamily="34" charset="0"/>
            </a:endParaRPr>
          </a:p>
          <a:p>
            <a:pPr algn="ctr">
              <a:buClr>
                <a:schemeClr val="accent1"/>
              </a:buClr>
              <a:buSzPct val="80000"/>
              <a:defRPr/>
            </a:pPr>
            <a:r>
              <a:rPr lang="cs-CZ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 pitchFamily="34" charset="0"/>
              </a:rPr>
              <a:t>2. stupeň ZŠ – 6.–7. třída</a:t>
            </a:r>
            <a:endParaRPr lang="cs-CZ" sz="2000" b="1" dirty="0">
              <a:solidFill>
                <a:schemeClr val="accent3">
                  <a:lumMod val="60000"/>
                  <a:lumOff val="40000"/>
                </a:schemeClr>
              </a:solidFill>
              <a:latin typeface="Calibri" pitchFamily="34" charset="0"/>
            </a:endParaRPr>
          </a:p>
        </p:txBody>
      </p:sp>
      <p:sp>
        <p:nvSpPr>
          <p:cNvPr id="14" name="Podnadpis 2"/>
          <p:cNvSpPr txBox="1">
            <a:spLocks/>
          </p:cNvSpPr>
          <p:nvPr/>
        </p:nvSpPr>
        <p:spPr>
          <a:xfrm>
            <a:off x="144054" y="3795886"/>
            <a:ext cx="8855899" cy="370243"/>
          </a:xfrm>
          <a:prstGeom prst="rect">
            <a:avLst/>
          </a:prstGeom>
        </p:spPr>
        <p:txBody>
          <a:bodyPr vert="horz" lIns="89143" tIns="0" rIns="34286" bIns="0" rtlCol="0" anchor="b">
            <a:normAutofit/>
          </a:bodyPr>
          <a:lstStyle/>
          <a:p>
            <a:pPr algn="ctr">
              <a:buClr>
                <a:schemeClr val="accent1"/>
              </a:buClr>
              <a:buSzPct val="80000"/>
              <a:defRPr/>
            </a:pPr>
            <a:endParaRPr lang="cs-CZ" sz="1600" dirty="0">
              <a:solidFill>
                <a:schemeClr val="bg1">
                  <a:lumMod val="65000"/>
                </a:schemeClr>
              </a:solidFill>
              <a:latin typeface="Calibri" pitchFamily="34" charset="0"/>
            </a:endParaRPr>
          </a:p>
        </p:txBody>
      </p:sp>
      <p:sp>
        <p:nvSpPr>
          <p:cNvPr id="15" name="Nadpis 1"/>
          <p:cNvSpPr txBox="1">
            <a:spLocks/>
          </p:cNvSpPr>
          <p:nvPr/>
        </p:nvSpPr>
        <p:spPr>
          <a:xfrm>
            <a:off x="521540" y="206898"/>
            <a:ext cx="1489066" cy="316741"/>
          </a:xfrm>
          <a:prstGeom prst="rect">
            <a:avLst/>
          </a:prstGeom>
        </p:spPr>
        <p:txBody>
          <a:bodyPr vert="horz" lIns="68572" tIns="0" rIns="34286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700" b="1" kern="1200">
                <a:solidFill>
                  <a:schemeClr val="accent1">
                    <a:satMod val="150000"/>
                  </a:schemeClr>
                </a:solidFill>
                <a:effectLst/>
                <a:latin typeface="Calibri" pitchFamily="34" charset="0"/>
                <a:ea typeface="+mj-ea"/>
                <a:cs typeface="+mj-cs"/>
              </a:defRPr>
            </a:lvl1pPr>
            <a:extLst/>
          </a:lstStyle>
          <a:p>
            <a:endParaRPr lang="cs-CZ" sz="900" b="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6" name="Obrázek 1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9616" y="-20538"/>
            <a:ext cx="4267177" cy="2090916"/>
          </a:xfrm>
          <a:prstGeom prst="rect">
            <a:avLst/>
          </a:prstGeom>
          <a:ln>
            <a:noFill/>
          </a:ln>
        </p:spPr>
      </p:pic>
      <p:sp>
        <p:nvSpPr>
          <p:cNvPr id="19" name="Nadpis 1"/>
          <p:cNvSpPr txBox="1">
            <a:spLocks/>
          </p:cNvSpPr>
          <p:nvPr/>
        </p:nvSpPr>
        <p:spPr>
          <a:xfrm>
            <a:off x="467544" y="2536152"/>
            <a:ext cx="3528392" cy="899694"/>
          </a:xfrm>
          <a:prstGeom prst="rect">
            <a:avLst/>
          </a:prstGeom>
        </p:spPr>
        <p:txBody>
          <a:bodyPr vert="horz" lIns="68572" tIns="0" rIns="34286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700" b="1" kern="1200">
                <a:solidFill>
                  <a:schemeClr val="accent1">
                    <a:satMod val="150000"/>
                  </a:schemeClr>
                </a:solidFill>
                <a:effectLst/>
                <a:latin typeface="Calibri" pitchFamily="34" charset="0"/>
                <a:ea typeface="+mj-ea"/>
                <a:cs typeface="+mj-cs"/>
              </a:defRPr>
            </a:lvl1pPr>
            <a:extLst/>
          </a:lstStyle>
          <a:p>
            <a:r>
              <a:rPr lang="cs-CZ" sz="4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INFORMATIKA</a:t>
            </a:r>
            <a:endParaRPr lang="cs-CZ" sz="1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0" name="Obrázek 1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9617" y="-20538"/>
            <a:ext cx="4267175" cy="209091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6738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Technické principy</a:t>
            </a:r>
            <a:endParaRPr lang="cs-CZ" sz="2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z="1000" b="1">
                <a:solidFill>
                  <a:srgbClr val="99CCFF"/>
                </a:solidFill>
              </a:rPr>
              <a:pPr/>
              <a:t>1</a:t>
            </a:fld>
            <a:endParaRPr lang="cs-CZ" sz="1000" b="1" dirty="0">
              <a:solidFill>
                <a:srgbClr val="99CCFF"/>
              </a:solidFill>
            </a:endParaRPr>
          </a:p>
        </p:txBody>
      </p:sp>
      <p:sp>
        <p:nvSpPr>
          <p:cNvPr id="59" name="Obdélník 58"/>
          <p:cNvSpPr/>
          <p:nvPr/>
        </p:nvSpPr>
        <p:spPr>
          <a:xfrm>
            <a:off x="3491880" y="624392"/>
            <a:ext cx="5652120" cy="4113208"/>
          </a:xfrm>
          <a:prstGeom prst="rect">
            <a:avLst/>
          </a:prstGeom>
          <a:solidFill>
            <a:srgbClr val="F8F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300"/>
              </a:spcBef>
            </a:pPr>
            <a:endParaRPr lang="cs-CZ" sz="1400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9" name="Přímá spojnice 8"/>
          <p:cNvCxnSpPr/>
          <p:nvPr/>
        </p:nvCxnSpPr>
        <p:spPr>
          <a:xfrm flipV="1">
            <a:off x="0" y="4737600"/>
            <a:ext cx="9144000" cy="0"/>
          </a:xfrm>
          <a:prstGeom prst="line">
            <a:avLst/>
          </a:prstGeom>
          <a:ln cmpd="sng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ovéPole 12"/>
          <p:cNvSpPr txBox="1"/>
          <p:nvPr/>
        </p:nvSpPr>
        <p:spPr>
          <a:xfrm>
            <a:off x="125759" y="3815290"/>
            <a:ext cx="3304041" cy="628668"/>
          </a:xfrm>
          <a:prstGeom prst="rect">
            <a:avLst/>
          </a:prstGeom>
          <a:solidFill>
            <a:srgbClr val="DD7008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215979">
              <a:spcBef>
                <a:spcPts val="1200"/>
              </a:spcBef>
              <a:defRPr sz="15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>
              <a:spcBef>
                <a:spcPts val="600"/>
              </a:spcBef>
            </a:pPr>
            <a:r>
              <a:rPr lang="cs-CZ" dirty="0" smtClean="0"/>
              <a:t>Z těchto </a:t>
            </a:r>
            <a:r>
              <a:rPr lang="cs-CZ" b="1" dirty="0" smtClean="0"/>
              <a:t>technických principů </a:t>
            </a:r>
            <a:r>
              <a:rPr lang="cs-CZ" dirty="0" smtClean="0"/>
              <a:t>plyne </a:t>
            </a:r>
            <a:r>
              <a:rPr lang="cs-CZ" b="1" dirty="0" smtClean="0"/>
              <a:t>také digitální stopa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125759" y="721608"/>
            <a:ext cx="3304041" cy="3016210"/>
          </a:xfrm>
          <a:prstGeom prst="rect">
            <a:avLst/>
          </a:prstGeom>
          <a:solidFill>
            <a:srgbClr val="FEF0E2"/>
          </a:solidFill>
          <a:ln w="12700">
            <a:solidFill>
              <a:srgbClr val="DD7008"/>
            </a:solidFill>
          </a:ln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spcBef>
                <a:spcPts val="450"/>
              </a:spcBef>
              <a:defRPr sz="1500"/>
            </a:lvl1pPr>
          </a:lstStyle>
          <a:p>
            <a:r>
              <a:rPr lang="cs-CZ" dirty="0" smtClean="0"/>
              <a:t>Co již víme: </a:t>
            </a:r>
          </a:p>
          <a:p>
            <a:pPr marL="215979" indent="-215979">
              <a:spcBef>
                <a:spcPts val="600"/>
              </a:spcBef>
              <a:buClr>
                <a:schemeClr val="accent1"/>
              </a:buClr>
              <a:buSzPct val="80000"/>
              <a:buBlip>
                <a:blip r:embed="rId3"/>
              </a:buBlip>
            </a:pPr>
            <a:r>
              <a:rPr lang="cs-CZ" b="1" dirty="0" smtClean="0"/>
              <a:t>počítač</a:t>
            </a:r>
            <a:r>
              <a:rPr lang="cs-CZ" dirty="0" smtClean="0"/>
              <a:t> </a:t>
            </a:r>
            <a:r>
              <a:rPr lang="cs-CZ" dirty="0"/>
              <a:t>(tedy i mobil či tablet) má </a:t>
            </a:r>
            <a:r>
              <a:rPr lang="cs-CZ" b="1" dirty="0" smtClean="0"/>
              <a:t>technické díly (</a:t>
            </a:r>
            <a:r>
              <a:rPr lang="cs-CZ" b="1" dirty="0" smtClean="0">
                <a:solidFill>
                  <a:srgbClr val="0070C0"/>
                </a:solidFill>
              </a:rPr>
              <a:t>hardware</a:t>
            </a:r>
            <a:r>
              <a:rPr lang="cs-CZ" b="1" dirty="0" smtClean="0"/>
              <a:t>)</a:t>
            </a:r>
            <a:r>
              <a:rPr lang="cs-CZ" dirty="0" smtClean="0"/>
              <a:t>, </a:t>
            </a:r>
          </a:p>
          <a:p>
            <a:pPr marL="215979" indent="-215979">
              <a:spcBef>
                <a:spcPts val="600"/>
              </a:spcBef>
              <a:buClr>
                <a:schemeClr val="accent1"/>
              </a:buClr>
              <a:buSzPct val="80000"/>
              <a:buBlip>
                <a:blip r:embed="rId3"/>
              </a:buBlip>
            </a:pPr>
            <a:r>
              <a:rPr lang="cs-CZ" dirty="0" smtClean="0"/>
              <a:t>technické díly jsou oživovány </a:t>
            </a:r>
            <a:r>
              <a:rPr lang="cs-CZ" b="1" dirty="0">
                <a:solidFill>
                  <a:srgbClr val="0070C0"/>
                </a:solidFill>
              </a:rPr>
              <a:t>operačním </a:t>
            </a:r>
            <a:r>
              <a:rPr lang="cs-CZ" b="1" dirty="0" smtClean="0">
                <a:solidFill>
                  <a:srgbClr val="0070C0"/>
                </a:solidFill>
              </a:rPr>
              <a:t>systémem, </a:t>
            </a:r>
          </a:p>
          <a:p>
            <a:pPr marL="215979" indent="-215979">
              <a:spcBef>
                <a:spcPts val="600"/>
              </a:spcBef>
              <a:buClr>
                <a:schemeClr val="accent1"/>
              </a:buClr>
              <a:buSzPct val="80000"/>
              <a:buBlip>
                <a:blip r:embed="rId3"/>
              </a:buBlip>
            </a:pPr>
            <a:r>
              <a:rPr lang="cs-CZ" dirty="0" smtClean="0"/>
              <a:t>díky kterému využíváme různé </a:t>
            </a:r>
            <a:r>
              <a:rPr lang="cs-CZ" b="1" dirty="0" smtClean="0"/>
              <a:t>programy</a:t>
            </a:r>
            <a:r>
              <a:rPr lang="cs-CZ" dirty="0" smtClean="0"/>
              <a:t> </a:t>
            </a:r>
            <a:r>
              <a:rPr lang="cs-CZ" b="1" dirty="0" smtClean="0"/>
              <a:t>(</a:t>
            </a:r>
            <a:r>
              <a:rPr lang="cs-CZ" b="1" dirty="0" smtClean="0">
                <a:solidFill>
                  <a:srgbClr val="0070C0"/>
                </a:solidFill>
              </a:rPr>
              <a:t>software</a:t>
            </a:r>
            <a:r>
              <a:rPr lang="cs-CZ" b="1" dirty="0" smtClean="0"/>
              <a:t>).</a:t>
            </a:r>
            <a:endParaRPr lang="cs-CZ" dirty="0" smtClean="0"/>
          </a:p>
          <a:p>
            <a:pPr marL="215979" indent="-215979">
              <a:spcBef>
                <a:spcPts val="600"/>
              </a:spcBef>
              <a:buClr>
                <a:schemeClr val="accent1"/>
              </a:buClr>
              <a:buSzPct val="80000"/>
              <a:buBlip>
                <a:blip r:embed="rId3"/>
              </a:buBlip>
            </a:pPr>
            <a:r>
              <a:rPr lang="cs-CZ" dirty="0" smtClean="0"/>
              <a:t>Počítač </a:t>
            </a:r>
            <a:r>
              <a:rPr lang="cs-CZ" dirty="0"/>
              <a:t>je </a:t>
            </a:r>
            <a:r>
              <a:rPr lang="cs-CZ" b="1" dirty="0"/>
              <a:t>kabelem</a:t>
            </a:r>
            <a:r>
              <a:rPr lang="cs-CZ" dirty="0"/>
              <a:t> či </a:t>
            </a:r>
            <a:r>
              <a:rPr lang="cs-CZ" b="1" dirty="0"/>
              <a:t>bezdrátově</a:t>
            </a:r>
            <a:r>
              <a:rPr lang="cs-CZ" dirty="0"/>
              <a:t> připojen do </a:t>
            </a:r>
            <a:r>
              <a:rPr lang="cs-CZ" dirty="0" smtClean="0"/>
              <a:t>(místní) </a:t>
            </a:r>
            <a:r>
              <a:rPr lang="cs-CZ" b="1" dirty="0" smtClean="0">
                <a:solidFill>
                  <a:srgbClr val="0070C0"/>
                </a:solidFill>
              </a:rPr>
              <a:t>sítě</a:t>
            </a:r>
            <a:r>
              <a:rPr lang="cs-CZ" dirty="0" smtClean="0"/>
              <a:t> </a:t>
            </a:r>
          </a:p>
          <a:p>
            <a:pPr marL="215979" indent="-215979">
              <a:spcBef>
                <a:spcPts val="600"/>
              </a:spcBef>
              <a:buClr>
                <a:schemeClr val="accent1"/>
              </a:buClr>
              <a:buSzPct val="80000"/>
              <a:buBlip>
                <a:blip r:embed="rId3"/>
              </a:buBlip>
            </a:pPr>
            <a:r>
              <a:rPr lang="cs-CZ" dirty="0" smtClean="0"/>
              <a:t>a </a:t>
            </a:r>
            <a:r>
              <a:rPr lang="cs-CZ" dirty="0"/>
              <a:t>přes </a:t>
            </a:r>
            <a:r>
              <a:rPr lang="cs-CZ" b="1" dirty="0"/>
              <a:t>síťové prvky</a:t>
            </a:r>
            <a:r>
              <a:rPr lang="cs-CZ" dirty="0"/>
              <a:t> je připojen </a:t>
            </a:r>
            <a:r>
              <a:rPr lang="cs-CZ" dirty="0" smtClean="0"/>
              <a:t>k </a:t>
            </a:r>
            <a:r>
              <a:rPr lang="cs-CZ" b="1" dirty="0" smtClean="0">
                <a:solidFill>
                  <a:srgbClr val="0070C0"/>
                </a:solidFill>
              </a:rPr>
              <a:t>Internetu</a:t>
            </a:r>
            <a:r>
              <a:rPr lang="cs-CZ" dirty="0"/>
              <a:t>.</a:t>
            </a:r>
          </a:p>
        </p:txBody>
      </p:sp>
      <p:pic>
        <p:nvPicPr>
          <p:cNvPr id="16" name="Obrázek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2240" y="113798"/>
            <a:ext cx="2201268" cy="2169920"/>
          </a:xfrm>
          <a:prstGeom prst="rect">
            <a:avLst/>
          </a:prstGeom>
          <a:ln w="76200" cmpd="sng">
            <a:noFill/>
            <a:miter lim="800000"/>
          </a:ln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1237" y="125894"/>
            <a:ext cx="3102566" cy="1581760"/>
          </a:xfrm>
          <a:prstGeom prst="rect">
            <a:avLst/>
          </a:prstGeom>
        </p:spPr>
      </p:pic>
      <p:pic>
        <p:nvPicPr>
          <p:cNvPr id="19" name="Obrázek 1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3928" y="205033"/>
            <a:ext cx="2388413" cy="129673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815" y="1785272"/>
            <a:ext cx="3106272" cy="2787109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802" y="2742940"/>
            <a:ext cx="2269705" cy="1917042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58299"/>
            <a:ext cx="1755392" cy="1117340"/>
          </a:xfrm>
          <a:prstGeom prst="rect">
            <a:avLst/>
          </a:prstGeom>
        </p:spPr>
      </p:pic>
      <p:cxnSp>
        <p:nvCxnSpPr>
          <p:cNvPr id="21" name="Přímá spojnice se šipkou 20"/>
          <p:cNvCxnSpPr/>
          <p:nvPr/>
        </p:nvCxnSpPr>
        <p:spPr>
          <a:xfrm>
            <a:off x="5580112" y="1623095"/>
            <a:ext cx="0" cy="2192195"/>
          </a:xfrm>
          <a:prstGeom prst="straightConnector1">
            <a:avLst/>
          </a:prstGeom>
          <a:ln>
            <a:headEnd w="sm" len="sm"/>
            <a:tailEnd type="non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7" name="Přímá spojnice se šipkou 26"/>
          <p:cNvCxnSpPr/>
          <p:nvPr/>
        </p:nvCxnSpPr>
        <p:spPr>
          <a:xfrm>
            <a:off x="5724128" y="3795886"/>
            <a:ext cx="1440160" cy="19404"/>
          </a:xfrm>
          <a:prstGeom prst="straightConnector1">
            <a:avLst/>
          </a:prstGeom>
          <a:ln>
            <a:tailEnd type="non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1580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4283968" y="624392"/>
            <a:ext cx="4860032" cy="4113208"/>
          </a:xfrm>
          <a:prstGeom prst="rect">
            <a:avLst/>
          </a:prstGeom>
          <a:solidFill>
            <a:srgbClr val="F8F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5496" y="699542"/>
            <a:ext cx="4233902" cy="3847349"/>
          </a:xfrm>
        </p:spPr>
        <p:txBody>
          <a:bodyPr>
            <a:normAutofit/>
          </a:bodyPr>
          <a:lstStyle/>
          <a:p>
            <a:pPr marL="215979" indent="-215979">
              <a:spcBef>
                <a:spcPts val="600"/>
              </a:spcBef>
            </a:pPr>
            <a:r>
              <a:rPr lang="cs-CZ" sz="1600" b="1" dirty="0" smtClean="0">
                <a:solidFill>
                  <a:srgbClr val="0070C0"/>
                </a:solidFill>
              </a:rPr>
              <a:t>V programu</a:t>
            </a:r>
            <a:r>
              <a:rPr lang="cs-CZ" sz="1600" dirty="0"/>
              <a:t>, který je </a:t>
            </a:r>
            <a:r>
              <a:rPr lang="cs-CZ" sz="1600" b="1" dirty="0">
                <a:solidFill>
                  <a:srgbClr val="0070C0"/>
                </a:solidFill>
              </a:rPr>
              <a:t>spuštěn</a:t>
            </a:r>
            <a:r>
              <a:rPr lang="cs-CZ" sz="1600" dirty="0"/>
              <a:t> v </a:t>
            </a:r>
            <a:r>
              <a:rPr lang="cs-CZ" sz="1600" b="1" dirty="0"/>
              <a:t>operační paměti</a:t>
            </a:r>
            <a:r>
              <a:rPr lang="cs-CZ" sz="1600" dirty="0"/>
              <a:t> počítače a jehož instrukce vykonává </a:t>
            </a:r>
            <a:r>
              <a:rPr lang="cs-CZ" sz="1600" b="1" dirty="0"/>
              <a:t>procesor</a:t>
            </a:r>
            <a:r>
              <a:rPr lang="cs-CZ" sz="1600" dirty="0"/>
              <a:t>, je </a:t>
            </a:r>
            <a:r>
              <a:rPr lang="cs-CZ" sz="1600" b="1" dirty="0">
                <a:solidFill>
                  <a:srgbClr val="0070C0"/>
                </a:solidFill>
              </a:rPr>
              <a:t>otevřen </a:t>
            </a:r>
            <a:r>
              <a:rPr lang="cs-CZ" sz="1600" b="1" dirty="0" smtClean="0">
                <a:solidFill>
                  <a:srgbClr val="0070C0"/>
                </a:solidFill>
              </a:rPr>
              <a:t>dokument</a:t>
            </a:r>
            <a:r>
              <a:rPr lang="cs-CZ" sz="1600" dirty="0"/>
              <a:t>.</a:t>
            </a:r>
          </a:p>
          <a:p>
            <a:pPr marL="215979" indent="-215979">
              <a:spcBef>
                <a:spcPts val="600"/>
              </a:spcBef>
            </a:pPr>
            <a:r>
              <a:rPr lang="cs-CZ" sz="1600" b="1" dirty="0"/>
              <a:t>Operační paměť </a:t>
            </a:r>
            <a:r>
              <a:rPr lang="cs-CZ" sz="1600" dirty="0"/>
              <a:t>si po vypnutí počítače nic nepamatuje. </a:t>
            </a:r>
            <a:r>
              <a:rPr lang="cs-CZ" sz="1600" b="1" dirty="0">
                <a:solidFill>
                  <a:srgbClr val="0070C0"/>
                </a:solidFill>
              </a:rPr>
              <a:t>Dokument </a:t>
            </a:r>
            <a:r>
              <a:rPr lang="cs-CZ" sz="1600" b="1" dirty="0"/>
              <a:t>proto </a:t>
            </a:r>
            <a:r>
              <a:rPr lang="cs-CZ" sz="1600" b="1" dirty="0" smtClean="0"/>
              <a:t>musíme </a:t>
            </a:r>
            <a:r>
              <a:rPr lang="cs-CZ" sz="1600" b="1" dirty="0">
                <a:solidFill>
                  <a:srgbClr val="0070C0"/>
                </a:solidFill>
              </a:rPr>
              <a:t>uložit do souboru </a:t>
            </a:r>
            <a:r>
              <a:rPr lang="cs-CZ" sz="1600" b="1" dirty="0"/>
              <a:t>na disk</a:t>
            </a:r>
            <a:r>
              <a:rPr lang="cs-CZ" sz="1600" dirty="0"/>
              <a:t>, na kterém je záznam dat trvalý. Pro přehlednost se soubory na disku umisťují do </a:t>
            </a:r>
            <a:r>
              <a:rPr lang="cs-CZ" sz="1600" b="1" dirty="0"/>
              <a:t>složek</a:t>
            </a:r>
            <a:r>
              <a:rPr lang="cs-CZ" sz="1600" dirty="0" smtClean="0"/>
              <a:t>.</a:t>
            </a:r>
            <a:endParaRPr lang="cs-CZ" sz="1600" b="1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Princip práce počítače </a:t>
            </a:r>
            <a:r>
              <a:rPr lang="cs-CZ" dirty="0"/>
              <a:t>– </a:t>
            </a:r>
            <a:r>
              <a:rPr lang="cs-CZ" dirty="0" smtClean="0">
                <a:solidFill>
                  <a:schemeClr val="bg1"/>
                </a:solidFill>
              </a:rPr>
              <a:t>opakování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z="1000" b="1">
                <a:solidFill>
                  <a:srgbClr val="99CCFF"/>
                </a:solidFill>
              </a:rPr>
              <a:pPr/>
              <a:t>2</a:t>
            </a:fld>
            <a:endParaRPr lang="cs-CZ" sz="1000" b="1" dirty="0">
              <a:solidFill>
                <a:srgbClr val="99CCFF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984" y="771550"/>
            <a:ext cx="3996531" cy="2664354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168" y="1724644"/>
            <a:ext cx="2890411" cy="2849250"/>
          </a:xfrm>
          <a:prstGeom prst="rect">
            <a:avLst/>
          </a:prstGeom>
          <a:ln w="76200" cmpd="sng">
            <a:noFill/>
            <a:miter lim="800000"/>
          </a:ln>
        </p:spPr>
      </p:pic>
      <p:cxnSp>
        <p:nvCxnSpPr>
          <p:cNvPr id="9" name="Přímá spojnice 8"/>
          <p:cNvCxnSpPr/>
          <p:nvPr/>
        </p:nvCxnSpPr>
        <p:spPr>
          <a:xfrm flipV="1">
            <a:off x="0" y="4737600"/>
            <a:ext cx="9144000" cy="0"/>
          </a:xfrm>
          <a:prstGeom prst="line">
            <a:avLst/>
          </a:prstGeom>
          <a:ln cmpd="sng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>
            <a:off x="180387" y="3003798"/>
            <a:ext cx="3898719" cy="1451679"/>
          </a:xfrm>
          <a:prstGeom prst="rect">
            <a:avLst/>
          </a:prstGeom>
          <a:solidFill>
            <a:srgbClr val="FEF0E2"/>
          </a:solidFill>
          <a:ln w="12700">
            <a:solidFill>
              <a:srgbClr val="DD7008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450"/>
              </a:spcBef>
            </a:pPr>
            <a:r>
              <a:rPr lang="cs-CZ" sz="1600" dirty="0" smtClean="0"/>
              <a:t>Pomocí </a:t>
            </a:r>
            <a:r>
              <a:rPr lang="cs-CZ" sz="1600" b="1" dirty="0" smtClean="0"/>
              <a:t>programů prohlížíme a měníme dokumenty </a:t>
            </a:r>
            <a:r>
              <a:rPr lang="cs-CZ" sz="1600" dirty="0" smtClean="0"/>
              <a:t>v </a:t>
            </a:r>
            <a:r>
              <a:rPr lang="cs-CZ" sz="1600" b="1" dirty="0" smtClean="0">
                <a:solidFill>
                  <a:srgbClr val="0070C0"/>
                </a:solidFill>
              </a:rPr>
              <a:t>paměti</a:t>
            </a:r>
            <a:r>
              <a:rPr lang="cs-CZ" sz="1600" dirty="0" smtClean="0"/>
              <a:t> našeho počítače.</a:t>
            </a:r>
          </a:p>
          <a:p>
            <a:pPr>
              <a:spcBef>
                <a:spcPts val="450"/>
              </a:spcBef>
            </a:pPr>
            <a:r>
              <a:rPr lang="cs-CZ" sz="1600" b="1" dirty="0" smtClean="0"/>
              <a:t>Dokumenty ukládáme </a:t>
            </a:r>
            <a:r>
              <a:rPr lang="cs-CZ" sz="1600" dirty="0" smtClean="0"/>
              <a:t>na </a:t>
            </a:r>
            <a:r>
              <a:rPr lang="cs-CZ" sz="1600" b="1" dirty="0" smtClean="0">
                <a:solidFill>
                  <a:srgbClr val="0070C0"/>
                </a:solidFill>
              </a:rPr>
              <a:t>pevný disk</a:t>
            </a:r>
            <a:r>
              <a:rPr lang="cs-CZ" sz="1600" dirty="0" smtClean="0"/>
              <a:t>, </a:t>
            </a:r>
            <a:r>
              <a:rPr lang="cs-CZ" sz="1600" b="1" dirty="0" smtClean="0"/>
              <a:t>umístěný </a:t>
            </a:r>
            <a:r>
              <a:rPr lang="cs-CZ" sz="1600" b="1" dirty="0" smtClean="0">
                <a:solidFill>
                  <a:srgbClr val="0070C0"/>
                </a:solidFill>
              </a:rPr>
              <a:t>v našem počítači</a:t>
            </a:r>
            <a:r>
              <a:rPr lang="cs-CZ" sz="1600" dirty="0" smtClean="0"/>
              <a:t>.</a:t>
            </a:r>
          </a:p>
          <a:p>
            <a:pPr>
              <a:spcBef>
                <a:spcPts val="450"/>
              </a:spcBef>
            </a:pPr>
            <a:r>
              <a:rPr lang="cs-CZ" sz="1600" dirty="0" smtClean="0"/>
              <a:t>Vše řídí </a:t>
            </a:r>
            <a:r>
              <a:rPr lang="cs-CZ" sz="1600" b="1" dirty="0" smtClean="0">
                <a:solidFill>
                  <a:srgbClr val="0070C0"/>
                </a:solidFill>
              </a:rPr>
              <a:t>operační systém</a:t>
            </a:r>
            <a:r>
              <a:rPr lang="cs-CZ" sz="1600" dirty="0" smtClean="0"/>
              <a:t>.</a:t>
            </a:r>
            <a:endParaRPr lang="cs-CZ" sz="1600" dirty="0"/>
          </a:p>
        </p:txBody>
      </p:sp>
      <p:cxnSp>
        <p:nvCxnSpPr>
          <p:cNvPr id="11" name="Pravoúhlá spojnice 10"/>
          <p:cNvCxnSpPr/>
          <p:nvPr/>
        </p:nvCxnSpPr>
        <p:spPr>
          <a:xfrm>
            <a:off x="3275856" y="1419622"/>
            <a:ext cx="1224136" cy="504056"/>
          </a:xfrm>
          <a:prstGeom prst="bentConnector3">
            <a:avLst>
              <a:gd name="adj1" fmla="val 75622"/>
            </a:avLst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3" name="Pravoúhlá spojnice 12"/>
          <p:cNvCxnSpPr/>
          <p:nvPr/>
        </p:nvCxnSpPr>
        <p:spPr>
          <a:xfrm>
            <a:off x="4079106" y="2210139"/>
            <a:ext cx="2149078" cy="1793004"/>
          </a:xfrm>
          <a:prstGeom prst="bentConnector3">
            <a:avLst>
              <a:gd name="adj1" fmla="val 6677"/>
            </a:avLst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/>
          <p:nvPr/>
        </p:nvCxnSpPr>
        <p:spPr>
          <a:xfrm>
            <a:off x="3707904" y="915566"/>
            <a:ext cx="7560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222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10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4211960" y="627534"/>
            <a:ext cx="4932040" cy="4113208"/>
          </a:xfrm>
          <a:prstGeom prst="rect">
            <a:avLst/>
          </a:prstGeom>
          <a:solidFill>
            <a:srgbClr val="F8F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5496" y="699542"/>
            <a:ext cx="4032448" cy="3960440"/>
          </a:xfrm>
        </p:spPr>
        <p:txBody>
          <a:bodyPr>
            <a:normAutofit/>
          </a:bodyPr>
          <a:lstStyle/>
          <a:p>
            <a:pPr marL="215979" indent="-215979">
              <a:spcBef>
                <a:spcPts val="600"/>
              </a:spcBef>
            </a:pPr>
            <a:r>
              <a:rPr lang="cs-CZ" sz="1600" dirty="0" smtClean="0"/>
              <a:t>Z principu </a:t>
            </a:r>
            <a:r>
              <a:rPr lang="cs-CZ" sz="1600" smtClean="0"/>
              <a:t>práce počítače </a:t>
            </a:r>
            <a:r>
              <a:rPr lang="cs-CZ" sz="1600" dirty="0" smtClean="0"/>
              <a:t>plyne zásadní věc:</a:t>
            </a:r>
          </a:p>
          <a:p>
            <a:pPr marL="215979" indent="-215979">
              <a:spcBef>
                <a:spcPts val="600"/>
              </a:spcBef>
            </a:pPr>
            <a:r>
              <a:rPr lang="cs-CZ" sz="1600" b="1" dirty="0" smtClean="0"/>
              <a:t>Jakmile kdokoliv vidí na svém počítači náš příspěvek, naši fotografii nebo video, může si vše </a:t>
            </a:r>
            <a:r>
              <a:rPr lang="cs-CZ" sz="1600" b="1" dirty="0" smtClean="0">
                <a:solidFill>
                  <a:srgbClr val="0070C0"/>
                </a:solidFill>
              </a:rPr>
              <a:t>uložit na disk svého počítače</a:t>
            </a:r>
            <a:r>
              <a:rPr lang="cs-CZ" sz="1600" b="1" dirty="0" smtClean="0"/>
              <a:t>.</a:t>
            </a:r>
          </a:p>
          <a:p>
            <a:pPr marL="215979" indent="-215979">
              <a:spcBef>
                <a:spcPts val="600"/>
              </a:spcBef>
            </a:pPr>
            <a:r>
              <a:rPr lang="cs-CZ" sz="1600" dirty="0" smtClean="0"/>
              <a:t>K disku cizího počítače se nemáme jak dostat. Nemůžeme proto jeho obsah měnit.</a:t>
            </a:r>
          </a:p>
          <a:p>
            <a:pPr marL="215979" indent="-215979">
              <a:spcBef>
                <a:spcPts val="600"/>
              </a:spcBef>
            </a:pPr>
            <a:endParaRPr lang="cs-CZ" sz="1600" dirty="0"/>
          </a:p>
          <a:p>
            <a:pPr marL="215979" indent="-215979">
              <a:spcBef>
                <a:spcPts val="600"/>
              </a:spcBef>
            </a:pPr>
            <a:endParaRPr lang="cs-CZ" sz="1600" dirty="0"/>
          </a:p>
          <a:p>
            <a:pPr marL="215979" indent="-215979">
              <a:spcBef>
                <a:spcPts val="600"/>
              </a:spcBef>
            </a:pPr>
            <a:endParaRPr lang="cs-CZ" sz="1600" dirty="0" smtClean="0"/>
          </a:p>
          <a:p>
            <a:pPr marL="215979" indent="-215979">
              <a:spcBef>
                <a:spcPts val="600"/>
              </a:spcBef>
            </a:pPr>
            <a:endParaRPr lang="cs-CZ" sz="16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600" dirty="0" smtClean="0"/>
              <a:t>Digitální stopa</a:t>
            </a:r>
            <a:endParaRPr lang="cs-CZ" sz="26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z="1000" b="1">
                <a:solidFill>
                  <a:srgbClr val="99CCFF"/>
                </a:solidFill>
              </a:rPr>
              <a:pPr/>
              <a:t>3</a:t>
            </a:fld>
            <a:endParaRPr lang="cs-CZ" sz="1000" b="1" dirty="0">
              <a:solidFill>
                <a:srgbClr val="99CCFF"/>
              </a:solidFill>
            </a:endParaRPr>
          </a:p>
        </p:txBody>
      </p:sp>
      <p:cxnSp>
        <p:nvCxnSpPr>
          <p:cNvPr id="9" name="Přímá spojnice 8"/>
          <p:cNvCxnSpPr/>
          <p:nvPr/>
        </p:nvCxnSpPr>
        <p:spPr>
          <a:xfrm flipV="1">
            <a:off x="0" y="4737600"/>
            <a:ext cx="9144000" cy="0"/>
          </a:xfrm>
          <a:prstGeom prst="line">
            <a:avLst/>
          </a:prstGeom>
          <a:ln cmpd="sng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/>
          <p:cNvSpPr txBox="1"/>
          <p:nvPr/>
        </p:nvSpPr>
        <p:spPr>
          <a:xfrm>
            <a:off x="298500" y="2788776"/>
            <a:ext cx="3769444" cy="1655182"/>
          </a:xfrm>
          <a:prstGeom prst="rect">
            <a:avLst/>
          </a:prstGeom>
          <a:solidFill>
            <a:srgbClr val="DD7008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215979">
              <a:spcBef>
                <a:spcPts val="1200"/>
              </a:spcBef>
              <a:defRPr sz="15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>
              <a:spcBef>
                <a:spcPts val="600"/>
              </a:spcBef>
            </a:pPr>
            <a:r>
              <a:rPr lang="cs-CZ" dirty="0" smtClean="0">
                <a:solidFill>
                  <a:schemeClr val="bg1"/>
                </a:solidFill>
              </a:rPr>
              <a:t>Z principů fungování IT plyne, že jakmile cokoliv vystavíme na internet nebo někomu pošleme, další uživatelé si to mohou </a:t>
            </a:r>
            <a:r>
              <a:rPr lang="cs-CZ" b="1" dirty="0" smtClean="0">
                <a:solidFill>
                  <a:schemeClr val="bg1"/>
                </a:solidFill>
              </a:rPr>
              <a:t>natrvalo uložit na disky ve svých počítačích </a:t>
            </a:r>
            <a:r>
              <a:rPr lang="cs-CZ" dirty="0" smtClean="0">
                <a:solidFill>
                  <a:schemeClr val="bg1"/>
                </a:solidFill>
              </a:rPr>
              <a:t>a kdykoliv </a:t>
            </a:r>
            <a:r>
              <a:rPr lang="cs-CZ" b="1" dirty="0" smtClean="0">
                <a:solidFill>
                  <a:schemeClr val="bg1"/>
                </a:solidFill>
              </a:rPr>
              <a:t>naše data opět zpřístupnit ostatním</a:t>
            </a:r>
            <a:r>
              <a:rPr lang="cs-CZ" dirty="0" smtClean="0">
                <a:solidFill>
                  <a:schemeClr val="bg1"/>
                </a:solidFill>
              </a:rPr>
              <a:t>.</a:t>
            </a:r>
          </a:p>
          <a:p>
            <a:pPr marL="0">
              <a:spcBef>
                <a:spcPts val="600"/>
              </a:spcBef>
            </a:pPr>
            <a:r>
              <a:rPr lang="cs-CZ" dirty="0" smtClean="0">
                <a:solidFill>
                  <a:schemeClr val="bg1"/>
                </a:solidFill>
              </a:rPr>
              <a:t>Za týden, za měsíc, za rok nebo za 20 let…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9700" y="3437649"/>
            <a:ext cx="3348804" cy="122233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585" y="44770"/>
            <a:ext cx="2284919" cy="2598988"/>
          </a:xfrm>
          <a:prstGeom prst="rect">
            <a:avLst/>
          </a:prstGeom>
        </p:spPr>
      </p:pic>
      <p:sp>
        <p:nvSpPr>
          <p:cNvPr id="13" name="Obdélník 12"/>
          <p:cNvSpPr/>
          <p:nvPr/>
        </p:nvSpPr>
        <p:spPr>
          <a:xfrm>
            <a:off x="4355976" y="365388"/>
            <a:ext cx="2380348" cy="2926442"/>
          </a:xfrm>
          <a:prstGeom prst="rect">
            <a:avLst/>
          </a:prstGeom>
          <a:solidFill>
            <a:srgbClr val="FEF0E2"/>
          </a:solidFill>
          <a:ln w="12700">
            <a:solidFill>
              <a:srgbClr val="DD7008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450"/>
              </a:spcBef>
            </a:pPr>
            <a:r>
              <a:rPr lang="cs-CZ" sz="1500" dirty="0"/>
              <a:t>Poskytovatelé e-mailu (…@seznam.cz) dostávají stále </a:t>
            </a:r>
            <a:r>
              <a:rPr lang="cs-CZ" sz="1500" b="1" dirty="0"/>
              <a:t>žádosti o smazání </a:t>
            </a:r>
            <a:r>
              <a:rPr lang="cs-CZ" sz="1500" dirty="0"/>
              <a:t>(</a:t>
            </a:r>
            <a:r>
              <a:rPr lang="cs-CZ" sz="1500" dirty="0" smtClean="0"/>
              <a:t>intimních apod.) </a:t>
            </a:r>
            <a:r>
              <a:rPr lang="cs-CZ" sz="1500" b="1" dirty="0" smtClean="0"/>
              <a:t>snímků</a:t>
            </a:r>
            <a:r>
              <a:rPr lang="cs-CZ" sz="1500" dirty="0" smtClean="0"/>
              <a:t>, </a:t>
            </a:r>
            <a:r>
              <a:rPr lang="cs-CZ" sz="1500" dirty="0"/>
              <a:t>které byly zaslány </a:t>
            </a:r>
            <a:r>
              <a:rPr lang="cs-CZ" sz="1500" dirty="0" smtClean="0"/>
              <a:t>někomu do </a:t>
            </a:r>
            <a:r>
              <a:rPr lang="cs-CZ" sz="1500" dirty="0"/>
              <a:t>schránky na serveru</a:t>
            </a:r>
            <a:r>
              <a:rPr lang="cs-CZ" sz="1500" dirty="0" smtClean="0"/>
              <a:t>.</a:t>
            </a:r>
            <a:endParaRPr lang="cs-CZ" sz="1500" dirty="0"/>
          </a:p>
          <a:p>
            <a:pPr>
              <a:spcBef>
                <a:spcPts val="450"/>
              </a:spcBef>
            </a:pPr>
            <a:r>
              <a:rPr lang="cs-CZ" sz="1500" dirty="0"/>
              <a:t>Je zřejmé, že i kdyby poskytovatel vyhověl a závadný e-mail smazal, jeho obsah (přiložené obrázky) stejně může být </a:t>
            </a:r>
            <a:r>
              <a:rPr lang="cs-CZ" sz="1500" b="1" dirty="0"/>
              <a:t>uložen na disku </a:t>
            </a:r>
            <a:r>
              <a:rPr lang="cs-CZ" sz="1500" dirty="0"/>
              <a:t>majitele schránky.</a:t>
            </a:r>
          </a:p>
        </p:txBody>
      </p:sp>
      <p:cxnSp>
        <p:nvCxnSpPr>
          <p:cNvPr id="12" name="Pravoúhlá spojnice 11"/>
          <p:cNvCxnSpPr/>
          <p:nvPr/>
        </p:nvCxnSpPr>
        <p:spPr>
          <a:xfrm rot="5400000">
            <a:off x="6624384" y="2394206"/>
            <a:ext cx="1332000" cy="1476000"/>
          </a:xfrm>
          <a:prstGeom prst="bentConnector3">
            <a:avLst>
              <a:gd name="adj1" fmla="val 49169"/>
            </a:avLst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8690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 animBg="1"/>
      <p:bldP spid="13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4499992" y="627534"/>
            <a:ext cx="4644008" cy="4113208"/>
          </a:xfrm>
          <a:prstGeom prst="rect">
            <a:avLst/>
          </a:prstGeom>
          <a:solidFill>
            <a:srgbClr val="F8F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5496" y="699542"/>
            <a:ext cx="4320480" cy="3960440"/>
          </a:xfrm>
        </p:spPr>
        <p:txBody>
          <a:bodyPr>
            <a:normAutofit/>
          </a:bodyPr>
          <a:lstStyle/>
          <a:p>
            <a:pPr marL="215979" indent="-215979">
              <a:spcBef>
                <a:spcPts val="600"/>
              </a:spcBef>
            </a:pPr>
            <a:r>
              <a:rPr lang="cs-CZ" sz="1600" dirty="0" smtClean="0"/>
              <a:t>Z principu práce počítače a sítí plynou další  zásadní věci:</a:t>
            </a:r>
          </a:p>
          <a:p>
            <a:pPr marL="215979" indent="-215979">
              <a:spcBef>
                <a:spcPts val="600"/>
              </a:spcBef>
            </a:pPr>
            <a:r>
              <a:rPr lang="cs-CZ" sz="1600" dirty="0" smtClean="0"/>
              <a:t>Počítač (jeho operační sytém) někam zapisuje </a:t>
            </a:r>
            <a:r>
              <a:rPr lang="cs-CZ" sz="1600" b="1" dirty="0" smtClean="0"/>
              <a:t>každou akci</a:t>
            </a:r>
            <a:r>
              <a:rPr lang="cs-CZ" sz="1600" dirty="0" smtClean="0"/>
              <a:t>, kterou provedeme. </a:t>
            </a:r>
            <a:r>
              <a:rPr lang="cs-CZ" dirty="0" smtClean="0"/>
              <a:t>Tedy například:</a:t>
            </a:r>
          </a:p>
          <a:p>
            <a:pPr marL="435411" lvl="1" indent="-215979">
              <a:spcBef>
                <a:spcPts val="600"/>
              </a:spcBef>
            </a:pPr>
            <a:r>
              <a:rPr lang="cs-CZ" dirty="0" smtClean="0"/>
              <a:t>spuštění a ukončení programu (hraní her…),</a:t>
            </a:r>
          </a:p>
          <a:p>
            <a:pPr marL="435411" lvl="1" indent="-215979">
              <a:spcBef>
                <a:spcPts val="600"/>
              </a:spcBef>
            </a:pPr>
            <a:r>
              <a:rPr lang="cs-CZ" dirty="0" smtClean="0"/>
              <a:t>ukládání a otevírání dokumentů,</a:t>
            </a:r>
          </a:p>
          <a:p>
            <a:pPr marL="435411" lvl="1" indent="-215979">
              <a:spcBef>
                <a:spcPts val="600"/>
              </a:spcBef>
            </a:pPr>
            <a:r>
              <a:rPr lang="cs-CZ" dirty="0" smtClean="0"/>
              <a:t>prohlížení webových stránek (a videí…),</a:t>
            </a:r>
          </a:p>
          <a:p>
            <a:pPr marL="435411" lvl="1" indent="-215979">
              <a:spcBef>
                <a:spcPts val="600"/>
              </a:spcBef>
            </a:pPr>
            <a:r>
              <a:rPr lang="cs-CZ" dirty="0" smtClean="0"/>
              <a:t>vyplňování formulářů,</a:t>
            </a:r>
          </a:p>
          <a:p>
            <a:pPr marL="435411" lvl="1" indent="-215979">
              <a:spcBef>
                <a:spcPts val="600"/>
              </a:spcBef>
            </a:pPr>
            <a:r>
              <a:rPr lang="cs-CZ" dirty="0" smtClean="0"/>
              <a:t>a další činnosti na počítači a na webu.</a:t>
            </a:r>
          </a:p>
          <a:p>
            <a:pPr marL="215979" indent="-215979">
              <a:spcBef>
                <a:spcPts val="600"/>
              </a:spcBef>
            </a:pPr>
            <a:endParaRPr lang="cs-CZ" sz="1600" dirty="0"/>
          </a:p>
          <a:p>
            <a:pPr marL="215979" indent="-215979">
              <a:spcBef>
                <a:spcPts val="600"/>
              </a:spcBef>
            </a:pPr>
            <a:endParaRPr lang="cs-CZ" sz="1600" dirty="0"/>
          </a:p>
          <a:p>
            <a:pPr marL="215979" indent="-215979">
              <a:spcBef>
                <a:spcPts val="600"/>
              </a:spcBef>
            </a:pPr>
            <a:endParaRPr lang="cs-CZ" sz="1600" dirty="0" smtClean="0"/>
          </a:p>
          <a:p>
            <a:pPr marL="215979" indent="-215979">
              <a:spcBef>
                <a:spcPts val="600"/>
              </a:spcBef>
            </a:pPr>
            <a:endParaRPr lang="cs-CZ" sz="16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600" dirty="0" smtClean="0"/>
              <a:t>Digitální stopa vzniká každým stiskem klávesy</a:t>
            </a:r>
            <a:endParaRPr lang="cs-CZ" sz="26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z="1000" b="1">
                <a:solidFill>
                  <a:srgbClr val="99CCFF"/>
                </a:solidFill>
              </a:rPr>
              <a:pPr/>
              <a:t>4</a:t>
            </a:fld>
            <a:endParaRPr lang="cs-CZ" sz="1000" b="1" dirty="0">
              <a:solidFill>
                <a:srgbClr val="99CCFF"/>
              </a:solidFill>
            </a:endParaRPr>
          </a:p>
        </p:txBody>
      </p:sp>
      <p:cxnSp>
        <p:nvCxnSpPr>
          <p:cNvPr id="9" name="Přímá spojnice 8"/>
          <p:cNvCxnSpPr/>
          <p:nvPr/>
        </p:nvCxnSpPr>
        <p:spPr>
          <a:xfrm flipV="1">
            <a:off x="0" y="4737600"/>
            <a:ext cx="9144000" cy="0"/>
          </a:xfrm>
          <a:prstGeom prst="line">
            <a:avLst/>
          </a:prstGeom>
          <a:ln cmpd="sng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/>
          <p:cNvSpPr txBox="1"/>
          <p:nvPr/>
        </p:nvSpPr>
        <p:spPr>
          <a:xfrm>
            <a:off x="293266" y="3651870"/>
            <a:ext cx="3913460" cy="720080"/>
          </a:xfrm>
          <a:prstGeom prst="rect">
            <a:avLst/>
          </a:prstGeom>
          <a:solidFill>
            <a:srgbClr val="DD7008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215979">
              <a:spcBef>
                <a:spcPts val="1200"/>
              </a:spcBef>
              <a:defRPr sz="15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>
              <a:spcBef>
                <a:spcPts val="600"/>
              </a:spcBef>
            </a:pPr>
            <a:r>
              <a:rPr lang="cs-CZ" b="1" dirty="0">
                <a:solidFill>
                  <a:schemeClr val="bg1"/>
                </a:solidFill>
              </a:rPr>
              <a:t>Digitální stopa </a:t>
            </a:r>
            <a:r>
              <a:rPr lang="cs-CZ" dirty="0">
                <a:solidFill>
                  <a:schemeClr val="bg1"/>
                </a:solidFill>
              </a:rPr>
              <a:t>naší činnosti vzniká </a:t>
            </a:r>
            <a:r>
              <a:rPr lang="cs-CZ" b="1" dirty="0">
                <a:solidFill>
                  <a:schemeClr val="bg1"/>
                </a:solidFill>
              </a:rPr>
              <a:t>každým klepnutím myší a každým stisknutím </a:t>
            </a:r>
            <a:r>
              <a:rPr lang="cs-CZ" b="1" dirty="0" smtClean="0">
                <a:solidFill>
                  <a:schemeClr val="bg1"/>
                </a:solidFill>
              </a:rPr>
              <a:t>klávesy.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485" y="2566162"/>
            <a:ext cx="2267561" cy="1944216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699541"/>
            <a:ext cx="1603918" cy="3810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970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4499992" y="627534"/>
            <a:ext cx="4644008" cy="4113208"/>
          </a:xfrm>
          <a:prstGeom prst="rect">
            <a:avLst/>
          </a:prstGeom>
          <a:solidFill>
            <a:srgbClr val="F8F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5496" y="699542"/>
            <a:ext cx="4320480" cy="3960440"/>
          </a:xfrm>
        </p:spPr>
        <p:txBody>
          <a:bodyPr>
            <a:normAutofit/>
          </a:bodyPr>
          <a:lstStyle/>
          <a:p>
            <a:pPr marL="215979" indent="-215979">
              <a:spcBef>
                <a:spcPts val="600"/>
              </a:spcBef>
            </a:pPr>
            <a:r>
              <a:rPr lang="cs-CZ" sz="1600" dirty="0" smtClean="0"/>
              <a:t>Z principu fungování cloudových služeb plyne:</a:t>
            </a:r>
          </a:p>
          <a:p>
            <a:pPr marL="215979" indent="-215979">
              <a:spcBef>
                <a:spcPts val="600"/>
              </a:spcBef>
            </a:pPr>
            <a:r>
              <a:rPr lang="cs-CZ" sz="1600" dirty="0" smtClean="0"/>
              <a:t>Cokoliv napíšeme, nahrajeme (fotky) nebo odklepneme (</a:t>
            </a:r>
            <a:r>
              <a:rPr lang="cs-CZ" sz="1600" dirty="0" err="1" smtClean="0"/>
              <a:t>lajkujeme</a:t>
            </a:r>
            <a:r>
              <a:rPr lang="cs-CZ" sz="1600" dirty="0" smtClean="0"/>
              <a:t>) </a:t>
            </a:r>
            <a:br>
              <a:rPr lang="cs-CZ" sz="1600" dirty="0" smtClean="0"/>
            </a:br>
            <a:r>
              <a:rPr lang="cs-CZ" sz="1600" dirty="0" smtClean="0"/>
              <a:t>se </a:t>
            </a:r>
            <a:r>
              <a:rPr lang="cs-CZ" sz="1600" b="1" dirty="0" smtClean="0"/>
              <a:t>někam ukládá </a:t>
            </a:r>
            <a:r>
              <a:rPr lang="cs-CZ" sz="1600" dirty="0" smtClean="0"/>
              <a:t>a (nikdy) </a:t>
            </a:r>
            <a:r>
              <a:rPr lang="cs-CZ" sz="1600" b="1" dirty="0" smtClean="0"/>
              <a:t>nemaže</a:t>
            </a:r>
            <a:r>
              <a:rPr lang="cs-CZ" sz="1600" dirty="0" smtClean="0"/>
              <a:t>.</a:t>
            </a:r>
          </a:p>
          <a:p>
            <a:pPr marL="435411" lvl="1" indent="-215979">
              <a:spcBef>
                <a:spcPts val="600"/>
              </a:spcBef>
            </a:pPr>
            <a:r>
              <a:rPr lang="cs-CZ" dirty="0" smtClean="0"/>
              <a:t>Mnoho lidí má zcela opačnou představu, mají pocit, že to, co dělají na počítači, nikdo nevidí a po ukončení práce to zmizí. </a:t>
            </a:r>
          </a:p>
          <a:p>
            <a:pPr marL="435411" lvl="1" indent="-215979">
              <a:spcBef>
                <a:spcPts val="600"/>
              </a:spcBef>
            </a:pPr>
            <a:r>
              <a:rPr lang="cs-CZ" dirty="0" smtClean="0"/>
              <a:t>Opak je pravdou.</a:t>
            </a:r>
          </a:p>
          <a:p>
            <a:pPr marL="215979" indent="-215979">
              <a:spcBef>
                <a:spcPts val="600"/>
              </a:spcBef>
            </a:pPr>
            <a:endParaRPr lang="cs-CZ" sz="1600" dirty="0"/>
          </a:p>
          <a:p>
            <a:pPr marL="215979" indent="-215979">
              <a:spcBef>
                <a:spcPts val="600"/>
              </a:spcBef>
            </a:pPr>
            <a:endParaRPr lang="cs-CZ" sz="1600" dirty="0"/>
          </a:p>
          <a:p>
            <a:pPr marL="215979" indent="-215979">
              <a:spcBef>
                <a:spcPts val="600"/>
              </a:spcBef>
            </a:pPr>
            <a:endParaRPr lang="cs-CZ" sz="1600" dirty="0" smtClean="0"/>
          </a:p>
          <a:p>
            <a:pPr marL="215979" indent="-215979">
              <a:spcBef>
                <a:spcPts val="600"/>
              </a:spcBef>
            </a:pPr>
            <a:endParaRPr lang="cs-CZ" sz="16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600" dirty="0" smtClean="0"/>
              <a:t>Digitální stopa vzniká každým příspěvkem, obrázkem, zprávou</a:t>
            </a:r>
            <a:endParaRPr lang="cs-CZ" sz="26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z="1000" b="1">
                <a:solidFill>
                  <a:srgbClr val="99CCFF"/>
                </a:solidFill>
              </a:rPr>
              <a:pPr/>
              <a:t>5</a:t>
            </a:fld>
            <a:endParaRPr lang="cs-CZ" sz="1000" b="1" dirty="0">
              <a:solidFill>
                <a:srgbClr val="99CCFF"/>
              </a:solidFill>
            </a:endParaRPr>
          </a:p>
        </p:txBody>
      </p:sp>
      <p:cxnSp>
        <p:nvCxnSpPr>
          <p:cNvPr id="9" name="Přímá spojnice 8"/>
          <p:cNvCxnSpPr/>
          <p:nvPr/>
        </p:nvCxnSpPr>
        <p:spPr>
          <a:xfrm flipV="1">
            <a:off x="0" y="4737600"/>
            <a:ext cx="9144000" cy="0"/>
          </a:xfrm>
          <a:prstGeom prst="line">
            <a:avLst/>
          </a:prstGeom>
          <a:ln cmpd="sng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/>
          <p:cNvSpPr txBox="1"/>
          <p:nvPr/>
        </p:nvSpPr>
        <p:spPr>
          <a:xfrm>
            <a:off x="4716015" y="2874592"/>
            <a:ext cx="4222247" cy="1728191"/>
          </a:xfrm>
          <a:prstGeom prst="rect">
            <a:avLst/>
          </a:prstGeom>
          <a:solidFill>
            <a:srgbClr val="DD7008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215979">
              <a:spcBef>
                <a:spcPts val="1200"/>
              </a:spcBef>
              <a:defRPr sz="15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>
              <a:spcBef>
                <a:spcPts val="600"/>
              </a:spcBef>
            </a:pPr>
            <a:r>
              <a:rPr lang="cs-CZ" dirty="0">
                <a:solidFill>
                  <a:schemeClr val="bg1"/>
                </a:solidFill>
              </a:rPr>
              <a:t>Z uvedených faktů plyne, že před každým kliknutím na tlačítko, před napsáním příspěvku a před každým sdílením čehokoliv (fotografie) bychom se měli na okamžik </a:t>
            </a:r>
            <a:r>
              <a:rPr lang="cs-CZ" b="1" dirty="0">
                <a:solidFill>
                  <a:schemeClr val="bg1"/>
                </a:solidFill>
              </a:rPr>
              <a:t>zamyslet</a:t>
            </a:r>
            <a:r>
              <a:rPr lang="cs-CZ" dirty="0">
                <a:solidFill>
                  <a:schemeClr val="bg1"/>
                </a:solidFill>
              </a:rPr>
              <a:t>: </a:t>
            </a:r>
          </a:p>
          <a:p>
            <a:pPr marL="0">
              <a:spcBef>
                <a:spcPts val="600"/>
              </a:spcBef>
            </a:pPr>
            <a:r>
              <a:rPr lang="cs-CZ" b="1" dirty="0">
                <a:solidFill>
                  <a:schemeClr val="bg1"/>
                </a:solidFill>
              </a:rPr>
              <a:t>Určitě mi nebude někdy vadit, když se toto o mně dozví celý svět? 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197544" y="3061335"/>
            <a:ext cx="4109315" cy="1541448"/>
          </a:xfrm>
          <a:prstGeom prst="rect">
            <a:avLst/>
          </a:prstGeom>
          <a:solidFill>
            <a:srgbClr val="FEF0E2"/>
          </a:solidFill>
          <a:ln w="12700">
            <a:solidFill>
              <a:srgbClr val="DD7008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450"/>
              </a:spcBef>
            </a:pPr>
            <a:r>
              <a:rPr lang="cs-CZ" sz="1500" b="1" dirty="0" smtClean="0"/>
              <a:t>Společným rysem </a:t>
            </a:r>
            <a:r>
              <a:rPr lang="cs-CZ" sz="1500" dirty="0" smtClean="0"/>
              <a:t>všech (cloudových) služeb je to, že žádné příspěvky, obrázky ani videa </a:t>
            </a:r>
            <a:r>
              <a:rPr lang="cs-CZ" sz="1500" b="1" dirty="0" smtClean="0"/>
              <a:t>nemažou</a:t>
            </a:r>
            <a:r>
              <a:rPr lang="cs-CZ" sz="1500" dirty="0" smtClean="0"/>
              <a:t> a </a:t>
            </a:r>
            <a:r>
              <a:rPr lang="cs-CZ" sz="1500" b="1" dirty="0" smtClean="0"/>
              <a:t>pamatují si (trvale ukládají) veškerou naši činnost</a:t>
            </a:r>
            <a:r>
              <a:rPr lang="cs-CZ" sz="1500" dirty="0" smtClean="0"/>
              <a:t>.</a:t>
            </a:r>
          </a:p>
          <a:p>
            <a:pPr>
              <a:spcBef>
                <a:spcPts val="450"/>
              </a:spcBef>
            </a:pPr>
            <a:r>
              <a:rPr lang="cs-CZ" sz="1500" dirty="0" smtClean="0"/>
              <a:t>Tedy každé naše slovo i každé naše „</a:t>
            </a:r>
            <a:r>
              <a:rPr lang="cs-CZ" sz="1500" dirty="0" err="1" smtClean="0"/>
              <a:t>lajknutí</a:t>
            </a:r>
            <a:r>
              <a:rPr lang="cs-CZ" sz="1500" dirty="0" smtClean="0"/>
              <a:t>“ je někde </a:t>
            </a:r>
            <a:r>
              <a:rPr lang="cs-CZ" sz="1500" b="1" dirty="0" smtClean="0"/>
              <a:t>trvale a dlouhodobě uloženo</a:t>
            </a:r>
            <a:r>
              <a:rPr lang="cs-CZ" sz="1500" dirty="0" smtClean="0"/>
              <a:t>.</a:t>
            </a:r>
            <a:endParaRPr lang="cs-CZ" sz="15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5" y="915566"/>
            <a:ext cx="3343063" cy="1567061"/>
          </a:xfrm>
          <a:prstGeom prst="rect">
            <a:avLst/>
          </a:prstGeom>
        </p:spPr>
      </p:pic>
      <p:cxnSp>
        <p:nvCxnSpPr>
          <p:cNvPr id="12" name="Pravoúhlá spojnice 11"/>
          <p:cNvCxnSpPr/>
          <p:nvPr/>
        </p:nvCxnSpPr>
        <p:spPr>
          <a:xfrm>
            <a:off x="2339752" y="1491630"/>
            <a:ext cx="2558685" cy="904860"/>
          </a:xfrm>
          <a:prstGeom prst="bentConnector3">
            <a:avLst>
              <a:gd name="adj1" fmla="val 80428"/>
            </a:avLst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1937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 animBg="1"/>
      <p:bldP spid="10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2987824" y="624392"/>
            <a:ext cx="6156176" cy="4113208"/>
          </a:xfrm>
          <a:prstGeom prst="rect">
            <a:avLst/>
          </a:prstGeom>
          <a:solidFill>
            <a:srgbClr val="F8F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5496" y="699542"/>
            <a:ext cx="3384376" cy="3960440"/>
          </a:xfrm>
        </p:spPr>
        <p:txBody>
          <a:bodyPr>
            <a:normAutofit/>
          </a:bodyPr>
          <a:lstStyle/>
          <a:p>
            <a:pPr marL="215979" indent="-215979">
              <a:spcBef>
                <a:spcPts val="600"/>
              </a:spcBef>
            </a:pPr>
            <a:r>
              <a:rPr lang="cs-CZ" sz="1600" dirty="0" smtClean="0"/>
              <a:t>Tato lekce je </a:t>
            </a:r>
            <a:r>
              <a:rPr lang="cs-CZ" dirty="0"/>
              <a:t>součástí projektu</a:t>
            </a:r>
            <a:br>
              <a:rPr lang="cs-CZ" dirty="0"/>
            </a:br>
            <a:r>
              <a:rPr lang="cs-CZ" dirty="0">
                <a:hlinkClick r:id="rId3"/>
              </a:rPr>
              <a:t>https://opocitacich.cz</a:t>
            </a:r>
            <a:r>
              <a:rPr lang="cs-CZ" dirty="0" smtClean="0">
                <a:hlinkClick r:id="rId3"/>
              </a:rPr>
              <a:t>/</a:t>
            </a:r>
            <a:r>
              <a:rPr lang="cs-CZ" dirty="0" smtClean="0"/>
              <a:t> </a:t>
            </a:r>
            <a:r>
              <a:rPr lang="cs-CZ" sz="1600" dirty="0" smtClean="0"/>
              <a:t/>
            </a:r>
            <a:br>
              <a:rPr lang="cs-CZ" sz="1600" dirty="0" smtClean="0"/>
            </a:br>
            <a:endParaRPr lang="cs-CZ" sz="1600" b="1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Digitální technologie</a:t>
            </a:r>
            <a:endParaRPr lang="cs-CZ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z="1000" b="1">
                <a:solidFill>
                  <a:srgbClr val="99CCFF"/>
                </a:solidFill>
              </a:rPr>
              <a:pPr/>
              <a:t>6</a:t>
            </a:fld>
            <a:endParaRPr lang="cs-CZ" sz="1000" b="1" dirty="0">
              <a:solidFill>
                <a:srgbClr val="99CCFF"/>
              </a:solidFill>
            </a:endParaRPr>
          </a:p>
        </p:txBody>
      </p:sp>
      <p:cxnSp>
        <p:nvCxnSpPr>
          <p:cNvPr id="9" name="Přímá spojnice 8"/>
          <p:cNvCxnSpPr/>
          <p:nvPr/>
        </p:nvCxnSpPr>
        <p:spPr>
          <a:xfrm flipV="1">
            <a:off x="0" y="4737600"/>
            <a:ext cx="9144000" cy="0"/>
          </a:xfrm>
          <a:prstGeom prst="line">
            <a:avLst/>
          </a:prstGeom>
          <a:ln cmpd="sng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Obrázek 4">
            <a:hlinkClick r:id="rId3"/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3848" y="843558"/>
            <a:ext cx="5688632" cy="3263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074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7544" y="843559"/>
            <a:ext cx="8838952" cy="3816424"/>
          </a:xfrm>
        </p:spPr>
        <p:txBody>
          <a:bodyPr>
            <a:normAutofit/>
          </a:bodyPr>
          <a:lstStyle/>
          <a:p>
            <a:pPr marL="346329" indent="-257175">
              <a:spcBef>
                <a:spcPts val="900"/>
              </a:spcBef>
              <a:buFont typeface="+mj-lt"/>
              <a:buAutoNum type="arabicPeriod"/>
            </a:pPr>
            <a:r>
              <a:rPr lang="cs-CZ" sz="1350" i="1" dirty="0" smtClean="0"/>
              <a:t>Pixabay.com</a:t>
            </a:r>
            <a:r>
              <a:rPr lang="cs-CZ" sz="1350" dirty="0"/>
              <a:t>. [online]. [cit. </a:t>
            </a:r>
            <a:r>
              <a:rPr lang="cs-CZ" sz="1350" dirty="0" smtClean="0"/>
              <a:t>2021-03-21]. </a:t>
            </a:r>
            <a:r>
              <a:rPr lang="cs-CZ" sz="1350" dirty="0"/>
              <a:t>Dostupný z URL: &lt; </a:t>
            </a:r>
            <a:r>
              <a:rPr lang="cs-CZ" sz="1350" dirty="0">
                <a:hlinkClick r:id="rId2"/>
              </a:rPr>
              <a:t>https://pixabay.com/</a:t>
            </a:r>
            <a:r>
              <a:rPr lang="cs-CZ" sz="1350" dirty="0"/>
              <a:t>&gt;. </a:t>
            </a:r>
            <a:endParaRPr lang="pl-PL" sz="1350" dirty="0" smtClean="0"/>
          </a:p>
          <a:p>
            <a:pPr marL="346329" indent="-257175">
              <a:spcBef>
                <a:spcPts val="900"/>
              </a:spcBef>
              <a:buFont typeface="+mj-lt"/>
              <a:buAutoNum type="arabicPeriod"/>
            </a:pPr>
            <a:r>
              <a:rPr lang="cs-CZ" sz="1350" i="1" dirty="0" err="1" smtClean="0"/>
              <a:t>OpenPhoto</a:t>
            </a:r>
            <a:r>
              <a:rPr lang="cs-CZ" sz="1350" i="1" dirty="0" smtClean="0"/>
              <a:t> </a:t>
            </a:r>
            <a:r>
              <a:rPr lang="cs-CZ" sz="1350" i="1" dirty="0" err="1"/>
              <a:t>Gallery</a:t>
            </a:r>
            <a:r>
              <a:rPr lang="cs-CZ" sz="1350" dirty="0"/>
              <a:t>. [online]. [cit. 2021-03-21]. Dostupný z URL: &lt; </a:t>
            </a:r>
            <a:r>
              <a:rPr lang="cs-CZ" sz="1350" dirty="0">
                <a:hlinkClick r:id="rId3"/>
              </a:rPr>
              <a:t>http://</a:t>
            </a:r>
            <a:r>
              <a:rPr lang="cs-CZ" sz="1350" dirty="0" smtClean="0">
                <a:hlinkClick r:id="rId3"/>
              </a:rPr>
              <a:t>openphoto.net/gallery/index.html</a:t>
            </a:r>
            <a:r>
              <a:rPr lang="cs-CZ" sz="1350" dirty="0" smtClean="0"/>
              <a:t>  &gt;.</a:t>
            </a:r>
          </a:p>
          <a:p>
            <a:pPr marL="346329" indent="-257175">
              <a:spcBef>
                <a:spcPts val="900"/>
              </a:spcBef>
              <a:buFont typeface="+mj-lt"/>
              <a:buAutoNum type="arabicPeriod"/>
            </a:pPr>
            <a:r>
              <a:rPr lang="cs-CZ" sz="1350" i="1" dirty="0" err="1" smtClean="0"/>
              <a:t>Wikimedia</a:t>
            </a:r>
            <a:r>
              <a:rPr lang="cs-CZ" sz="1350" i="1" dirty="0" smtClean="0"/>
              <a:t> </a:t>
            </a:r>
            <a:r>
              <a:rPr lang="cs-CZ" sz="1350" i="1" dirty="0" err="1" smtClean="0"/>
              <a:t>Commons</a:t>
            </a:r>
            <a:r>
              <a:rPr lang="cs-CZ" sz="1350" i="1" dirty="0" smtClean="0"/>
              <a:t> </a:t>
            </a:r>
            <a:r>
              <a:rPr lang="cs-CZ" sz="1350" dirty="0" smtClean="0"/>
              <a:t>[</a:t>
            </a:r>
            <a:r>
              <a:rPr lang="cs-CZ" sz="1350" dirty="0"/>
              <a:t>online</a:t>
            </a:r>
            <a:r>
              <a:rPr lang="cs-CZ" sz="1350" dirty="0" smtClean="0"/>
              <a:t>].</a:t>
            </a:r>
            <a:r>
              <a:rPr lang="cs-CZ" sz="1350" dirty="0"/>
              <a:t> [cit. </a:t>
            </a:r>
            <a:r>
              <a:rPr lang="cs-CZ" sz="1350" dirty="0" smtClean="0"/>
              <a:t>2021-03-21]. </a:t>
            </a:r>
            <a:r>
              <a:rPr lang="cs-CZ" sz="1350" dirty="0"/>
              <a:t>Dostupný z </a:t>
            </a:r>
            <a:r>
              <a:rPr lang="cs-CZ" sz="1350" dirty="0">
                <a:hlinkClick r:id="rId4"/>
              </a:rPr>
              <a:t>https://</a:t>
            </a:r>
            <a:r>
              <a:rPr lang="cs-CZ" sz="1350" dirty="0" smtClean="0">
                <a:hlinkClick r:id="rId4"/>
              </a:rPr>
              <a:t>commons.wikimedia.org/wiki/Main_Page</a:t>
            </a:r>
            <a:r>
              <a:rPr lang="cs-CZ" sz="1350" dirty="0" smtClean="0"/>
              <a:t> </a:t>
            </a:r>
          </a:p>
          <a:p>
            <a:pPr marL="346329" indent="-257175">
              <a:spcBef>
                <a:spcPts val="900"/>
              </a:spcBef>
              <a:buFont typeface="+mj-lt"/>
              <a:buAutoNum type="arabicPeriod"/>
            </a:pPr>
            <a:r>
              <a:rPr lang="cs-CZ" sz="1350" i="1" dirty="0"/>
              <a:t>Digitální technologie podle RVP INF 2021 </a:t>
            </a:r>
            <a:r>
              <a:rPr lang="cs-CZ" sz="1350" dirty="0"/>
              <a:t>[online]. Pacov: Ing. Pavel Roubal, 2021 [cit. 2021-03-21]. Dostupné z: </a:t>
            </a:r>
            <a:r>
              <a:rPr lang="cs-CZ" sz="1350" dirty="0">
                <a:hlinkClick r:id="rId5"/>
              </a:rPr>
              <a:t>https://opocitacich.cz</a:t>
            </a:r>
            <a:r>
              <a:rPr lang="cs-CZ" sz="1350" dirty="0" smtClean="0">
                <a:hlinkClick r:id="rId5"/>
              </a:rPr>
              <a:t>/</a:t>
            </a:r>
            <a:r>
              <a:rPr lang="cs-CZ" sz="1350" dirty="0" smtClean="0"/>
              <a:t> </a:t>
            </a:r>
          </a:p>
          <a:p>
            <a:pPr marL="346329" indent="-257175">
              <a:spcBef>
                <a:spcPts val="900"/>
              </a:spcBef>
              <a:buFont typeface="+mj-lt"/>
              <a:buAutoNum type="arabicPeriod"/>
            </a:pPr>
            <a:endParaRPr lang="cs-CZ" sz="1350" dirty="0"/>
          </a:p>
          <a:p>
            <a:pPr marL="346329" indent="-257175">
              <a:spcBef>
                <a:spcPts val="900"/>
              </a:spcBef>
              <a:buFont typeface="+mj-lt"/>
              <a:buAutoNum type="arabicPeriod"/>
            </a:pPr>
            <a:endParaRPr lang="cs-CZ" sz="1350" dirty="0"/>
          </a:p>
          <a:p>
            <a:endParaRPr lang="cs-CZ" sz="1350" dirty="0"/>
          </a:p>
          <a:p>
            <a:endParaRPr lang="cs-CZ" sz="1350" dirty="0"/>
          </a:p>
        </p:txBody>
      </p:sp>
    </p:spTree>
    <p:extLst>
      <p:ext uri="{BB962C8B-B14F-4D97-AF65-F5344CB8AC3E}">
        <p14:creationId xmlns:p14="http://schemas.microsoft.com/office/powerpoint/2010/main" val="2790348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">
  <a:themeElements>
    <a:clrScheme name="pps1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du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lnDef>
      <a:spPr>
        <a:ln>
          <a:tailEnd type="triangle"/>
        </a:ln>
      </a:spPr>
      <a:bodyPr/>
      <a:lstStyle/>
      <a:style>
        <a:lnRef idx="3">
          <a:schemeClr val="accent5"/>
        </a:lnRef>
        <a:fillRef idx="0">
          <a:schemeClr val="accent5"/>
        </a:fillRef>
        <a:effectRef idx="2">
          <a:schemeClr val="accent5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TM03457503[[fn=Citáty]]</Template>
  <TotalTime>13001</TotalTime>
  <Words>680</Words>
  <Application>Microsoft Office PowerPoint</Application>
  <PresentationFormat>Předvádění na obrazovce (16:9)</PresentationFormat>
  <Paragraphs>74</Paragraphs>
  <Slides>8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5" baseType="lpstr">
      <vt:lpstr>Arial</vt:lpstr>
      <vt:lpstr>Calibri</vt:lpstr>
      <vt:lpstr>Cambria</vt:lpstr>
      <vt:lpstr>Wingdings</vt:lpstr>
      <vt:lpstr>Wingdings 2</vt:lpstr>
      <vt:lpstr>Wingdings 3</vt:lpstr>
      <vt:lpstr>Modul</vt:lpstr>
      <vt:lpstr>Prezentace aplikace PowerPoint</vt:lpstr>
      <vt:lpstr>Technické principy</vt:lpstr>
      <vt:lpstr>Princip práce počítače – opakování</vt:lpstr>
      <vt:lpstr>Digitální stopa</vt:lpstr>
      <vt:lpstr>Digitální stopa vzniká každým stiskem klávesy</vt:lpstr>
      <vt:lpstr>Digitální stopa vzniká každým příspěvkem, obrázkem, zprávou</vt:lpstr>
      <vt:lpstr>Digitální technologie</vt:lpstr>
      <vt:lpstr>Zdroje</vt:lpstr>
    </vt:vector>
  </TitlesOfParts>
  <Company>Gymnázium Pacov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Základní počítačové díly</dc:title>
  <dc:creator>Mu</dc:creator>
  <cp:lastModifiedBy>Pavel Roubal</cp:lastModifiedBy>
  <cp:revision>4214</cp:revision>
  <dcterms:created xsi:type="dcterms:W3CDTF">2008-10-13T12:28:51Z</dcterms:created>
  <dcterms:modified xsi:type="dcterms:W3CDTF">2021-08-17T09:11:03Z</dcterms:modified>
</cp:coreProperties>
</file>